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58" r:id="rId5"/>
    <p:sldId id="287" r:id="rId6"/>
    <p:sldId id="259" r:id="rId7"/>
    <p:sldId id="261" r:id="rId8"/>
    <p:sldId id="262" r:id="rId9"/>
    <p:sldId id="289" r:id="rId10"/>
    <p:sldId id="290" r:id="rId11"/>
    <p:sldId id="288" r:id="rId12"/>
    <p:sldId id="284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5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22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3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7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7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4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B710D0E-8D26-44FA-8569-608074500E7F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216A509-A3CE-4638-9A3C-953D616E5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3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1E9039C-346A-C68D-075E-1346823FA966}"/>
              </a:ext>
            </a:extLst>
          </p:cNvPr>
          <p:cNvSpPr/>
          <p:nvPr/>
        </p:nvSpPr>
        <p:spPr>
          <a:xfrm>
            <a:off x="8706771" y="3100186"/>
            <a:ext cx="1044224" cy="2190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BE8933-08C4-D0AE-DA50-8E96EF838660}"/>
              </a:ext>
            </a:extLst>
          </p:cNvPr>
          <p:cNvSpPr/>
          <p:nvPr/>
        </p:nvSpPr>
        <p:spPr>
          <a:xfrm>
            <a:off x="2333828" y="3100186"/>
            <a:ext cx="754099" cy="2190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8ADDED-DC0E-0E4F-4875-1CB2CE3C1A4B}"/>
                  </a:ext>
                </a:extLst>
              </p:cNvPr>
              <p:cNvSpPr txBox="1"/>
              <p:nvPr/>
            </p:nvSpPr>
            <p:spPr>
              <a:xfrm>
                <a:off x="4521057" y="4854888"/>
                <a:ext cx="3149886" cy="2003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5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r>
                            <a:rPr lang="en-IN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5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5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sz="5400" dirty="0" err="1">
                    <a:solidFill>
                      <a:schemeClr val="bg1"/>
                    </a:solidFill>
                  </a:rPr>
                  <a:t>s.t.</a:t>
                </a:r>
                <a:r>
                  <a:rPr lang="en-IN" sz="5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5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8ADDED-DC0E-0E4F-4875-1CB2CE3C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57" y="4854888"/>
                <a:ext cx="3149886" cy="2003112"/>
              </a:xfrm>
              <a:prstGeom prst="rect">
                <a:avLst/>
              </a:prstGeom>
              <a:blipFill>
                <a:blip r:embed="rId2"/>
                <a:stretch>
                  <a:fillRect l="-7752" b="-176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5A403EF-141C-DBA4-187D-B7BE9B1EB4F4}"/>
              </a:ext>
            </a:extLst>
          </p:cNvPr>
          <p:cNvGrpSpPr/>
          <p:nvPr/>
        </p:nvGrpSpPr>
        <p:grpSpPr>
          <a:xfrm>
            <a:off x="1325640" y="1148853"/>
            <a:ext cx="3320495" cy="2913890"/>
            <a:chOff x="2264049" y="1188485"/>
            <a:chExt cx="5943255" cy="867658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064869-E598-443E-9BC0-A4CBF7D2B820}"/>
                </a:ext>
              </a:extLst>
            </p:cNvPr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436884-D436-7C71-22C0-164448917A35}"/>
                </a:ext>
              </a:extLst>
            </p:cNvPr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77C73C0C-CBB2-B2B6-F50F-522892EDF118}"/>
              </a:ext>
            </a:extLst>
          </p:cNvPr>
          <p:cNvSpPr/>
          <p:nvPr/>
        </p:nvSpPr>
        <p:spPr>
          <a:xfrm>
            <a:off x="1571604" y="1355983"/>
            <a:ext cx="2828569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9806DF-FC19-CF6D-A746-92019DE4F7E1}"/>
                  </a:ext>
                </a:extLst>
              </p:cNvPr>
              <p:cNvSpPr txBox="1"/>
              <p:nvPr/>
            </p:nvSpPr>
            <p:spPr>
              <a:xfrm>
                <a:off x="1512980" y="438777"/>
                <a:ext cx="31498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</m:d>
                      <m:r>
                        <a:rPr lang="en-I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p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sup>
                      </m:sSup>
                      <m:r>
                        <a:rPr lang="en-I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−2</m:t>
                      </m:r>
                      <m:r>
                        <a:rPr lang="en-I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9806DF-FC19-CF6D-A746-92019DE4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80" y="438777"/>
                <a:ext cx="31498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28B9EC-7B3D-39EF-5A05-FBE4C2B41375}"/>
              </a:ext>
            </a:extLst>
          </p:cNvPr>
          <p:cNvGrpSpPr/>
          <p:nvPr/>
        </p:nvGrpSpPr>
        <p:grpSpPr>
          <a:xfrm>
            <a:off x="6096000" y="482215"/>
            <a:ext cx="5286555" cy="3212293"/>
            <a:chOff x="1169683" y="1061324"/>
            <a:chExt cx="5286555" cy="321229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28BFC-9D81-5618-288E-A35E53DF178D}"/>
                </a:ext>
              </a:extLst>
            </p:cNvPr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079355-A06E-E152-165E-D67EC225F3DA}"/>
                </a:ext>
              </a:extLst>
            </p:cNvPr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629651-089B-219E-8428-16091B98501B}"/>
              </a:ext>
            </a:extLst>
          </p:cNvPr>
          <p:cNvGrpSpPr/>
          <p:nvPr/>
        </p:nvGrpSpPr>
        <p:grpSpPr>
          <a:xfrm>
            <a:off x="6223633" y="426966"/>
            <a:ext cx="5188807" cy="2422186"/>
            <a:chOff x="498138" y="1006075"/>
            <a:chExt cx="5188807" cy="2422186"/>
          </a:xfrm>
        </p:grpSpPr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466B3A2E-8FC9-B027-A22D-DC9DF8FF0F86}"/>
                </a:ext>
              </a:extLst>
            </p:cNvPr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6B1253-187C-B2FB-EE80-070D624C1076}"/>
                </a:ext>
              </a:extLst>
            </p:cNvPr>
            <p:cNvCxnSpPr>
              <a:stCxn id="21" idx="0"/>
              <a:endCxn id="19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2822FBF2-D7B8-DA67-08CE-BA91C3315F5F}"/>
                </a:ext>
              </a:extLst>
            </p:cNvPr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67F144-F592-27AD-9DDD-52A61B555843}"/>
              </a:ext>
            </a:extLst>
          </p:cNvPr>
          <p:cNvCxnSpPr>
            <a:cxnSpLocks/>
          </p:cNvCxnSpPr>
          <p:nvPr/>
        </p:nvCxnSpPr>
        <p:spPr>
          <a:xfrm>
            <a:off x="2333820" y="1308508"/>
            <a:ext cx="0" cy="291389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39550E-877E-D994-76E2-AE7018E7AB5C}"/>
              </a:ext>
            </a:extLst>
          </p:cNvPr>
          <p:cNvCxnSpPr>
            <a:cxnSpLocks/>
          </p:cNvCxnSpPr>
          <p:nvPr/>
        </p:nvCxnSpPr>
        <p:spPr>
          <a:xfrm>
            <a:off x="3087927" y="1308508"/>
            <a:ext cx="0" cy="291389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3A7C9-AACE-DD6E-85BA-BF3B57718229}"/>
              </a:ext>
            </a:extLst>
          </p:cNvPr>
          <p:cNvCxnSpPr>
            <a:cxnSpLocks/>
          </p:cNvCxnSpPr>
          <p:nvPr/>
        </p:nvCxnSpPr>
        <p:spPr>
          <a:xfrm>
            <a:off x="8706771" y="594689"/>
            <a:ext cx="0" cy="291389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72E550-8FCC-F056-487C-35F5330C8043}"/>
              </a:ext>
            </a:extLst>
          </p:cNvPr>
          <p:cNvCxnSpPr>
            <a:cxnSpLocks/>
          </p:cNvCxnSpPr>
          <p:nvPr/>
        </p:nvCxnSpPr>
        <p:spPr>
          <a:xfrm>
            <a:off x="9750997" y="594689"/>
            <a:ext cx="0" cy="291389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C9F548B-29CA-8EC4-A4A9-4A9E06DE3339}"/>
              </a:ext>
            </a:extLst>
          </p:cNvPr>
          <p:cNvSpPr/>
          <p:nvPr/>
        </p:nvSpPr>
        <p:spPr>
          <a:xfrm>
            <a:off x="4521047" y="6081823"/>
            <a:ext cx="3149895" cy="680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5-Point Star 71">
            <a:extLst>
              <a:ext uri="{FF2B5EF4-FFF2-40B4-BE49-F238E27FC236}">
                <a16:creationId xmlns:a16="http://schemas.microsoft.com/office/drawing/2014/main" id="{F11495A8-B9CB-0174-9A4B-74E9034AE4D4}"/>
              </a:ext>
            </a:extLst>
          </p:cNvPr>
          <p:cNvSpPr/>
          <p:nvPr/>
        </p:nvSpPr>
        <p:spPr>
          <a:xfrm>
            <a:off x="3457947" y="3119353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5B3A3A-2DFD-757C-4DEE-5B248493A64D}"/>
                  </a:ext>
                </a:extLst>
              </p:cNvPr>
              <p:cNvSpPr txBox="1"/>
              <p:nvPr/>
            </p:nvSpPr>
            <p:spPr>
              <a:xfrm>
                <a:off x="1371157" y="4273501"/>
                <a:ext cx="31498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′</m:t>
                      </m:r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5B3A3A-2DFD-757C-4DEE-5B24849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157" y="4273501"/>
                <a:ext cx="314989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4119FE-A3CD-AA97-E6DD-5FCEE6FE16D6}"/>
              </a:ext>
            </a:extLst>
          </p:cNvPr>
          <p:cNvCxnSpPr>
            <a:cxnSpLocks/>
          </p:cNvCxnSpPr>
          <p:nvPr/>
        </p:nvCxnSpPr>
        <p:spPr>
          <a:xfrm>
            <a:off x="9512930" y="3209724"/>
            <a:ext cx="862970" cy="0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215B3CA-48AC-663D-F582-337BD53DCFAE}"/>
              </a:ext>
            </a:extLst>
          </p:cNvPr>
          <p:cNvSpPr/>
          <p:nvPr/>
        </p:nvSpPr>
        <p:spPr>
          <a:xfrm>
            <a:off x="9425213" y="3140219"/>
            <a:ext cx="165600" cy="1656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C75C09-862B-BB9B-322C-C94862A92C70}"/>
              </a:ext>
            </a:extLst>
          </p:cNvPr>
          <p:cNvSpPr>
            <a:spLocks noChangeAspect="1"/>
          </p:cNvSpPr>
          <p:nvPr/>
        </p:nvSpPr>
        <p:spPr>
          <a:xfrm>
            <a:off x="9433653" y="1588446"/>
            <a:ext cx="144000" cy="144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3C6724-9FAD-E7CC-3B13-882E9FC14B1C}"/>
                  </a:ext>
                </a:extLst>
              </p:cNvPr>
              <p:cNvSpPr txBox="1"/>
              <p:nvPr/>
            </p:nvSpPr>
            <p:spPr>
              <a:xfrm>
                <a:off x="3165002" y="4270113"/>
                <a:ext cx="476970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≠</m:t>
                      </m:r>
                    </m:oMath>
                  </m:oMathPara>
                </a14:m>
                <a:endParaRPr lang="en-IN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3C6724-9FAD-E7CC-3B13-882E9FC1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02" y="4270113"/>
                <a:ext cx="47697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9FDA8B68-8F40-5FD2-2E69-05D955F26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88" y="5053603"/>
            <a:ext cx="1371600" cy="1371600"/>
          </a:xfrm>
          <a:prstGeom prst="rect">
            <a:avLst/>
          </a:prstGeom>
        </p:spPr>
      </p:pic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7A9BFF6-6578-9361-8C14-6AEA17B0DDF4}"/>
              </a:ext>
            </a:extLst>
          </p:cNvPr>
          <p:cNvSpPr/>
          <p:nvPr/>
        </p:nvSpPr>
        <p:spPr>
          <a:xfrm>
            <a:off x="8126180" y="5157269"/>
            <a:ext cx="2614945" cy="964881"/>
          </a:xfrm>
          <a:prstGeom prst="wedgeRectCallout">
            <a:avLst>
              <a:gd name="adj1" fmla="val 64985"/>
              <a:gd name="adj2" fmla="val 302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GD iterations may step outside the feasible set and violate constraints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760BCEC1-18C0-48FF-C636-6A0ED6269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2" y="5050465"/>
            <a:ext cx="1371600" cy="1371600"/>
          </a:xfrm>
          <a:prstGeom prst="rect">
            <a:avLst/>
          </a:prstGeom>
        </p:spPr>
      </p:pic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3F3A4072-9A0A-62EC-54F4-3C4EF4E00C63}"/>
              </a:ext>
            </a:extLst>
          </p:cNvPr>
          <p:cNvSpPr/>
          <p:nvPr/>
        </p:nvSpPr>
        <p:spPr>
          <a:xfrm>
            <a:off x="1325830" y="5161954"/>
            <a:ext cx="3240548" cy="964881"/>
          </a:xfrm>
          <a:prstGeom prst="wedgeRectCallout">
            <a:avLst>
              <a:gd name="adj1" fmla="val -56631"/>
              <a:gd name="adj2" fmla="val 2273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presence of constraints, the optimum may fail to be a stationary point of the 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5-Point Star 71">
            <a:extLst>
              <a:ext uri="{FF2B5EF4-FFF2-40B4-BE49-F238E27FC236}">
                <a16:creationId xmlns:a16="http://schemas.microsoft.com/office/drawing/2014/main" id="{374C54A4-C8D0-0D13-8F4A-655B9E8CDE8E}"/>
              </a:ext>
            </a:extLst>
          </p:cNvPr>
          <p:cNvSpPr/>
          <p:nvPr/>
        </p:nvSpPr>
        <p:spPr>
          <a:xfrm>
            <a:off x="10278496" y="3132648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96E39A-DFDA-6898-CF86-C736C47EC7B5}"/>
                  </a:ext>
                </a:extLst>
              </p:cNvPr>
              <p:cNvSpPr txBox="1"/>
              <p:nvPr/>
            </p:nvSpPr>
            <p:spPr>
              <a:xfrm>
                <a:off x="4881773" y="4161388"/>
                <a:ext cx="2222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96E39A-DFDA-6898-CF86-C736C47E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73" y="4161388"/>
                <a:ext cx="22222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07057 2.59259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69 C 0.0233 0.08148 0.04948 0.17893 0.07278 0.1747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03711 4.44444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5065 2.59259E-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9" grpId="0" animBg="1"/>
      <p:bldP spid="5" grpId="0"/>
      <p:bldP spid="12" grpId="0" animBg="1"/>
      <p:bldP spid="14" grpId="0"/>
      <p:bldP spid="35" grpId="0" animBg="1"/>
      <p:bldP spid="37" grpId="0" animBg="1"/>
      <p:bldP spid="37" grpId="1" animBg="1"/>
      <p:bldP spid="37" grpId="2" animBg="1"/>
      <p:bldP spid="38" grpId="0"/>
      <p:bldP spid="43" grpId="0" animBg="1"/>
      <p:bldP spid="43" grpId="1" animBg="1"/>
      <p:bldP spid="44" grpId="0" animBg="1"/>
      <p:bldP spid="44" grpId="1" animBg="1"/>
      <p:bldP spid="46" grpId="0" animBg="1"/>
      <p:bldP spid="49" grpId="0" animBg="1"/>
      <p:bldP spid="52" grpId="0" animBg="1"/>
      <p:bldP spid="36" grpId="0" animBg="1"/>
      <p:bldP spid="36" grpId="1" animBg="1"/>
      <p:bldP spid="36" grpId="2" animBg="1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35AE-BEEC-4E17-5242-ED38E9D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 – Improvements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0C8C-1FF2-A60C-1ED6-DBC7E3832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5" y="1111624"/>
                <a:ext cx="8273958" cy="5300823"/>
              </a:xfrm>
            </p:spPr>
            <p:txBody>
              <a:bodyPr/>
              <a:lstStyle/>
              <a:p>
                <a:r>
                  <a:rPr lang="en-US" dirty="0"/>
                  <a:t>The barrier distortion can be controlled explicitly introducing a </a:t>
                </a:r>
                <a:r>
                  <a:rPr lang="en-US" i="1" dirty="0"/>
                  <a:t>regularization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i="1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Applying FOO gives us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US" b="1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𝐱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US" b="1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Solving this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0C8C-1FF2-A60C-1ED6-DBC7E3832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5" y="1111624"/>
                <a:ext cx="8273958" cy="5300823"/>
              </a:xfrm>
              <a:blipFill>
                <a:blip r:embed="rId2"/>
                <a:stretch>
                  <a:fillRect l="-811" t="-2759" r="-2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6861BA1-D446-7CDE-1460-13B3723E913E}"/>
              </a:ext>
            </a:extLst>
          </p:cNvPr>
          <p:cNvGrpSpPr/>
          <p:nvPr/>
        </p:nvGrpSpPr>
        <p:grpSpPr>
          <a:xfrm>
            <a:off x="253352" y="102700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16DFEF-7594-F7D2-CD4E-3FECD465D58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D9223B5-28C0-BE89-A0E9-D6754052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D28FC3-A3F7-9F54-9185-2E9E2E29C486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7D663A3-9347-17D1-5437-3BCEC6D95E0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5E30205-67FF-D0C2-56B6-C1C0AEB98A6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D037BDF-F9C5-908E-3314-E7EC436F7364}"/>
              </a:ext>
            </a:extLst>
          </p:cNvPr>
          <p:cNvSpPr/>
          <p:nvPr/>
        </p:nvSpPr>
        <p:spPr>
          <a:xfrm>
            <a:off x="1505948" y="109155"/>
            <a:ext cx="4395122" cy="1028748"/>
          </a:xfrm>
          <a:prstGeom prst="wedgeRectCallout">
            <a:avLst>
              <a:gd name="adj1" fmla="val -65399"/>
              <a:gd name="adj2" fmla="val 378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Regularization constants are usually specified by us and are a type of </a:t>
            </a:r>
            <a:r>
              <a:rPr lang="en-IN" i="1" dirty="0">
                <a:solidFill>
                  <a:schemeClr val="bg1"/>
                </a:solidFill>
              </a:rPr>
              <a:t>hyperparameter</a:t>
            </a:r>
            <a:r>
              <a:rPr lang="en-IN" dirty="0">
                <a:solidFill>
                  <a:schemeClr val="bg1"/>
                </a:solidFill>
              </a:rPr>
              <a:t>. We will study them in detail later.</a:t>
            </a:r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5AF5428-5302-A559-930C-99B8F4AA6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" y="5193764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DB8513C-0BD9-1147-ACBF-5ECFE5A5DECE}"/>
                  </a:ext>
                </a:extLst>
              </p:cNvPr>
              <p:cNvSpPr/>
              <p:nvPr/>
            </p:nvSpPr>
            <p:spPr>
              <a:xfrm>
                <a:off x="1505948" y="5167704"/>
                <a:ext cx="2417466" cy="1028748"/>
              </a:xfrm>
              <a:prstGeom prst="wedgeRectCallout">
                <a:avLst>
                  <a:gd name="adj1" fmla="val -68961"/>
                  <a:gd name="adj2" fmla="val 3372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Why not just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? That would eliminate the distortion, right?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DB8513C-0BD9-1147-ACBF-5ECFE5A5D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48" y="5167704"/>
                <a:ext cx="2417466" cy="1028748"/>
              </a:xfrm>
              <a:prstGeom prst="wedgeRectCallout">
                <a:avLst>
                  <a:gd name="adj1" fmla="val -68961"/>
                  <a:gd name="adj2" fmla="val 33722"/>
                </a:avLst>
              </a:prstGeom>
              <a:blipFill>
                <a:blip r:embed="rId4"/>
                <a:stretch>
                  <a:fillRect r="-2510" b="-231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D9684FD-567C-E215-2CED-CD16F1009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2791" y="5185100"/>
            <a:ext cx="1371600" cy="1371600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BD52B9-2D68-0384-D4C3-FD551A56F5A7}"/>
              </a:ext>
            </a:extLst>
          </p:cNvPr>
          <p:cNvSpPr/>
          <p:nvPr/>
        </p:nvSpPr>
        <p:spPr>
          <a:xfrm>
            <a:off x="4034522" y="5193764"/>
            <a:ext cx="3908000" cy="962238"/>
          </a:xfrm>
          <a:prstGeom prst="wedgeRectCallout">
            <a:avLst>
              <a:gd name="adj1" fmla="val 60495"/>
              <a:gd name="adj2" fmla="val 4568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Nope, that might give a wrong solution that violates the constraint! We need the barrier but also regulate its strength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F70AEF-00E4-F030-B649-7276535DF314}"/>
              </a:ext>
            </a:extLst>
          </p:cNvPr>
          <p:cNvSpPr/>
          <p:nvPr/>
        </p:nvSpPr>
        <p:spPr>
          <a:xfrm flipH="1">
            <a:off x="9571154" y="297127"/>
            <a:ext cx="1551883" cy="1706108"/>
          </a:xfrm>
          <a:custGeom>
            <a:avLst/>
            <a:gdLst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1573619"/>
              <a:gd name="connsiteY0" fmla="*/ 0 h 2498454"/>
              <a:gd name="connsiteX1" fmla="*/ 1573619 w 1573619"/>
              <a:gd name="connsiteY1" fmla="*/ 2498454 h 2498454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0819" h="2232640">
                <a:moveTo>
                  <a:pt x="0" y="0"/>
                </a:moveTo>
                <a:cubicBezTo>
                  <a:pt x="142554" y="1580511"/>
                  <a:pt x="67338" y="2087329"/>
                  <a:pt x="2030819" y="223264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C6568F-C882-9AD2-604A-33E903141E7D}"/>
              </a:ext>
            </a:extLst>
          </p:cNvPr>
          <p:cNvSpPr/>
          <p:nvPr/>
        </p:nvSpPr>
        <p:spPr>
          <a:xfrm flipH="1">
            <a:off x="9590203" y="2415346"/>
            <a:ext cx="1532833" cy="1315307"/>
          </a:xfrm>
          <a:custGeom>
            <a:avLst/>
            <a:gdLst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1573619"/>
              <a:gd name="connsiteY0" fmla="*/ 0 h 2498454"/>
              <a:gd name="connsiteX1" fmla="*/ 1573619 w 1573619"/>
              <a:gd name="connsiteY1" fmla="*/ 2498454 h 2498454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05890"/>
              <a:gd name="connsiteY0" fmla="*/ 0 h 2063301"/>
              <a:gd name="connsiteX1" fmla="*/ 2005890 w 2005890"/>
              <a:gd name="connsiteY1" fmla="*/ 2063301 h 2063301"/>
              <a:gd name="connsiteX0" fmla="*/ 0 w 2005890"/>
              <a:gd name="connsiteY0" fmla="*/ 0 h 2063301"/>
              <a:gd name="connsiteX1" fmla="*/ 2005890 w 2005890"/>
              <a:gd name="connsiteY1" fmla="*/ 2063301 h 2063301"/>
              <a:gd name="connsiteX0" fmla="*/ 0 w 2005890"/>
              <a:gd name="connsiteY0" fmla="*/ 0 h 2063301"/>
              <a:gd name="connsiteX1" fmla="*/ 2005890 w 2005890"/>
              <a:gd name="connsiteY1" fmla="*/ 2063301 h 2063301"/>
              <a:gd name="connsiteX0" fmla="*/ 0 w 2005890"/>
              <a:gd name="connsiteY0" fmla="*/ 0 h 2063301"/>
              <a:gd name="connsiteX1" fmla="*/ 2005890 w 2005890"/>
              <a:gd name="connsiteY1" fmla="*/ 2063301 h 20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5890" h="2063301">
                <a:moveTo>
                  <a:pt x="0" y="0"/>
                </a:moveTo>
                <a:cubicBezTo>
                  <a:pt x="34528" y="1749850"/>
                  <a:pt x="-198572" y="2017602"/>
                  <a:pt x="2005890" y="2063301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2192314-62FD-114B-FAE7-9CFE2B89EC4B}"/>
              </a:ext>
            </a:extLst>
          </p:cNvPr>
          <p:cNvSpPr/>
          <p:nvPr/>
        </p:nvSpPr>
        <p:spPr>
          <a:xfrm flipH="1">
            <a:off x="9567977" y="4539915"/>
            <a:ext cx="1577282" cy="1215300"/>
          </a:xfrm>
          <a:custGeom>
            <a:avLst/>
            <a:gdLst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1573619"/>
              <a:gd name="connsiteY0" fmla="*/ 0 h 2498454"/>
              <a:gd name="connsiteX1" fmla="*/ 1573619 w 1573619"/>
              <a:gd name="connsiteY1" fmla="*/ 2498454 h 2498454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22509"/>
              <a:gd name="connsiteY0" fmla="*/ 0 h 2100912"/>
              <a:gd name="connsiteX1" fmla="*/ 2022509 w 2022509"/>
              <a:gd name="connsiteY1" fmla="*/ 2100912 h 2100912"/>
              <a:gd name="connsiteX0" fmla="*/ 0 w 2022509"/>
              <a:gd name="connsiteY0" fmla="*/ 0 h 2126806"/>
              <a:gd name="connsiteX1" fmla="*/ 2022509 w 2022509"/>
              <a:gd name="connsiteY1" fmla="*/ 2100912 h 2126806"/>
              <a:gd name="connsiteX0" fmla="*/ 83563 w 2106072"/>
              <a:gd name="connsiteY0" fmla="*/ 0 h 2131603"/>
              <a:gd name="connsiteX1" fmla="*/ 2106072 w 2106072"/>
              <a:gd name="connsiteY1" fmla="*/ 2100912 h 2131603"/>
              <a:gd name="connsiteX0" fmla="*/ 43005 w 2065514"/>
              <a:gd name="connsiteY0" fmla="*/ 0 h 2132834"/>
              <a:gd name="connsiteX1" fmla="*/ 2065514 w 2065514"/>
              <a:gd name="connsiteY1" fmla="*/ 2100912 h 2132834"/>
              <a:gd name="connsiteX0" fmla="*/ 0 w 2022509"/>
              <a:gd name="connsiteY0" fmla="*/ 0 h 2129793"/>
              <a:gd name="connsiteX1" fmla="*/ 2022509 w 2022509"/>
              <a:gd name="connsiteY1" fmla="*/ 2100912 h 2129793"/>
              <a:gd name="connsiteX0" fmla="*/ 8770 w 2031279"/>
              <a:gd name="connsiteY0" fmla="*/ 0 h 2320808"/>
              <a:gd name="connsiteX1" fmla="*/ 2031279 w 2031279"/>
              <a:gd name="connsiteY1" fmla="*/ 2100912 h 2320808"/>
              <a:gd name="connsiteX0" fmla="*/ 30203 w 2052712"/>
              <a:gd name="connsiteY0" fmla="*/ 0 h 2153755"/>
              <a:gd name="connsiteX1" fmla="*/ 2052712 w 2052712"/>
              <a:gd name="connsiteY1" fmla="*/ 2100912 h 2153755"/>
              <a:gd name="connsiteX0" fmla="*/ 30203 w 2052712"/>
              <a:gd name="connsiteY0" fmla="*/ 0 h 2144301"/>
              <a:gd name="connsiteX1" fmla="*/ 2052712 w 2052712"/>
              <a:gd name="connsiteY1" fmla="*/ 2100912 h 2144301"/>
              <a:gd name="connsiteX0" fmla="*/ 31716 w 2045915"/>
              <a:gd name="connsiteY0" fmla="*/ 0 h 2172856"/>
              <a:gd name="connsiteX1" fmla="*/ 2045915 w 2045915"/>
              <a:gd name="connsiteY1" fmla="*/ 2144821 h 2172856"/>
              <a:gd name="connsiteX0" fmla="*/ 31716 w 2045915"/>
              <a:gd name="connsiteY0" fmla="*/ 0 h 2144821"/>
              <a:gd name="connsiteX1" fmla="*/ 2045915 w 2045915"/>
              <a:gd name="connsiteY1" fmla="*/ 2144821 h 2144821"/>
              <a:gd name="connsiteX0" fmla="*/ 31716 w 2045915"/>
              <a:gd name="connsiteY0" fmla="*/ 0 h 2144821"/>
              <a:gd name="connsiteX1" fmla="*/ 2045915 w 2045915"/>
              <a:gd name="connsiteY1" fmla="*/ 2144821 h 2144821"/>
              <a:gd name="connsiteX0" fmla="*/ 28119 w 2042318"/>
              <a:gd name="connsiteY0" fmla="*/ 0 h 2144821"/>
              <a:gd name="connsiteX1" fmla="*/ 2042318 w 2042318"/>
              <a:gd name="connsiteY1" fmla="*/ 2144821 h 2144821"/>
              <a:gd name="connsiteX0" fmla="*/ 35166 w 2049365"/>
              <a:gd name="connsiteY0" fmla="*/ 0 h 2144821"/>
              <a:gd name="connsiteX1" fmla="*/ 2049365 w 2049365"/>
              <a:gd name="connsiteY1" fmla="*/ 2144821 h 2144821"/>
              <a:gd name="connsiteX0" fmla="*/ 44371 w 2058570"/>
              <a:gd name="connsiteY0" fmla="*/ 0 h 2144821"/>
              <a:gd name="connsiteX1" fmla="*/ 2058570 w 2058570"/>
              <a:gd name="connsiteY1" fmla="*/ 2144821 h 2144821"/>
              <a:gd name="connsiteX0" fmla="*/ 0 w 2014199"/>
              <a:gd name="connsiteY0" fmla="*/ 0 h 2144821"/>
              <a:gd name="connsiteX1" fmla="*/ 2014199 w 2014199"/>
              <a:gd name="connsiteY1" fmla="*/ 2144821 h 2144821"/>
              <a:gd name="connsiteX0" fmla="*/ 12743 w 2026942"/>
              <a:gd name="connsiteY0" fmla="*/ 0 h 2144821"/>
              <a:gd name="connsiteX1" fmla="*/ 2026942 w 2026942"/>
              <a:gd name="connsiteY1" fmla="*/ 2144821 h 2144821"/>
              <a:gd name="connsiteX0" fmla="*/ 12743 w 2026942"/>
              <a:gd name="connsiteY0" fmla="*/ 0 h 2144821"/>
              <a:gd name="connsiteX1" fmla="*/ 2026942 w 2026942"/>
              <a:gd name="connsiteY1" fmla="*/ 2144821 h 2144821"/>
              <a:gd name="connsiteX0" fmla="*/ 0 w 2014199"/>
              <a:gd name="connsiteY0" fmla="*/ 0 h 2144821"/>
              <a:gd name="connsiteX1" fmla="*/ 2014199 w 2014199"/>
              <a:gd name="connsiteY1" fmla="*/ 2144821 h 2144821"/>
              <a:gd name="connsiteX0" fmla="*/ 0 w 2014199"/>
              <a:gd name="connsiteY0" fmla="*/ 0 h 2144821"/>
              <a:gd name="connsiteX1" fmla="*/ 2014199 w 2014199"/>
              <a:gd name="connsiteY1" fmla="*/ 2144821 h 2144821"/>
              <a:gd name="connsiteX0" fmla="*/ 0 w 2034973"/>
              <a:gd name="connsiteY0" fmla="*/ 0 h 2111889"/>
              <a:gd name="connsiteX1" fmla="*/ 2034973 w 2034973"/>
              <a:gd name="connsiteY1" fmla="*/ 2111889 h 2111889"/>
              <a:gd name="connsiteX0" fmla="*/ 0 w 2034973"/>
              <a:gd name="connsiteY0" fmla="*/ 0 h 2111889"/>
              <a:gd name="connsiteX1" fmla="*/ 2034973 w 2034973"/>
              <a:gd name="connsiteY1" fmla="*/ 2111889 h 2111889"/>
              <a:gd name="connsiteX0" fmla="*/ 0 w 2034973"/>
              <a:gd name="connsiteY0" fmla="*/ 0 h 2111889"/>
              <a:gd name="connsiteX1" fmla="*/ 2034973 w 2034973"/>
              <a:gd name="connsiteY1" fmla="*/ 2111889 h 2111889"/>
              <a:gd name="connsiteX0" fmla="*/ 3099 w 2038072"/>
              <a:gd name="connsiteY0" fmla="*/ 0 h 2111889"/>
              <a:gd name="connsiteX1" fmla="*/ 2038072 w 2038072"/>
              <a:gd name="connsiteY1" fmla="*/ 2111889 h 2111889"/>
              <a:gd name="connsiteX0" fmla="*/ 4784 w 2039757"/>
              <a:gd name="connsiteY0" fmla="*/ 0 h 2111889"/>
              <a:gd name="connsiteX1" fmla="*/ 2039757 w 2039757"/>
              <a:gd name="connsiteY1" fmla="*/ 2111889 h 2111889"/>
              <a:gd name="connsiteX0" fmla="*/ 13505 w 2048478"/>
              <a:gd name="connsiteY0" fmla="*/ 0 h 2111889"/>
              <a:gd name="connsiteX1" fmla="*/ 2048478 w 2048478"/>
              <a:gd name="connsiteY1" fmla="*/ 2111889 h 2111889"/>
              <a:gd name="connsiteX0" fmla="*/ 28972 w 2063945"/>
              <a:gd name="connsiteY0" fmla="*/ 0 h 2111889"/>
              <a:gd name="connsiteX1" fmla="*/ 2063945 w 2063945"/>
              <a:gd name="connsiteY1" fmla="*/ 2111889 h 2111889"/>
              <a:gd name="connsiteX0" fmla="*/ 1719 w 2036692"/>
              <a:gd name="connsiteY0" fmla="*/ 0 h 2111889"/>
              <a:gd name="connsiteX1" fmla="*/ 2036692 w 2036692"/>
              <a:gd name="connsiteY1" fmla="*/ 2111889 h 2111889"/>
              <a:gd name="connsiteX0" fmla="*/ -1 w 2034972"/>
              <a:gd name="connsiteY0" fmla="*/ 0 h 2111889"/>
              <a:gd name="connsiteX1" fmla="*/ 2034972 w 2034972"/>
              <a:gd name="connsiteY1" fmla="*/ 2111889 h 2111889"/>
              <a:gd name="connsiteX0" fmla="*/ 0 w 2064057"/>
              <a:gd name="connsiteY0" fmla="*/ 0 h 2100912"/>
              <a:gd name="connsiteX1" fmla="*/ 2064057 w 2064057"/>
              <a:gd name="connsiteY1" fmla="*/ 2100912 h 2100912"/>
              <a:gd name="connsiteX0" fmla="*/ 0 w 2064057"/>
              <a:gd name="connsiteY0" fmla="*/ 0 h 2100912"/>
              <a:gd name="connsiteX1" fmla="*/ 2064057 w 2064057"/>
              <a:gd name="connsiteY1" fmla="*/ 2100912 h 2100912"/>
              <a:gd name="connsiteX0" fmla="*/ 0 w 2064057"/>
              <a:gd name="connsiteY0" fmla="*/ 0 h 2100912"/>
              <a:gd name="connsiteX1" fmla="*/ 2064057 w 2064057"/>
              <a:gd name="connsiteY1" fmla="*/ 2100912 h 2100912"/>
              <a:gd name="connsiteX0" fmla="*/ 0 w 2064057"/>
              <a:gd name="connsiteY0" fmla="*/ 0 h 2100912"/>
              <a:gd name="connsiteX1" fmla="*/ 2064057 w 2064057"/>
              <a:gd name="connsiteY1" fmla="*/ 2100912 h 2100912"/>
              <a:gd name="connsiteX0" fmla="*/ 0 w 2064057"/>
              <a:gd name="connsiteY0" fmla="*/ 0 h 2100912"/>
              <a:gd name="connsiteX1" fmla="*/ 2064057 w 2064057"/>
              <a:gd name="connsiteY1" fmla="*/ 2100912 h 2100912"/>
              <a:gd name="connsiteX0" fmla="*/ 0 w 2064057"/>
              <a:gd name="connsiteY0" fmla="*/ 0 h 2100912"/>
              <a:gd name="connsiteX1" fmla="*/ 2064057 w 2064057"/>
              <a:gd name="connsiteY1" fmla="*/ 2100912 h 210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4057" h="2100912">
                <a:moveTo>
                  <a:pt x="0" y="0"/>
                </a:moveTo>
                <a:cubicBezTo>
                  <a:pt x="55302" y="2453211"/>
                  <a:pt x="-343996" y="1983046"/>
                  <a:pt x="2064057" y="2100912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D57640-0DA3-472B-F5FE-EB9396C95333}"/>
              </a:ext>
            </a:extLst>
          </p:cNvPr>
          <p:cNvGrpSpPr/>
          <p:nvPr/>
        </p:nvGrpSpPr>
        <p:grpSpPr>
          <a:xfrm>
            <a:off x="9441712" y="280101"/>
            <a:ext cx="2282578" cy="2040161"/>
            <a:chOff x="9441712" y="280101"/>
            <a:chExt cx="2282578" cy="20401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40E542-B157-9E74-1C3F-0B5F04FB901D}"/>
                </a:ext>
              </a:extLst>
            </p:cNvPr>
            <p:cNvGrpSpPr/>
            <p:nvPr/>
          </p:nvGrpSpPr>
          <p:grpSpPr>
            <a:xfrm flipH="1">
              <a:off x="9441712" y="280101"/>
              <a:ext cx="2282578" cy="2040161"/>
              <a:chOff x="8807310" y="445553"/>
              <a:chExt cx="2987018" cy="266978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84C13A4-2D8A-2919-0C92-0D036671F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9155" y="445553"/>
                <a:ext cx="0" cy="26697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6A2F62C-CEFC-18C3-1B4C-EAFD43F05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3133" y="1975152"/>
                <a:ext cx="2668493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F1143D3-A654-FD84-57F2-BB539DA4F38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7519" y="1975152"/>
                    <a:ext cx="7868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6B4F159-E13E-9097-FF97-82137ED89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7519" y="1975152"/>
                    <a:ext cx="78680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FCBFC0-F572-B6E8-73BC-91400A69E2A3}"/>
                      </a:ext>
                    </a:extLst>
                  </p:cNvPr>
                  <p:cNvSpPr txBox="1"/>
                  <p:nvPr/>
                </p:nvSpPr>
                <p:spPr>
                  <a:xfrm>
                    <a:off x="8807310" y="453682"/>
                    <a:ext cx="7868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8C03D09-E3C6-7F82-29BE-51F8DA74AB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7310" y="453682"/>
                    <a:ext cx="78680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0A8509F-7F1A-1F47-344E-E11CEE282993}"/>
                    </a:ext>
                  </a:extLst>
                </p:cNvPr>
                <p:cNvSpPr txBox="1"/>
                <p:nvPr/>
              </p:nvSpPr>
              <p:spPr>
                <a:xfrm>
                  <a:off x="9820500" y="806881"/>
                  <a:ext cx="805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0A8509F-7F1A-1F47-344E-E11CEE282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500" y="806881"/>
                  <a:ext cx="8058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804E2D-609F-DD0A-CB6D-98A526224A46}"/>
              </a:ext>
            </a:extLst>
          </p:cNvPr>
          <p:cNvGrpSpPr/>
          <p:nvPr/>
        </p:nvGrpSpPr>
        <p:grpSpPr>
          <a:xfrm>
            <a:off x="9441712" y="2398320"/>
            <a:ext cx="2282578" cy="2040161"/>
            <a:chOff x="9441712" y="2398320"/>
            <a:chExt cx="2282578" cy="204016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354272-5429-0F39-404F-A3850DFD6F66}"/>
                </a:ext>
              </a:extLst>
            </p:cNvPr>
            <p:cNvGrpSpPr/>
            <p:nvPr/>
          </p:nvGrpSpPr>
          <p:grpSpPr>
            <a:xfrm flipH="1">
              <a:off x="9441712" y="2398320"/>
              <a:ext cx="2282578" cy="2040161"/>
              <a:chOff x="8807310" y="445553"/>
              <a:chExt cx="2987018" cy="2669787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A3CE9E5-1F07-E79B-C117-D34AFB4DA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9155" y="445553"/>
                <a:ext cx="0" cy="26697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18928E-F6E5-852E-EBEC-36AEB6E9D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3133" y="1975152"/>
                <a:ext cx="2668493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FC7BD48-DE29-3C6E-CED9-65EBC59AF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7519" y="1975152"/>
                    <a:ext cx="7868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6B4F159-E13E-9097-FF97-82137ED89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7519" y="1975152"/>
                    <a:ext cx="78680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3C8DD70-4F1B-793D-DF8C-5B795A3BC8E4}"/>
                      </a:ext>
                    </a:extLst>
                  </p:cNvPr>
                  <p:cNvSpPr txBox="1"/>
                  <p:nvPr/>
                </p:nvSpPr>
                <p:spPr>
                  <a:xfrm>
                    <a:off x="8807310" y="453682"/>
                    <a:ext cx="7868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8C03D09-E3C6-7F82-29BE-51F8DA74AB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7310" y="453682"/>
                    <a:ext cx="78680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4A164B0-40CA-F3B1-E80E-1CDCD39A3084}"/>
                    </a:ext>
                  </a:extLst>
                </p:cNvPr>
                <p:cNvSpPr txBox="1"/>
                <p:nvPr/>
              </p:nvSpPr>
              <p:spPr>
                <a:xfrm>
                  <a:off x="9736667" y="2930244"/>
                  <a:ext cx="973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4A164B0-40CA-F3B1-E80E-1CDCD39A3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667" y="2930244"/>
                  <a:ext cx="9735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D6DF38-6B37-977B-4A2A-69FEC3B93DAB}"/>
              </a:ext>
            </a:extLst>
          </p:cNvPr>
          <p:cNvGrpSpPr/>
          <p:nvPr/>
        </p:nvGrpSpPr>
        <p:grpSpPr>
          <a:xfrm>
            <a:off x="9441712" y="4516539"/>
            <a:ext cx="2282578" cy="2040161"/>
            <a:chOff x="9441712" y="4516539"/>
            <a:chExt cx="2282578" cy="20401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255824F-875A-A790-1BAA-7B92B1E177F7}"/>
                </a:ext>
              </a:extLst>
            </p:cNvPr>
            <p:cNvGrpSpPr/>
            <p:nvPr/>
          </p:nvGrpSpPr>
          <p:grpSpPr>
            <a:xfrm flipH="1">
              <a:off x="9441712" y="4516539"/>
              <a:ext cx="2282578" cy="2040161"/>
              <a:chOff x="8807310" y="445553"/>
              <a:chExt cx="2987018" cy="266978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C89B28B-01FA-58E5-E06E-44FEDD1A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9155" y="445553"/>
                <a:ext cx="0" cy="26697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610A58-8460-6BD3-C1AA-5D3084155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3133" y="1975152"/>
                <a:ext cx="2668493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A72F206-CEC6-A233-3403-B953A872251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7519" y="1975152"/>
                    <a:ext cx="7868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6B4F159-E13E-9097-FF97-82137ED89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7519" y="1975152"/>
                    <a:ext cx="78680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478B944-B7AC-4837-1129-ECB1EA854BD9}"/>
                      </a:ext>
                    </a:extLst>
                  </p:cNvPr>
                  <p:cNvSpPr txBox="1"/>
                  <p:nvPr/>
                </p:nvSpPr>
                <p:spPr>
                  <a:xfrm>
                    <a:off x="8807310" y="453682"/>
                    <a:ext cx="7868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8C03D09-E3C6-7F82-29BE-51F8DA74AB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7310" y="453682"/>
                    <a:ext cx="78680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15A5CF7-75BC-10ED-4858-7F5425B15EFF}"/>
                    </a:ext>
                  </a:extLst>
                </p:cNvPr>
                <p:cNvSpPr txBox="1"/>
                <p:nvPr/>
              </p:nvSpPr>
              <p:spPr>
                <a:xfrm>
                  <a:off x="9694334" y="5046276"/>
                  <a:ext cx="1058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15A5CF7-75BC-10ED-4858-7F5425B15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334" y="5046276"/>
                  <a:ext cx="105822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71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9" grpId="0" animBg="1"/>
      <p:bldP spid="20" grpId="0" animBg="1"/>
      <p:bldP spid="24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10-5DC0-38D4-EDF2-9482386E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A6BADF-5CE4-7249-EA9B-6D6690ACBAC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9"/>
                <a:ext cx="11588496" cy="44370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create logarithmic barrier functions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Create a barrier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Create a barrier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Solve the constrained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r>
                  <a:rPr lang="en-IN" dirty="0"/>
                  <a:t> by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are regularization const.)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First, solve the problem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? Is it the correct solution?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How does the solution change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/>
                  <a:t>, say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IN" dirty="0"/>
                  <a:t>?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How about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dirty="0"/>
                  <a:t>, say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IN" dirty="0"/>
                  <a:t>?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to use FOO, you may need to use a cubic equation solver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A6BADF-5CE4-7249-EA9B-6D6690ACB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9"/>
                <a:ext cx="11588496" cy="4437058"/>
              </a:xfrm>
              <a:blipFill>
                <a:blip r:embed="rId2"/>
                <a:stretch>
                  <a:fillRect l="-1157" t="-3297" r="-947" b="-2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8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78D-28DF-DD0B-538C-A35A184B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82CA-F36B-0C2E-C5EC-79AC54B1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US" dirty="0"/>
              <a:t>Explored two ways to solve constrained optimization problems</a:t>
            </a:r>
          </a:p>
          <a:p>
            <a:r>
              <a:rPr lang="en-US" dirty="0"/>
              <a:t>Projected Descent methods</a:t>
            </a:r>
          </a:p>
          <a:p>
            <a:pPr lvl="2"/>
            <a:r>
              <a:rPr lang="en-US" dirty="0"/>
              <a:t>Require projection onto the feasible step after every iteration</a:t>
            </a:r>
          </a:p>
          <a:p>
            <a:pPr lvl="2"/>
            <a:r>
              <a:rPr lang="en-US" dirty="0"/>
              <a:t>Can be used with GD, SGD, MB-SGD, CD, CM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i="0" dirty="0">
                <a:sym typeface="Wingdings" panose="05000000000000000000" pitchFamily="2" charset="2"/>
              </a:rPr>
              <a:t></a:t>
            </a:r>
            <a:endParaRPr lang="en-US" i="0" dirty="0"/>
          </a:p>
          <a:p>
            <a:pPr lvl="2"/>
            <a:r>
              <a:rPr lang="en-US" dirty="0"/>
              <a:t>Projection can be expensive making PGD unusable </a:t>
            </a:r>
            <a:r>
              <a:rPr lang="en-US" i="0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Barrier Optimization methods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Allows us to sneak constraints into the objective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Allow FOO or GD-style methods to be applied </a:t>
            </a:r>
            <a:r>
              <a:rPr lang="en-US" i="0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May distort the objective </a:t>
            </a:r>
            <a:r>
              <a:rPr lang="en-US" i="0" dirty="0">
                <a:sym typeface="Wingdings" panose="05000000000000000000" pitchFamily="2" charset="2"/>
              </a:rPr>
              <a:t> </a:t>
            </a:r>
            <a:r>
              <a:rPr lang="en-US" dirty="0"/>
              <a:t>– regularization constants offer some relief </a:t>
            </a:r>
            <a:r>
              <a:rPr lang="en-US" i="0" dirty="0">
                <a:sym typeface="Wingdings" panose="05000000000000000000" pitchFamily="2" charset="2"/>
              </a:rPr>
              <a:t></a:t>
            </a:r>
            <a:endParaRPr lang="en-US" i="0" dirty="0"/>
          </a:p>
          <a:p>
            <a:pPr lvl="2"/>
            <a:r>
              <a:rPr lang="en-US" dirty="0"/>
              <a:t>Tricky to handle equality constraints </a:t>
            </a:r>
            <a:r>
              <a:rPr lang="en-US" i="0" dirty="0">
                <a:sym typeface="Wingdings" panose="05000000000000000000" pitchFamily="2" charset="2"/>
              </a:rPr>
              <a:t></a:t>
            </a:r>
            <a:endParaRPr lang="en-US" i="0" dirty="0"/>
          </a:p>
          <a:p>
            <a:r>
              <a:rPr lang="en-US" dirty="0"/>
              <a:t>Next discussion: exact barriers and the powerful method of duals</a:t>
            </a:r>
          </a:p>
        </p:txBody>
      </p:sp>
    </p:spTree>
    <p:extLst>
      <p:ext uri="{BB962C8B-B14F-4D97-AF65-F5344CB8AC3E}">
        <p14:creationId xmlns:p14="http://schemas.microsoft.com/office/powerpoint/2010/main" val="317532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Fun!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you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DCA9-FFDC-C58A-9CA7-78802FD94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does not simply descend into optimality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C363E-C62E-D7BF-5A06-832A3C609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816190" cy="1645920"/>
          </a:xfrm>
        </p:spPr>
        <p:txBody>
          <a:bodyPr/>
          <a:lstStyle/>
          <a:p>
            <a:r>
              <a:rPr lang="en-US" dirty="0"/>
              <a:t>… unless one wishes to introduce a plot hole by summoning the Eagles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56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7296-106C-8693-E425-48B45ED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7A83F-0470-5A7F-4F66-C4BE6F7C1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Optimization problems have an objective, one or more constraints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Find me the real number with smallest squared</a:t>
                </a:r>
                <a:br>
                  <a:rPr lang="en-US" dirty="0"/>
                </a:br>
                <a:r>
                  <a:rPr lang="en-US" dirty="0"/>
                  <a:t>value that is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and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IN" dirty="0"/>
              </a:p>
              <a:p>
                <a:pPr algn="r"/>
                <a:r>
                  <a:rPr lang="en-IN" dirty="0"/>
                  <a:t>Find me the model with the least Euclidean</a:t>
                </a:r>
                <a:br>
                  <a:rPr lang="en-IN" dirty="0"/>
                </a:br>
                <a:r>
                  <a:rPr lang="en-IN" dirty="0"/>
                  <a:t>norm that classifies </a:t>
                </a:r>
                <a:r>
                  <a:rPr lang="en-IN" dirty="0">
                    <a:solidFill>
                      <a:srgbClr val="FFC000"/>
                    </a:solidFill>
                  </a:rPr>
                  <a:t>all</a:t>
                </a:r>
                <a:r>
                  <a:rPr lang="en-IN" dirty="0"/>
                  <a:t> points correctly</a:t>
                </a:r>
                <a:br>
                  <a:rPr lang="en-IN" dirty="0"/>
                </a:br>
                <a:br>
                  <a:rPr lang="en-IN" dirty="0"/>
                </a:br>
                <a:endParaRPr lang="en-IN" dirty="0"/>
              </a:p>
              <a:p>
                <a:r>
                  <a:rPr lang="en-IN" dirty="0"/>
                  <a:t>The set of points satisfying </a:t>
                </a:r>
                <a:r>
                  <a:rPr lang="en-IN" dirty="0">
                    <a:solidFill>
                      <a:srgbClr val="FFC000"/>
                    </a:solidFill>
                  </a:rPr>
                  <a:t>all</a:t>
                </a:r>
                <a:r>
                  <a:rPr lang="en-IN" dirty="0"/>
                  <a:t> constraints is called the </a:t>
                </a:r>
                <a:r>
                  <a:rPr lang="en-IN" i="1" dirty="0"/>
                  <a:t>feasible set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7A83F-0470-5A7F-4F66-C4BE6F7C1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A3406721-6B4F-FD62-E87D-60357D5A10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2656" y="1851240"/>
                <a:ext cx="2222719" cy="1715266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A3406721-6B4F-FD62-E87D-60357D5A1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656" y="1851240"/>
                <a:ext cx="2222719" cy="1715266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270" b="-384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3978638-7293-8C03-7A72-4E0D9CFA4EB3}"/>
              </a:ext>
            </a:extLst>
          </p:cNvPr>
          <p:cNvSpPr/>
          <p:nvPr/>
        </p:nvSpPr>
        <p:spPr>
          <a:xfrm>
            <a:off x="10341147" y="1726877"/>
            <a:ext cx="1142540" cy="460180"/>
          </a:xfrm>
          <a:prstGeom prst="wedgeRectCallout">
            <a:avLst>
              <a:gd name="adj1" fmla="val -84034"/>
              <a:gd name="adj2" fmla="val 495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E13ED04-4169-86CB-82E8-DD815314A2A3}"/>
              </a:ext>
            </a:extLst>
          </p:cNvPr>
          <p:cNvSpPr/>
          <p:nvPr/>
        </p:nvSpPr>
        <p:spPr>
          <a:xfrm>
            <a:off x="10775375" y="2485609"/>
            <a:ext cx="1274235" cy="460180"/>
          </a:xfrm>
          <a:prstGeom prst="wedgeRectCallout">
            <a:avLst>
              <a:gd name="adj1" fmla="val -77077"/>
              <a:gd name="adj2" fmla="val 5563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Constraints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0">
                <a:extLst>
                  <a:ext uri="{FF2B5EF4-FFF2-40B4-BE49-F238E27FC236}">
                    <a16:creationId xmlns:a16="http://schemas.microsoft.com/office/drawing/2014/main" id="{2327A6AE-9EA8-5877-CFF9-F894C29A30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53" y="3423684"/>
                <a:ext cx="3401542" cy="1896623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0">
                <a:extLst>
                  <a:ext uri="{FF2B5EF4-FFF2-40B4-BE49-F238E27FC236}">
                    <a16:creationId xmlns:a16="http://schemas.microsoft.com/office/drawing/2014/main" id="{2327A6AE-9EA8-5877-CFF9-F894C29A3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3423684"/>
                <a:ext cx="3401542" cy="1896623"/>
              </a:xfrm>
              <a:prstGeom prst="roundRect">
                <a:avLst>
                  <a:gd name="adj" fmla="val 8843"/>
                </a:avLst>
              </a:prstGeom>
              <a:blipFill>
                <a:blip r:embed="rId4"/>
                <a:stretch>
                  <a:fillRect l="-178" b="-3165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0B40095-AE1B-5391-AD45-E6C86CFAC5BB}"/>
              </a:ext>
            </a:extLst>
          </p:cNvPr>
          <p:cNvSpPr/>
          <p:nvPr/>
        </p:nvSpPr>
        <p:spPr>
          <a:xfrm>
            <a:off x="2905589" y="3375356"/>
            <a:ext cx="1142540" cy="460180"/>
          </a:xfrm>
          <a:prstGeom prst="wedgeRectCallout">
            <a:avLst>
              <a:gd name="adj1" fmla="val -84034"/>
              <a:gd name="adj2" fmla="val 495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22A9F6F-3AE9-B3C6-7F92-10E1F708981B}"/>
              </a:ext>
            </a:extLst>
          </p:cNvPr>
          <p:cNvSpPr/>
          <p:nvPr/>
        </p:nvSpPr>
        <p:spPr>
          <a:xfrm>
            <a:off x="3882078" y="4656498"/>
            <a:ext cx="1274235" cy="460180"/>
          </a:xfrm>
          <a:prstGeom prst="wedgeRectCallout">
            <a:avLst>
              <a:gd name="adj1" fmla="val -81249"/>
              <a:gd name="adj2" fmla="val -7144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Constraints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72F9-2F88-5525-449D-C9CE293BE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4882269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Technique 1 (Projections):</a:t>
                </a:r>
              </a:p>
              <a:p>
                <a:pPr lvl="2"/>
                <a:r>
                  <a:rPr lang="en-US" dirty="0"/>
                  <a:t>Undo violations done by GD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Trick</a:t>
                </a:r>
                <a:r>
                  <a:rPr lang="en-US" dirty="0"/>
                  <a:t>: If after descent step, we violate a constraint, go back into the feasible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Use a “projection step”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72F9-2F88-5525-449D-C9CE293BE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4882269" cy="5300823"/>
              </a:xfrm>
              <a:blipFill>
                <a:blip r:embed="rId2"/>
                <a:stretch>
                  <a:fillRect l="-137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F121537-8093-ED12-F22A-F9DA5801C410}"/>
              </a:ext>
            </a:extLst>
          </p:cNvPr>
          <p:cNvSpPr/>
          <p:nvPr/>
        </p:nvSpPr>
        <p:spPr>
          <a:xfrm>
            <a:off x="3072989" y="5033448"/>
            <a:ext cx="246715" cy="246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A328-686F-3B97-06DC-74398717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Descent Methods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4E0C4F-4042-EC17-BB64-9E26D7E8E202}"/>
                  </a:ext>
                </a:extLst>
              </p:cNvPr>
              <p:cNvSpPr txBox="1"/>
              <p:nvPr/>
            </p:nvSpPr>
            <p:spPr>
              <a:xfrm>
                <a:off x="5135623" y="1240383"/>
                <a:ext cx="6718059" cy="504330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PROJECTED GRADIENT DESCENT (</a:t>
                </a:r>
                <a:r>
                  <a:rPr lang="en-IN" sz="3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PGD</a:t>
                </a:r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Given: objective function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and feasible set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Get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Project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4E0C4F-4042-EC17-BB64-9E26D7E8E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23" y="1240383"/>
                <a:ext cx="6718059" cy="5043304"/>
              </a:xfrm>
              <a:prstGeom prst="rect">
                <a:avLst/>
              </a:prstGeom>
              <a:blipFill>
                <a:blip r:embed="rId3"/>
                <a:stretch>
                  <a:fillRect l="-2074" t="-1199" b="-2758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7A06DE7-2B2C-E8FF-F62D-69CEFB4A5AE5}"/>
              </a:ext>
            </a:extLst>
          </p:cNvPr>
          <p:cNvGrpSpPr/>
          <p:nvPr/>
        </p:nvGrpSpPr>
        <p:grpSpPr>
          <a:xfrm>
            <a:off x="10795646" y="53008"/>
            <a:ext cx="1143000" cy="1143000"/>
            <a:chOff x="2379643" y="355681"/>
            <a:chExt cx="1143000" cy="1143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4238A1-8A84-22E9-A627-6DEE5573B0D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F6FF8B6-9AEA-54D3-C6E3-0FB80D66C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7C2908-1E5A-B1E7-5E98-19300933B6B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2C9ED29-5B59-779F-8868-302D268F060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D89DE1E-DD48-C8EF-CC6E-9D3299528EA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12965B5-459E-2DBB-0C09-C4A62B6D74B9}"/>
                  </a:ext>
                </a:extLst>
              </p:cNvPr>
              <p:cNvSpPr/>
              <p:nvPr/>
            </p:nvSpPr>
            <p:spPr>
              <a:xfrm>
                <a:off x="7261535" y="249352"/>
                <a:ext cx="3351524" cy="750228"/>
              </a:xfrm>
              <a:prstGeom prst="wedgeRectCallout">
                <a:avLst>
                  <a:gd name="adj1" fmla="val 66539"/>
                  <a:gd name="adj2" fmla="val 4726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This technique is useful only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/>
                  <a:t> is such that projection step is easy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12965B5-459E-2DBB-0C09-C4A62B6D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35" y="249352"/>
                <a:ext cx="3351524" cy="750228"/>
              </a:xfrm>
              <a:prstGeom prst="wedgeRectCallout">
                <a:avLst>
                  <a:gd name="adj1" fmla="val 66539"/>
                  <a:gd name="adj2" fmla="val 47267"/>
                </a:avLst>
              </a:prstGeom>
              <a:blipFill>
                <a:blip r:embed="rId4"/>
                <a:stretch>
                  <a:fillRect l="-929" b="-312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723F76E-0992-004A-DF1B-3971E05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249352"/>
            <a:ext cx="1371600" cy="137160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742DFE3-234F-7C9D-24F0-7C49BABFA8A5}"/>
              </a:ext>
            </a:extLst>
          </p:cNvPr>
          <p:cNvSpPr/>
          <p:nvPr/>
        </p:nvSpPr>
        <p:spPr>
          <a:xfrm>
            <a:off x="1485355" y="249352"/>
            <a:ext cx="2331828" cy="964881"/>
          </a:xfrm>
          <a:prstGeom prst="wedgeRectCallout">
            <a:avLst>
              <a:gd name="adj1" fmla="val -65399"/>
              <a:gd name="adj2" fmla="val 378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 … the projection step itself looks like an optimization problem!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19AA574-75F1-EB6C-C5CF-B510F5F25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7046" y="1369143"/>
            <a:ext cx="1371600" cy="13716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A700AEF-133E-4B68-D0CC-28A2C966DA57}"/>
              </a:ext>
            </a:extLst>
          </p:cNvPr>
          <p:cNvSpPr/>
          <p:nvPr/>
        </p:nvSpPr>
        <p:spPr>
          <a:xfrm>
            <a:off x="6891910" y="1240383"/>
            <a:ext cx="3721149" cy="1161091"/>
          </a:xfrm>
          <a:prstGeom prst="wedgeRectCallout">
            <a:avLst>
              <a:gd name="adj1" fmla="val 60532"/>
              <a:gd name="adj2" fmla="val 3644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projection step ensures we move as little as possible – this is to avoid undoing the objective value reduction we got out of the descent step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C4B52556-4829-2CB9-81B9-125696750389}"/>
              </a:ext>
            </a:extLst>
          </p:cNvPr>
          <p:cNvSpPr/>
          <p:nvPr/>
        </p:nvSpPr>
        <p:spPr>
          <a:xfrm>
            <a:off x="899317" y="4914900"/>
            <a:ext cx="1849389" cy="1779656"/>
          </a:xfrm>
          <a:custGeom>
            <a:avLst/>
            <a:gdLst>
              <a:gd name="connsiteX0" fmla="*/ 1550850 w 3228457"/>
              <a:gd name="connsiteY0" fmla="*/ 2848 h 2398577"/>
              <a:gd name="connsiteX1" fmla="*/ 69522 w 3228457"/>
              <a:gd name="connsiteY1" fmla="*/ 862384 h 2398577"/>
              <a:gd name="connsiteX2" fmla="*/ 508434 w 3228457"/>
              <a:gd name="connsiteY2" fmla="*/ 1822504 h 2398577"/>
              <a:gd name="connsiteX3" fmla="*/ 2821866 w 3228457"/>
              <a:gd name="connsiteY3" fmla="*/ 2352856 h 2398577"/>
              <a:gd name="connsiteX4" fmla="*/ 3114474 w 3228457"/>
              <a:gd name="connsiteY4" fmla="*/ 652072 h 2398577"/>
              <a:gd name="connsiteX5" fmla="*/ 1550850 w 3228457"/>
              <a:gd name="connsiteY5" fmla="*/ 2848 h 23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457" h="2398577">
                <a:moveTo>
                  <a:pt x="1550850" y="2848"/>
                </a:moveTo>
                <a:cubicBezTo>
                  <a:pt x="1043358" y="37900"/>
                  <a:pt x="243258" y="559108"/>
                  <a:pt x="69522" y="862384"/>
                </a:cubicBezTo>
                <a:cubicBezTo>
                  <a:pt x="-104214" y="1165660"/>
                  <a:pt x="49710" y="1574092"/>
                  <a:pt x="508434" y="1822504"/>
                </a:cubicBezTo>
                <a:cubicBezTo>
                  <a:pt x="967158" y="2070916"/>
                  <a:pt x="2387526" y="2547928"/>
                  <a:pt x="2821866" y="2352856"/>
                </a:cubicBezTo>
                <a:cubicBezTo>
                  <a:pt x="3256206" y="2157784"/>
                  <a:pt x="3323262" y="1043740"/>
                  <a:pt x="3114474" y="652072"/>
                </a:cubicBezTo>
                <a:cubicBezTo>
                  <a:pt x="2905686" y="260404"/>
                  <a:pt x="2058342" y="-32204"/>
                  <a:pt x="1550850" y="2848"/>
                </a:cubicBezTo>
                <a:close/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0D6D12-1B3E-7F3F-1159-B05F2726665F}"/>
              </a:ext>
            </a:extLst>
          </p:cNvPr>
          <p:cNvSpPr/>
          <p:nvPr/>
        </p:nvSpPr>
        <p:spPr>
          <a:xfrm>
            <a:off x="2624498" y="4584957"/>
            <a:ext cx="1143698" cy="1143698"/>
          </a:xfrm>
          <a:prstGeom prst="ellipse">
            <a:avLst/>
          </a:prstGeom>
          <a:noFill/>
          <a:ln w="254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4853DE-D5B8-415B-E924-F56BA4EC9D65}"/>
              </a:ext>
            </a:extLst>
          </p:cNvPr>
          <p:cNvSpPr/>
          <p:nvPr/>
        </p:nvSpPr>
        <p:spPr>
          <a:xfrm>
            <a:off x="3072990" y="5033449"/>
            <a:ext cx="246715" cy="246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26BB8-46A8-26AF-D332-00BC57960B9E}"/>
                  </a:ext>
                </a:extLst>
              </p:cNvPr>
              <p:cNvSpPr txBox="1"/>
              <p:nvPr/>
            </p:nvSpPr>
            <p:spPr>
              <a:xfrm>
                <a:off x="732910" y="4648163"/>
                <a:ext cx="620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26BB8-46A8-26AF-D332-00BC5796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10" y="4648163"/>
                <a:ext cx="62019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3F0FD59-3BB3-5E7F-B987-96DC278EA3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13" y="2869502"/>
            <a:ext cx="1371600" cy="1371600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0FCE592-4E9C-57DF-91F6-335D9A003AF2}"/>
              </a:ext>
            </a:extLst>
          </p:cNvPr>
          <p:cNvSpPr/>
          <p:nvPr/>
        </p:nvSpPr>
        <p:spPr>
          <a:xfrm>
            <a:off x="6762307" y="3068461"/>
            <a:ext cx="3980059" cy="688258"/>
          </a:xfrm>
          <a:prstGeom prst="wedgeRectCallout">
            <a:avLst>
              <a:gd name="adj1" fmla="val 58929"/>
              <a:gd name="adj2" fmla="val 5034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easily modify this method to work with SGD, mini-batch SGD, CD, CM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4111741-A291-A3D5-E2A6-3915085727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185036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69D0570A-FD1A-8D3E-0C25-3E79E2C36B6D}"/>
                  </a:ext>
                </a:extLst>
              </p:cNvPr>
              <p:cNvSpPr/>
              <p:nvPr/>
            </p:nvSpPr>
            <p:spPr>
              <a:xfrm>
                <a:off x="1492249" y="1997419"/>
                <a:ext cx="2895260" cy="698966"/>
              </a:xfrm>
              <a:prstGeom prst="wedgeRectCallout">
                <a:avLst>
                  <a:gd name="adj1" fmla="val -61359"/>
                  <a:gd name="adj2" fmla="val 5306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Projections are </a:t>
                </a:r>
                <a:r>
                  <a:rPr lang="en-US" i="1" dirty="0">
                    <a:solidFill>
                      <a:schemeClr val="bg1"/>
                    </a:solidFill>
                  </a:rPr>
                  <a:t>idempotent</a:t>
                </a:r>
                <a:r>
                  <a:rPr lang="en-US" dirty="0">
                    <a:solidFill>
                      <a:schemeClr val="bg1"/>
                    </a:solidFill>
                  </a:rPr>
                  <a:t> i.e.,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69D0570A-FD1A-8D3E-0C25-3E79E2C36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49" y="1997419"/>
                <a:ext cx="2895260" cy="698966"/>
              </a:xfrm>
              <a:prstGeom prst="wedgeRectCallout">
                <a:avLst>
                  <a:gd name="adj1" fmla="val -61359"/>
                  <a:gd name="adj2" fmla="val 53068"/>
                </a:avLst>
              </a:prstGeom>
              <a:blipFill>
                <a:blip r:embed="rId10"/>
                <a:stretch>
                  <a:fillRect b="-325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F73B3E-A2AF-DF5C-520F-8B70DA0C112D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2683412" y="5168061"/>
            <a:ext cx="512935" cy="230652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04453 0.035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175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4" grpId="0" animBg="1"/>
      <p:bldP spid="11" grpId="0" animBg="1"/>
      <p:bldP spid="13" grpId="0" animBg="1"/>
      <p:bldP spid="15" grpId="0" animBg="1"/>
      <p:bldP spid="21" grpId="0" animBg="1"/>
      <p:bldP spid="20" grpId="0" animBg="1"/>
      <p:bldP spid="23" grpId="0" animBg="1"/>
      <p:bldP spid="23" grpId="1" animBg="1"/>
      <p:bldP spid="23" grpId="2" animBg="1"/>
      <p:bldP spid="25" grpId="0"/>
      <p:bldP spid="2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2F61E-4679-6890-28D3-4E88A83D1DC5}"/>
              </a:ext>
            </a:extLst>
          </p:cNvPr>
          <p:cNvGrpSpPr/>
          <p:nvPr/>
        </p:nvGrpSpPr>
        <p:grpSpPr>
          <a:xfrm>
            <a:off x="2449888" y="2471114"/>
            <a:ext cx="2068538" cy="2081716"/>
            <a:chOff x="2318418" y="2084587"/>
            <a:chExt cx="2068538" cy="20817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4DF215-6B6E-2BDF-2C73-AD55E8F7071E}"/>
                </a:ext>
              </a:extLst>
            </p:cNvPr>
            <p:cNvCxnSpPr/>
            <p:nvPr/>
          </p:nvCxnSpPr>
          <p:spPr>
            <a:xfrm>
              <a:off x="3352687" y="2084587"/>
              <a:ext cx="1" cy="208171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2E8690-72DE-26E9-776B-A9CF591D6398}"/>
                </a:ext>
              </a:extLst>
            </p:cNvPr>
            <p:cNvCxnSpPr/>
            <p:nvPr/>
          </p:nvCxnSpPr>
          <p:spPr>
            <a:xfrm>
              <a:off x="2318418" y="3125445"/>
              <a:ext cx="2068538" cy="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ED709-511B-164B-F202-40C35CA4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Projections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the closest point in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CB462AE-1C0E-E7C4-8F6A-7C41B24A4771}"/>
              </a:ext>
            </a:extLst>
          </p:cNvPr>
          <p:cNvSpPr/>
          <p:nvPr/>
        </p:nvSpPr>
        <p:spPr>
          <a:xfrm>
            <a:off x="2649200" y="2708497"/>
            <a:ext cx="1669915" cy="1606950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E2FFF-0933-0F1D-6E2D-C805A43FED7B}"/>
              </a:ext>
            </a:extLst>
          </p:cNvPr>
          <p:cNvSpPr/>
          <p:nvPr/>
        </p:nvSpPr>
        <p:spPr>
          <a:xfrm>
            <a:off x="7867813" y="2471114"/>
            <a:ext cx="1943117" cy="152233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8128BC-BDA1-FEC7-EC8A-BAC345027293}"/>
              </a:ext>
            </a:extLst>
          </p:cNvPr>
          <p:cNvGrpSpPr/>
          <p:nvPr/>
        </p:nvGrpSpPr>
        <p:grpSpPr>
          <a:xfrm>
            <a:off x="7366113" y="2471114"/>
            <a:ext cx="2444817" cy="2081716"/>
            <a:chOff x="6897015" y="2084587"/>
            <a:chExt cx="2444817" cy="20817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F5385E-9281-CCC8-1F34-823FC6E0C6F2}"/>
                </a:ext>
              </a:extLst>
            </p:cNvPr>
            <p:cNvCxnSpPr/>
            <p:nvPr/>
          </p:nvCxnSpPr>
          <p:spPr>
            <a:xfrm>
              <a:off x="6897015" y="3606926"/>
              <a:ext cx="2444817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098A79-1AFE-E373-F3F5-8324E15EA1CD}"/>
                </a:ext>
              </a:extLst>
            </p:cNvPr>
            <p:cNvCxnSpPr/>
            <p:nvPr/>
          </p:nvCxnSpPr>
          <p:spPr>
            <a:xfrm>
              <a:off x="7398714" y="2084587"/>
              <a:ext cx="1" cy="208171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4E8C326-1CED-B103-681E-C12DA85C6461}"/>
              </a:ext>
            </a:extLst>
          </p:cNvPr>
          <p:cNvSpPr/>
          <p:nvPr/>
        </p:nvSpPr>
        <p:spPr>
          <a:xfrm>
            <a:off x="2343199" y="243123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D8E1D-864E-58A9-A175-AC6863674953}"/>
              </a:ext>
            </a:extLst>
          </p:cNvPr>
          <p:cNvSpPr/>
          <p:nvPr/>
        </p:nvSpPr>
        <p:spPr>
          <a:xfrm>
            <a:off x="7152946" y="2963735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6BF4CE-2754-7B9D-9A6E-2CA261DE2742}"/>
              </a:ext>
            </a:extLst>
          </p:cNvPr>
          <p:cNvCxnSpPr>
            <a:cxnSpLocks/>
            <a:stCxn id="12" idx="5"/>
            <a:endCxn id="7" idx="1"/>
          </p:cNvCxnSpPr>
          <p:nvPr/>
        </p:nvCxnSpPr>
        <p:spPr>
          <a:xfrm>
            <a:off x="2565650" y="2653687"/>
            <a:ext cx="328103" cy="290142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33B48F-7B3D-B031-D084-EEE49E39E2B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13563" y="3094044"/>
            <a:ext cx="45424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/>
              <p:nvPr/>
            </p:nvSpPr>
            <p:spPr>
              <a:xfrm>
                <a:off x="1399436" y="1728653"/>
                <a:ext cx="41481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6" y="1728653"/>
                <a:ext cx="414811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/>
              <p:nvPr/>
            </p:nvSpPr>
            <p:spPr>
              <a:xfrm>
                <a:off x="6644446" y="1728653"/>
                <a:ext cx="41481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46" y="1728653"/>
                <a:ext cx="414811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/>
              <p:nvPr/>
            </p:nvSpPr>
            <p:spPr>
              <a:xfrm>
                <a:off x="703669" y="4747952"/>
                <a:ext cx="5490462" cy="16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9" y="4747952"/>
                <a:ext cx="5490462" cy="1664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/>
              <p:nvPr/>
            </p:nvSpPr>
            <p:spPr>
              <a:xfrm>
                <a:off x="6053517" y="4683139"/>
                <a:ext cx="5294199" cy="1683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17" y="4683139"/>
                <a:ext cx="5294199" cy="1683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E8F94F-A09F-B66E-6E05-FD5D3B6C7DA8}"/>
              </a:ext>
            </a:extLst>
          </p:cNvPr>
          <p:cNvGrpSpPr/>
          <p:nvPr/>
        </p:nvGrpSpPr>
        <p:grpSpPr>
          <a:xfrm>
            <a:off x="7846756" y="2471114"/>
            <a:ext cx="1964174" cy="1522339"/>
            <a:chOff x="7377658" y="2084587"/>
            <a:chExt cx="1964174" cy="152233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4AA899-AA6C-68B5-83A0-CAB7DE735ADB}"/>
                </a:ext>
              </a:extLst>
            </p:cNvPr>
            <p:cNvCxnSpPr>
              <a:cxnSpLocks/>
            </p:cNvCxnSpPr>
            <p:nvPr/>
          </p:nvCxnSpPr>
          <p:spPr>
            <a:xfrm>
              <a:off x="7377658" y="3606926"/>
              <a:ext cx="1964174" cy="0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C39F53-8C0A-5FA7-758B-4FB1B9C8913D}"/>
                </a:ext>
              </a:extLst>
            </p:cNvPr>
            <p:cNvCxnSpPr>
              <a:cxnSpLocks/>
            </p:cNvCxnSpPr>
            <p:nvPr/>
          </p:nvCxnSpPr>
          <p:spPr>
            <a:xfrm>
              <a:off x="7398714" y="2084587"/>
              <a:ext cx="0" cy="1522339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31E4D353-D174-644C-26B1-7168656844D3}"/>
              </a:ext>
            </a:extLst>
          </p:cNvPr>
          <p:cNvSpPr/>
          <p:nvPr/>
        </p:nvSpPr>
        <p:spPr>
          <a:xfrm>
            <a:off x="5284779" y="290710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49AB43-0579-2D13-B4A8-C3E41037D50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283075" y="3037415"/>
            <a:ext cx="1001704" cy="264001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A4DFB7A-1B37-9687-E7BE-2767B30D7BE2}"/>
              </a:ext>
            </a:extLst>
          </p:cNvPr>
          <p:cNvSpPr/>
          <p:nvPr/>
        </p:nvSpPr>
        <p:spPr>
          <a:xfrm>
            <a:off x="8973765" y="4352787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F722C4-DA99-920A-0444-1CB0B2509D6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104074" y="3993453"/>
            <a:ext cx="0" cy="359334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95E38F5-ECC5-02BD-7B8D-E7C80B87391C}"/>
              </a:ext>
            </a:extLst>
          </p:cNvPr>
          <p:cNvSpPr/>
          <p:nvPr/>
        </p:nvSpPr>
        <p:spPr>
          <a:xfrm>
            <a:off x="9234382" y="2804690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79667F-FAF1-98A5-BC88-19746DD57589}"/>
              </a:ext>
            </a:extLst>
          </p:cNvPr>
          <p:cNvSpPr/>
          <p:nvPr/>
        </p:nvSpPr>
        <p:spPr>
          <a:xfrm>
            <a:off x="3765505" y="3047557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7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6" grpId="0"/>
      <p:bldP spid="17" grpId="0"/>
      <p:bldP spid="19" grpId="0"/>
      <p:bldP spid="20" grpId="0"/>
      <p:bldP spid="18" grpId="0" animBg="1"/>
      <p:bldP spid="42" grpId="0" animBg="1"/>
      <p:bldP spid="45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8128BC-BDA1-FEC7-EC8A-BAC345027293}"/>
              </a:ext>
            </a:extLst>
          </p:cNvPr>
          <p:cNvGrpSpPr/>
          <p:nvPr/>
        </p:nvGrpSpPr>
        <p:grpSpPr>
          <a:xfrm>
            <a:off x="7889240" y="2471114"/>
            <a:ext cx="3515360" cy="2081716"/>
            <a:chOff x="6395822" y="2084587"/>
            <a:chExt cx="3515360" cy="20817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F5385E-9281-CCC8-1F34-823FC6E0C6F2}"/>
                </a:ext>
              </a:extLst>
            </p:cNvPr>
            <p:cNvCxnSpPr>
              <a:cxnSpLocks/>
            </p:cNvCxnSpPr>
            <p:nvPr/>
          </p:nvCxnSpPr>
          <p:spPr>
            <a:xfrm>
              <a:off x="6395822" y="3606926"/>
              <a:ext cx="3515360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098A79-1AFE-E373-F3F5-8324E15EA1CD}"/>
                </a:ext>
              </a:extLst>
            </p:cNvPr>
            <p:cNvCxnSpPr/>
            <p:nvPr/>
          </p:nvCxnSpPr>
          <p:spPr>
            <a:xfrm>
              <a:off x="7398714" y="2084587"/>
              <a:ext cx="1" cy="208171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C330C33-2676-08CF-9C42-B5E37C47D924}"/>
              </a:ext>
            </a:extLst>
          </p:cNvPr>
          <p:cNvSpPr/>
          <p:nvPr/>
        </p:nvSpPr>
        <p:spPr>
          <a:xfrm>
            <a:off x="8473441" y="3224352"/>
            <a:ext cx="2214864" cy="926287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792416"/>
              </a:xfrm>
            </p:spPr>
            <p:txBody>
              <a:bodyPr/>
              <a:lstStyle/>
              <a:p>
                <a:r>
                  <a:rPr lang="en-US" dirty="0"/>
                  <a:t>Finding the closest point in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792416"/>
              </a:xfrm>
              <a:blipFill>
                <a:blip r:embed="rId2"/>
                <a:stretch>
                  <a:fillRect l="-578" t="-1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E52F61E-4679-6890-28D3-4E88A83D1DC5}"/>
              </a:ext>
            </a:extLst>
          </p:cNvPr>
          <p:cNvGrpSpPr/>
          <p:nvPr/>
        </p:nvGrpSpPr>
        <p:grpSpPr>
          <a:xfrm>
            <a:off x="2343199" y="2431236"/>
            <a:ext cx="2895551" cy="1949024"/>
            <a:chOff x="2689978" y="1623546"/>
            <a:chExt cx="2895551" cy="19490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4DF215-6B6E-2BDF-2C73-AD55E8F70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52687" y="1623546"/>
              <a:ext cx="0" cy="1949024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2E8690-72DE-26E9-776B-A9CF591D6398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78" y="3125446"/>
              <a:ext cx="289555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ED709-511B-164B-F202-40C35CA4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Projections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B462AE-1C0E-E7C4-8F6A-7C41B24A4771}"/>
              </a:ext>
            </a:extLst>
          </p:cNvPr>
          <p:cNvSpPr/>
          <p:nvPr/>
        </p:nvSpPr>
        <p:spPr>
          <a:xfrm>
            <a:off x="2649200" y="2708497"/>
            <a:ext cx="1669915" cy="1606950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E8C326-1CED-B103-681E-C12DA85C6461}"/>
              </a:ext>
            </a:extLst>
          </p:cNvPr>
          <p:cNvSpPr/>
          <p:nvPr/>
        </p:nvSpPr>
        <p:spPr>
          <a:xfrm>
            <a:off x="2343199" y="243123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D8E1D-864E-58A9-A175-AC6863674953}"/>
              </a:ext>
            </a:extLst>
          </p:cNvPr>
          <p:cNvSpPr/>
          <p:nvPr/>
        </p:nvSpPr>
        <p:spPr>
          <a:xfrm>
            <a:off x="7758575" y="3387993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6BF4CE-2754-7B9D-9A6E-2CA261DE2742}"/>
              </a:ext>
            </a:extLst>
          </p:cNvPr>
          <p:cNvCxnSpPr>
            <a:cxnSpLocks/>
            <a:stCxn id="12" idx="5"/>
            <a:endCxn id="7" idx="1"/>
          </p:cNvCxnSpPr>
          <p:nvPr/>
        </p:nvCxnSpPr>
        <p:spPr>
          <a:xfrm>
            <a:off x="2565650" y="2653687"/>
            <a:ext cx="328103" cy="290142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33B48F-7B3D-B031-D084-EEE49E39E2B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019192" y="3518302"/>
            <a:ext cx="45424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/>
              <p:nvPr/>
            </p:nvSpPr>
            <p:spPr>
              <a:xfrm>
                <a:off x="1124440" y="1728653"/>
                <a:ext cx="49290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𝐳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40" y="1728653"/>
                <a:ext cx="492907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/>
              <p:nvPr/>
            </p:nvSpPr>
            <p:spPr>
              <a:xfrm>
                <a:off x="7342299" y="1728653"/>
                <a:ext cx="45410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99" y="1728653"/>
                <a:ext cx="45410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/>
              <p:nvPr/>
            </p:nvSpPr>
            <p:spPr>
              <a:xfrm>
                <a:off x="318665" y="4409006"/>
                <a:ext cx="6213828" cy="239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𝐜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𝐜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𝐜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  <m:r>
                                                    <a:rPr lang="en-US" sz="3200" b="1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3200" b="1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𝐜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𝐜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65" y="4409006"/>
                <a:ext cx="6213828" cy="2396875"/>
              </a:xfrm>
              <a:prstGeom prst="rect">
                <a:avLst/>
              </a:prstGeom>
              <a:blipFill>
                <a:blip r:embed="rId5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/>
              <p:nvPr/>
            </p:nvSpPr>
            <p:spPr>
              <a:xfrm>
                <a:off x="6918732" y="4683139"/>
                <a:ext cx="4690172" cy="21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32" y="4683139"/>
                <a:ext cx="4690172" cy="2156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1E4D353-D174-644C-26B1-7168656844D3}"/>
              </a:ext>
            </a:extLst>
          </p:cNvPr>
          <p:cNvSpPr/>
          <p:nvPr/>
        </p:nvSpPr>
        <p:spPr>
          <a:xfrm>
            <a:off x="5284779" y="290710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49AB43-0579-2D13-B4A8-C3E41037D50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283075" y="3037415"/>
            <a:ext cx="1001704" cy="264001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346EB4-1A56-405F-8844-7A9C0FA1C2DC}"/>
              </a:ext>
            </a:extLst>
          </p:cNvPr>
          <p:cNvSpPr/>
          <p:nvPr/>
        </p:nvSpPr>
        <p:spPr>
          <a:xfrm>
            <a:off x="3765505" y="3047557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4DFB7A-1B37-9687-E7BE-2767B30D7BE2}"/>
              </a:ext>
            </a:extLst>
          </p:cNvPr>
          <p:cNvSpPr/>
          <p:nvPr/>
        </p:nvSpPr>
        <p:spPr>
          <a:xfrm>
            <a:off x="9310824" y="2488584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F722C4-DA99-920A-0444-1CB0B2509D69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9441133" y="2749201"/>
            <a:ext cx="0" cy="475151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95E38F5-ECC5-02BD-7B8D-E7C80B87391C}"/>
              </a:ext>
            </a:extLst>
          </p:cNvPr>
          <p:cNvSpPr/>
          <p:nvPr/>
        </p:nvSpPr>
        <p:spPr>
          <a:xfrm>
            <a:off x="9036324" y="3575651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72515-779A-B64E-5233-B51823ECF331}"/>
              </a:ext>
            </a:extLst>
          </p:cNvPr>
          <p:cNvSpPr/>
          <p:nvPr/>
        </p:nvSpPr>
        <p:spPr>
          <a:xfrm>
            <a:off x="11004307" y="2401489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84332-404E-F26D-E141-37ABB65E00B4}"/>
              </a:ext>
            </a:extLst>
          </p:cNvPr>
          <p:cNvCxnSpPr>
            <a:cxnSpLocks/>
          </p:cNvCxnSpPr>
          <p:nvPr/>
        </p:nvCxnSpPr>
        <p:spPr>
          <a:xfrm>
            <a:off x="10688305" y="3224352"/>
            <a:ext cx="446161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9CAF3FA-2249-07F6-EC84-92D2E9048B54}"/>
              </a:ext>
            </a:extLst>
          </p:cNvPr>
          <p:cNvSpPr/>
          <p:nvPr/>
        </p:nvSpPr>
        <p:spPr>
          <a:xfrm>
            <a:off x="10962049" y="4756383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13143E-D2EE-E02C-3B29-8E65D5C2A6D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1092358" y="4146895"/>
            <a:ext cx="0" cy="609488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AC9FBD-A48E-9467-4C4C-BFEEB33F67FB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1134466" y="2662106"/>
            <a:ext cx="150" cy="562246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BFDB36-2614-D132-A251-2802FF57FE54}"/>
              </a:ext>
            </a:extLst>
          </p:cNvPr>
          <p:cNvCxnSpPr>
            <a:cxnSpLocks/>
          </p:cNvCxnSpPr>
          <p:nvPr/>
        </p:nvCxnSpPr>
        <p:spPr>
          <a:xfrm>
            <a:off x="10688305" y="4150639"/>
            <a:ext cx="404053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A63EB74-65F8-1E1D-4283-EFF4DD5AB8F3}"/>
              </a:ext>
            </a:extLst>
          </p:cNvPr>
          <p:cNvSpPr/>
          <p:nvPr/>
        </p:nvSpPr>
        <p:spPr>
          <a:xfrm>
            <a:off x="10311985" y="4483052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E7E8C7-5E12-B58B-1E3A-35374A070A1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442294" y="4146895"/>
            <a:ext cx="0" cy="336157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C4B5F2-3402-FBF7-B818-CD511EE25AA2}"/>
              </a:ext>
            </a:extLst>
          </p:cNvPr>
          <p:cNvGrpSpPr/>
          <p:nvPr/>
        </p:nvGrpSpPr>
        <p:grpSpPr>
          <a:xfrm>
            <a:off x="10795646" y="53008"/>
            <a:ext cx="1143000" cy="1143000"/>
            <a:chOff x="2379643" y="355681"/>
            <a:chExt cx="1143000" cy="1143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BEC260-4A81-E82A-6699-359A697C9D4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06B650-24B6-4F58-6E7F-1198505D9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16B999-86B5-7BB9-ED6F-95079CA8879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830B1A4-F968-B769-AB47-C09C7847BF3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E31FF08-6161-7C63-EF58-56EA417EEAE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A48D42AB-403C-CD01-193E-153CF6CFB33D}"/>
                  </a:ext>
                </a:extLst>
              </p:cNvPr>
              <p:cNvSpPr/>
              <p:nvPr/>
            </p:nvSpPr>
            <p:spPr>
              <a:xfrm>
                <a:off x="7171785" y="160171"/>
                <a:ext cx="3516520" cy="899409"/>
              </a:xfrm>
              <a:prstGeom prst="wedgeRectCallout">
                <a:avLst>
                  <a:gd name="adj1" fmla="val 68235"/>
                  <a:gd name="adj2" fmla="val 3953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Constraints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are often call </a:t>
                </a:r>
                <a:r>
                  <a:rPr lang="en-IN" i="1" dirty="0"/>
                  <a:t>box constraints </a:t>
                </a:r>
                <a:r>
                  <a:rPr lang="en-IN" dirty="0"/>
                  <a:t>since the feasible set looks like a box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A48D42AB-403C-CD01-193E-153CF6CF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85" y="160171"/>
                <a:ext cx="3516520" cy="899409"/>
              </a:xfrm>
              <a:prstGeom prst="wedgeRectCallout">
                <a:avLst>
                  <a:gd name="adj1" fmla="val 68235"/>
                  <a:gd name="adj2" fmla="val 39532"/>
                </a:avLst>
              </a:prstGeom>
              <a:blipFill>
                <a:blip r:embed="rId7"/>
                <a:stretch>
                  <a:fillRect l="-581" t="-2614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2" grpId="0" animBg="1"/>
      <p:bldP spid="13" grpId="0" animBg="1"/>
      <p:bldP spid="16" grpId="0"/>
      <p:bldP spid="17" grpId="0"/>
      <p:bldP spid="19" grpId="0"/>
      <p:bldP spid="20" grpId="0"/>
      <p:bldP spid="18" grpId="0" animBg="1"/>
      <p:bldP spid="41" grpId="0" animBg="1"/>
      <p:bldP spid="42" grpId="0" animBg="1"/>
      <p:bldP spid="45" grpId="0" animBg="1"/>
      <p:bldP spid="27" grpId="0" animBg="1"/>
      <p:bldP spid="34" grpId="0" animBg="1"/>
      <p:bldP spid="57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733331C-1C31-EB69-2742-2FD1F3F23C43}"/>
              </a:ext>
            </a:extLst>
          </p:cNvPr>
          <p:cNvGrpSpPr/>
          <p:nvPr/>
        </p:nvGrpSpPr>
        <p:grpSpPr>
          <a:xfrm rot="1260000">
            <a:off x="5902061" y="1036522"/>
            <a:ext cx="5906754" cy="2654174"/>
            <a:chOff x="1970496" y="3883159"/>
            <a:chExt cx="7216238" cy="22115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FE1033F-0707-6BDE-4A98-E13422B6E438}"/>
                </a:ext>
              </a:extLst>
            </p:cNvPr>
            <p:cNvGrpSpPr/>
            <p:nvPr/>
          </p:nvGrpSpPr>
          <p:grpSpPr>
            <a:xfrm>
              <a:off x="1970496" y="4186187"/>
              <a:ext cx="7216238" cy="1605516"/>
              <a:chOff x="2141702" y="4811231"/>
              <a:chExt cx="6783821" cy="1605516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5D7D910-2142-6578-DABD-53F79B068A39}"/>
                  </a:ext>
                </a:extLst>
              </p:cNvPr>
              <p:cNvCxnSpPr/>
              <p:nvPr/>
            </p:nvCxnSpPr>
            <p:spPr>
              <a:xfrm>
                <a:off x="2371097" y="6187385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EB843-B962-93F7-1483-ADDFBD267F9A}"/>
                  </a:ext>
                </a:extLst>
              </p:cNvPr>
              <p:cNvCxnSpPr/>
              <p:nvPr/>
            </p:nvCxnSpPr>
            <p:spPr>
              <a:xfrm>
                <a:off x="2600492" y="5958026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E747769-F3A3-ED09-23B9-84A7A9A034AC}"/>
                  </a:ext>
                </a:extLst>
              </p:cNvPr>
              <p:cNvCxnSpPr/>
              <p:nvPr/>
            </p:nvCxnSpPr>
            <p:spPr>
              <a:xfrm>
                <a:off x="2829887" y="5728667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E31070-52AD-1F6D-2D80-E8F59B16BDF3}"/>
                  </a:ext>
                </a:extLst>
              </p:cNvPr>
              <p:cNvCxnSpPr/>
              <p:nvPr/>
            </p:nvCxnSpPr>
            <p:spPr>
              <a:xfrm>
                <a:off x="3059282" y="5499308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1CF88FE-5434-6B6E-0566-7621502F3599}"/>
                  </a:ext>
                </a:extLst>
              </p:cNvPr>
              <p:cNvCxnSpPr/>
              <p:nvPr/>
            </p:nvCxnSpPr>
            <p:spPr>
              <a:xfrm>
                <a:off x="3288677" y="5269949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40B310E-DFC5-0047-E7E8-F998A568C5EE}"/>
                  </a:ext>
                </a:extLst>
              </p:cNvPr>
              <p:cNvCxnSpPr/>
              <p:nvPr/>
            </p:nvCxnSpPr>
            <p:spPr>
              <a:xfrm>
                <a:off x="3518072" y="5040590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0068306-2CB1-4A86-9514-7A5D68A6EBAE}"/>
                  </a:ext>
                </a:extLst>
              </p:cNvPr>
              <p:cNvCxnSpPr/>
              <p:nvPr/>
            </p:nvCxnSpPr>
            <p:spPr>
              <a:xfrm>
                <a:off x="3747467" y="4811231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6BC5ABE-4F18-BD4F-3A73-DF89A796291F}"/>
                  </a:ext>
                </a:extLst>
              </p:cNvPr>
              <p:cNvCxnSpPr/>
              <p:nvPr/>
            </p:nvCxnSpPr>
            <p:spPr>
              <a:xfrm>
                <a:off x="2141702" y="6416747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DD7A98-5FDF-AC4E-8C15-4D8682D58AC9}"/>
                </a:ext>
              </a:extLst>
            </p:cNvPr>
            <p:cNvGrpSpPr/>
            <p:nvPr/>
          </p:nvGrpSpPr>
          <p:grpSpPr>
            <a:xfrm>
              <a:off x="2082957" y="3883159"/>
              <a:ext cx="6991316" cy="2211572"/>
              <a:chOff x="2141702" y="4205175"/>
              <a:chExt cx="6991316" cy="221157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D1F55C8-1AAE-01F9-F75E-98DBA523AED1}"/>
                  </a:ext>
                </a:extLst>
              </p:cNvPr>
              <p:cNvCxnSpPr/>
              <p:nvPr/>
            </p:nvCxnSpPr>
            <p:spPr>
              <a:xfrm flipH="1">
                <a:off x="2141702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B688C4C-AF73-268E-E015-2FE436A9D468}"/>
                  </a:ext>
                </a:extLst>
              </p:cNvPr>
              <p:cNvCxnSpPr/>
              <p:nvPr/>
            </p:nvCxnSpPr>
            <p:spPr>
              <a:xfrm flipH="1">
                <a:off x="6921446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519975D-7AB4-0B00-B7C6-498B49513217}"/>
                  </a:ext>
                </a:extLst>
              </p:cNvPr>
              <p:cNvCxnSpPr/>
              <p:nvPr/>
            </p:nvCxnSpPr>
            <p:spPr>
              <a:xfrm flipH="1">
                <a:off x="6523134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06E23F-986F-B0DA-1750-E9B0360BF3CA}"/>
                  </a:ext>
                </a:extLst>
              </p:cNvPr>
              <p:cNvCxnSpPr/>
              <p:nvPr/>
            </p:nvCxnSpPr>
            <p:spPr>
              <a:xfrm flipH="1">
                <a:off x="6124822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EAABCB4-C2C8-F6DC-3E9A-5B14C11A61D5}"/>
                  </a:ext>
                </a:extLst>
              </p:cNvPr>
              <p:cNvCxnSpPr/>
              <p:nvPr/>
            </p:nvCxnSpPr>
            <p:spPr>
              <a:xfrm flipH="1">
                <a:off x="5726510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42B7BD0-22C0-D2C2-8597-0B342A8EB72D}"/>
                  </a:ext>
                </a:extLst>
              </p:cNvPr>
              <p:cNvCxnSpPr/>
              <p:nvPr/>
            </p:nvCxnSpPr>
            <p:spPr>
              <a:xfrm flipH="1">
                <a:off x="5328198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E38AD1E-D717-8EB6-6F9C-BACB9348B61A}"/>
                  </a:ext>
                </a:extLst>
              </p:cNvPr>
              <p:cNvCxnSpPr/>
              <p:nvPr/>
            </p:nvCxnSpPr>
            <p:spPr>
              <a:xfrm flipH="1">
                <a:off x="4929886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4E0F574-C0D3-A3CA-BDE5-4D8554B6C2D2}"/>
                  </a:ext>
                </a:extLst>
              </p:cNvPr>
              <p:cNvCxnSpPr/>
              <p:nvPr/>
            </p:nvCxnSpPr>
            <p:spPr>
              <a:xfrm flipH="1">
                <a:off x="4531574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B951AB9-5BB5-9397-C253-3A4E532C4C01}"/>
                  </a:ext>
                </a:extLst>
              </p:cNvPr>
              <p:cNvCxnSpPr/>
              <p:nvPr/>
            </p:nvCxnSpPr>
            <p:spPr>
              <a:xfrm flipH="1">
                <a:off x="4133262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248EF5B-D707-8C8C-3682-0D85100F6811}"/>
                  </a:ext>
                </a:extLst>
              </p:cNvPr>
              <p:cNvCxnSpPr/>
              <p:nvPr/>
            </p:nvCxnSpPr>
            <p:spPr>
              <a:xfrm flipH="1">
                <a:off x="3734950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48DB233-FDD2-CC4A-3394-BF6658826D4F}"/>
                  </a:ext>
                </a:extLst>
              </p:cNvPr>
              <p:cNvCxnSpPr/>
              <p:nvPr/>
            </p:nvCxnSpPr>
            <p:spPr>
              <a:xfrm flipH="1">
                <a:off x="3336638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925308-5714-1C84-BA1B-0131A3556EC2}"/>
                  </a:ext>
                </a:extLst>
              </p:cNvPr>
              <p:cNvCxnSpPr/>
              <p:nvPr/>
            </p:nvCxnSpPr>
            <p:spPr>
              <a:xfrm flipH="1">
                <a:off x="2938326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59F857E-76FD-970F-7256-AB4908629E0D}"/>
                  </a:ext>
                </a:extLst>
              </p:cNvPr>
              <p:cNvCxnSpPr/>
              <p:nvPr/>
            </p:nvCxnSpPr>
            <p:spPr>
              <a:xfrm flipH="1">
                <a:off x="2540014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53CA46-7AEC-6E53-873D-5B44B7C6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rid of Constraints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CE263-D725-718A-E8BF-A39CBB2EA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924162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Technique 2 (Barrier Method):</a:t>
                </a:r>
              </a:p>
              <a:p>
                <a:pPr lvl="2"/>
                <a:r>
                  <a:rPr lang="en-US" dirty="0"/>
                  <a:t>Prevent constraint violation</a:t>
                </a:r>
              </a:p>
              <a:p>
                <a:r>
                  <a:rPr lang="en-US" dirty="0"/>
                  <a:t>Suppose we wish to solve</a:t>
                </a:r>
              </a:p>
              <a:p>
                <a:pPr algn="ctr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br>
                  <a:rPr lang="en-US" b="0" dirty="0"/>
                </a:br>
                <a:r>
                  <a:rPr lang="en-US" b="0" dirty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Trick</a:t>
                </a:r>
                <a:r>
                  <a:rPr lang="en-IN" dirty="0"/>
                  <a:t>: Use </a:t>
                </a:r>
                <a:r>
                  <a:rPr lang="en-IN" i="1" dirty="0"/>
                  <a:t>barrier functions </a:t>
                </a:r>
                <a:r>
                  <a:rPr lang="en-IN" dirty="0"/>
                  <a:t>to shift the constraint into the objective</a:t>
                </a:r>
              </a:p>
              <a:p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Barrier Function</a:t>
                </a:r>
                <a:r>
                  <a:rPr lang="en-IN" dirty="0"/>
                  <a:t>: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 value outside a permitted set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≤0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CE263-D725-718A-E8BF-A39CBB2EA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924162" cy="5746376"/>
              </a:xfrm>
              <a:blipFill>
                <a:blip r:embed="rId2"/>
                <a:stretch>
                  <a:fillRect l="-1133" t="-2545" r="-3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12">
            <a:extLst>
              <a:ext uri="{FF2B5EF4-FFF2-40B4-BE49-F238E27FC236}">
                <a16:creationId xmlns:a16="http://schemas.microsoft.com/office/drawing/2014/main" id="{1156F0FD-7119-04D1-693B-D52F022AFBCD}"/>
              </a:ext>
            </a:extLst>
          </p:cNvPr>
          <p:cNvSpPr/>
          <p:nvPr/>
        </p:nvSpPr>
        <p:spPr>
          <a:xfrm>
            <a:off x="7109785" y="1688234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2B8FBB5B-7ABC-2FB1-3842-A51CB4AD4AF7}"/>
              </a:ext>
            </a:extLst>
          </p:cNvPr>
          <p:cNvSpPr/>
          <p:nvPr/>
        </p:nvSpPr>
        <p:spPr>
          <a:xfrm>
            <a:off x="7116484" y="1688234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3">
              <a:lumMod val="75000"/>
              <a:alpha val="2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65D5A47-0778-F858-0236-169F1FB99DC0}"/>
              </a:ext>
            </a:extLst>
          </p:cNvPr>
          <p:cNvGrpSpPr/>
          <p:nvPr/>
        </p:nvGrpSpPr>
        <p:grpSpPr>
          <a:xfrm>
            <a:off x="7094067" y="-1690268"/>
            <a:ext cx="3450967" cy="5119268"/>
            <a:chOff x="8143204" y="-1405231"/>
            <a:chExt cx="3450967" cy="5119268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D27D2E-2F24-5AF0-A682-9F4FEA0E2675}"/>
                </a:ext>
              </a:extLst>
            </p:cNvPr>
            <p:cNvCxnSpPr/>
            <p:nvPr/>
          </p:nvCxnSpPr>
          <p:spPr>
            <a:xfrm flipV="1">
              <a:off x="8162395" y="-1372399"/>
              <a:ext cx="13471" cy="389685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3FE46-1238-A2E1-9BC4-37E1E8820D81}"/>
                </a:ext>
              </a:extLst>
            </p:cNvPr>
            <p:cNvCxnSpPr/>
            <p:nvPr/>
          </p:nvCxnSpPr>
          <p:spPr>
            <a:xfrm flipH="1">
              <a:off x="9204132" y="-1365963"/>
              <a:ext cx="8789" cy="3339272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FC3BDC-A9DC-2178-A57B-B8A0DEDF3CBC}"/>
                </a:ext>
              </a:extLst>
            </p:cNvPr>
            <p:cNvCxnSpPr/>
            <p:nvPr/>
          </p:nvCxnSpPr>
          <p:spPr>
            <a:xfrm flipH="1">
              <a:off x="10517859" y="-1365963"/>
              <a:ext cx="3162" cy="3652463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0620ED9-E4C0-CE4F-92BA-B1A1A4A9AACB}"/>
                </a:ext>
              </a:extLst>
            </p:cNvPr>
            <p:cNvSpPr/>
            <p:nvPr/>
          </p:nvSpPr>
          <p:spPr>
            <a:xfrm>
              <a:off x="11111571" y="-1365963"/>
              <a:ext cx="482600" cy="5080000"/>
            </a:xfrm>
            <a:custGeom>
              <a:avLst/>
              <a:gdLst>
                <a:gd name="connsiteX0" fmla="*/ 8466 w 482600"/>
                <a:gd name="connsiteY0" fmla="*/ 5080000 h 5080000"/>
                <a:gd name="connsiteX1" fmla="*/ 482600 w 482600"/>
                <a:gd name="connsiteY1" fmla="*/ 4529667 h 5080000"/>
                <a:gd name="connsiteX2" fmla="*/ 482600 w 482600"/>
                <a:gd name="connsiteY2" fmla="*/ 0 h 5080000"/>
                <a:gd name="connsiteX3" fmla="*/ 0 w 482600"/>
                <a:gd name="connsiteY3" fmla="*/ 0 h 5080000"/>
                <a:gd name="connsiteX4" fmla="*/ 8466 w 482600"/>
                <a:gd name="connsiteY4" fmla="*/ 5080000 h 5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5080000">
                  <a:moveTo>
                    <a:pt x="8466" y="5080000"/>
                  </a:moveTo>
                  <a:lnTo>
                    <a:pt x="482600" y="4529667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8466" y="5080000"/>
                  </a:lnTo>
                  <a:close/>
                </a:path>
              </a:pathLst>
            </a:custGeom>
            <a:solidFill>
              <a:schemeClr val="accent3">
                <a:lumMod val="75000"/>
                <a:alpha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77A863-A738-A2F3-8D42-5FF0D9185D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3049" y="-1365963"/>
              <a:ext cx="785" cy="5017952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4F3B1A9-572E-1FA9-8B54-32E547958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1547" y="-1364318"/>
              <a:ext cx="22624" cy="451156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2A8761C5-5B12-DD63-E83E-475BAA8A5626}"/>
                </a:ext>
              </a:extLst>
            </p:cNvPr>
            <p:cNvSpPr/>
            <p:nvPr/>
          </p:nvSpPr>
          <p:spPr>
            <a:xfrm>
              <a:off x="8143204" y="-1405231"/>
              <a:ext cx="2935705" cy="5024388"/>
            </a:xfrm>
            <a:custGeom>
              <a:avLst/>
              <a:gdLst>
                <a:gd name="connsiteX0" fmla="*/ 0 w 2935705"/>
                <a:gd name="connsiteY0" fmla="*/ 3907857 h 5024388"/>
                <a:gd name="connsiteX1" fmla="*/ 0 w 2935705"/>
                <a:gd name="connsiteY1" fmla="*/ 0 h 5024388"/>
                <a:gd name="connsiteX2" fmla="*/ 2935705 w 2935705"/>
                <a:gd name="connsiteY2" fmla="*/ 38501 h 5024388"/>
                <a:gd name="connsiteX3" fmla="*/ 2935705 w 2935705"/>
                <a:gd name="connsiteY3" fmla="*/ 5024388 h 5024388"/>
                <a:gd name="connsiteX4" fmla="*/ 0 w 2935705"/>
                <a:gd name="connsiteY4" fmla="*/ 3907857 h 50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705" h="5024388">
                  <a:moveTo>
                    <a:pt x="0" y="3907857"/>
                  </a:moveTo>
                  <a:lnTo>
                    <a:pt x="0" y="0"/>
                  </a:lnTo>
                  <a:lnTo>
                    <a:pt x="2935705" y="38501"/>
                  </a:lnTo>
                  <a:lnTo>
                    <a:pt x="2935705" y="5024388"/>
                  </a:lnTo>
                  <a:lnTo>
                    <a:pt x="0" y="3907857"/>
                  </a:lnTo>
                  <a:close/>
                </a:path>
              </a:pathLst>
            </a:custGeom>
            <a:solidFill>
              <a:schemeClr val="accent3">
                <a:lumMod val="75000"/>
                <a:alpha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ADA4649-23A9-9548-42ED-79146FC6A7CC}"/>
              </a:ext>
            </a:extLst>
          </p:cNvPr>
          <p:cNvGrpSpPr/>
          <p:nvPr/>
        </p:nvGrpSpPr>
        <p:grpSpPr>
          <a:xfrm>
            <a:off x="6633439" y="768760"/>
            <a:ext cx="2547215" cy="2247812"/>
            <a:chOff x="6904536" y="2056356"/>
            <a:chExt cx="2547215" cy="2247812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56BE3F-367A-4528-BFE0-2F2C31AE067B}"/>
                </a:ext>
              </a:extLst>
            </p:cNvPr>
            <p:cNvSpPr/>
            <p:nvPr/>
          </p:nvSpPr>
          <p:spPr>
            <a:xfrm>
              <a:off x="6920133" y="2312647"/>
              <a:ext cx="2531618" cy="1991521"/>
            </a:xfrm>
            <a:custGeom>
              <a:avLst/>
              <a:gdLst>
                <a:gd name="connsiteX0" fmla="*/ 2531618 w 2531618"/>
                <a:gd name="connsiteY0" fmla="*/ 0 h 1991521"/>
                <a:gd name="connsiteX1" fmla="*/ 1254356 w 2531618"/>
                <a:gd name="connsiteY1" fmla="*/ 1991520 h 1991521"/>
                <a:gd name="connsiteX2" fmla="*/ 32260 w 2531618"/>
                <a:gd name="connsiteY2" fmla="*/ 206672 h 1991521"/>
                <a:gd name="connsiteX3" fmla="*/ 0 w 2531618"/>
                <a:gd name="connsiteY3" fmla="*/ 39927 h 1991521"/>
                <a:gd name="connsiteX4" fmla="*/ 10267 w 2531618"/>
                <a:gd name="connsiteY4" fmla="*/ 53554 h 1991521"/>
                <a:gd name="connsiteX5" fmla="*/ 1257463 w 2531618"/>
                <a:gd name="connsiteY5" fmla="*/ 259457 h 1991521"/>
                <a:gd name="connsiteX6" fmla="*/ 2530523 w 2531618"/>
                <a:gd name="connsiteY6" fmla="*/ 1583 h 1991521"/>
                <a:gd name="connsiteX7" fmla="*/ 2530130 w 2531618"/>
                <a:gd name="connsiteY7" fmla="*/ 5 h 199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1618" h="1991521">
                  <a:moveTo>
                    <a:pt x="2531618" y="0"/>
                  </a:moveTo>
                  <a:cubicBezTo>
                    <a:pt x="2264122" y="1179928"/>
                    <a:pt x="1677309" y="1990121"/>
                    <a:pt x="1254356" y="1991520"/>
                  </a:cubicBezTo>
                  <a:cubicBezTo>
                    <a:pt x="857838" y="1992832"/>
                    <a:pt x="250835" y="1187281"/>
                    <a:pt x="32260" y="206672"/>
                  </a:cubicBezTo>
                  <a:lnTo>
                    <a:pt x="0" y="39927"/>
                  </a:lnTo>
                  <a:lnTo>
                    <a:pt x="10267" y="53554"/>
                  </a:lnTo>
                  <a:cubicBezTo>
                    <a:pt x="128975" y="171063"/>
                    <a:pt x="642258" y="259457"/>
                    <a:pt x="1257463" y="259457"/>
                  </a:cubicBezTo>
                  <a:cubicBezTo>
                    <a:pt x="1960555" y="259457"/>
                    <a:pt x="2530523" y="144003"/>
                    <a:pt x="2530523" y="1583"/>
                  </a:cubicBezTo>
                  <a:lnTo>
                    <a:pt x="2530130" y="5"/>
                  </a:lnTo>
                  <a:close/>
                </a:path>
              </a:pathLst>
            </a:custGeom>
            <a:solidFill>
              <a:schemeClr val="accent3">
                <a:lumMod val="75000"/>
                <a:alpha val="41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68DFFAB-AEF5-22E7-381F-196FD592F359}"/>
                </a:ext>
              </a:extLst>
            </p:cNvPr>
            <p:cNvSpPr/>
            <p:nvPr/>
          </p:nvSpPr>
          <p:spPr>
            <a:xfrm>
              <a:off x="6904536" y="2056356"/>
              <a:ext cx="2546119" cy="515747"/>
            </a:xfrm>
            <a:prstGeom prst="ellipse">
              <a:avLst/>
            </a:prstGeom>
            <a:solidFill>
              <a:schemeClr val="accent3">
                <a:lumMod val="75000"/>
                <a:alpha val="41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DE41F7-E23D-CFB2-639B-08A5550D3FCA}"/>
              </a:ext>
            </a:extLst>
          </p:cNvPr>
          <p:cNvGrpSpPr/>
          <p:nvPr/>
        </p:nvGrpSpPr>
        <p:grpSpPr>
          <a:xfrm>
            <a:off x="6647021" y="4107129"/>
            <a:ext cx="1143000" cy="1143000"/>
            <a:chOff x="2379643" y="355681"/>
            <a:chExt cx="1143000" cy="1143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0B3FB97-8A0C-9BD9-34DB-99A3A85A522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F1B87BB-A14C-A04A-203B-C587E62D4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6ADFEC-FE4B-21CD-6E59-6E698468B59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A17A619-32B9-541A-9ABC-28E9B0ACAAD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7D6CB37-F64A-62E0-4E43-C8F113C7537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Speech Bubble: Rectangle 86">
                <a:extLst>
                  <a:ext uri="{FF2B5EF4-FFF2-40B4-BE49-F238E27FC236}">
                    <a16:creationId xmlns:a16="http://schemas.microsoft.com/office/drawing/2014/main" id="{167B709D-8D07-DBDE-F101-BF89FA2D48F5}"/>
                  </a:ext>
                </a:extLst>
              </p:cNvPr>
              <p:cNvSpPr/>
              <p:nvPr/>
            </p:nvSpPr>
            <p:spPr>
              <a:xfrm>
                <a:off x="7899616" y="4113584"/>
                <a:ext cx="3400409" cy="1028748"/>
              </a:xfrm>
              <a:prstGeom prst="wedgeRectCallout">
                <a:avLst>
                  <a:gd name="adj1" fmla="val -65399"/>
                  <a:gd name="adj2" fmla="val 3785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Note: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will give the same answer as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7" name="Speech Bubble: Rectangle 86">
                <a:extLst>
                  <a:ext uri="{FF2B5EF4-FFF2-40B4-BE49-F238E27FC236}">
                    <a16:creationId xmlns:a16="http://schemas.microsoft.com/office/drawing/2014/main" id="{167B709D-8D07-DBDE-F101-BF89FA2D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16" y="4113584"/>
                <a:ext cx="3400409" cy="1028748"/>
              </a:xfrm>
              <a:prstGeom prst="wedgeRectCallout">
                <a:avLst>
                  <a:gd name="adj1" fmla="val -65399"/>
                  <a:gd name="adj2" fmla="val 37856"/>
                </a:avLst>
              </a:prstGeom>
              <a:blipFill>
                <a:blip r:embed="rId3"/>
                <a:stretch>
                  <a:fillRect t="-4023" r="-1695" b="-229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855AD593-45ED-808E-FEDC-F53442DB8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880" y="530594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85E2E23A-25F4-4855-5050-E671B3D68025}"/>
                  </a:ext>
                </a:extLst>
              </p:cNvPr>
              <p:cNvSpPr/>
              <p:nvPr/>
            </p:nvSpPr>
            <p:spPr>
              <a:xfrm>
                <a:off x="5932967" y="5319953"/>
                <a:ext cx="4914912" cy="1161091"/>
              </a:xfrm>
              <a:prstGeom prst="wedgeRectCallout">
                <a:avLst>
                  <a:gd name="adj1" fmla="val 57830"/>
                  <a:gd name="adj2" fmla="val 2653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Indeed! The only points at 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takes a non-infinite value are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at these points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85E2E23A-25F4-4855-5050-E671B3D68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967" y="5319953"/>
                <a:ext cx="4914912" cy="1161091"/>
              </a:xfrm>
              <a:prstGeom prst="wedgeRectCallout">
                <a:avLst>
                  <a:gd name="adj1" fmla="val 57830"/>
                  <a:gd name="adj2" fmla="val 26538"/>
                </a:avLst>
              </a:prstGeom>
              <a:blipFill>
                <a:blip r:embed="rId5"/>
                <a:stretch>
                  <a:fillRect l="-11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7863EAA-5F6C-015E-807A-AE3D2C8513B6}"/>
              </a:ext>
            </a:extLst>
          </p:cNvPr>
          <p:cNvSpPr/>
          <p:nvPr/>
        </p:nvSpPr>
        <p:spPr>
          <a:xfrm>
            <a:off x="3786883" y="2656120"/>
            <a:ext cx="1197805" cy="516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61B5E631-761C-2DDD-B932-DB8B86B280E6}"/>
              </a:ext>
            </a:extLst>
          </p:cNvPr>
          <p:cNvSpPr/>
          <p:nvPr/>
        </p:nvSpPr>
        <p:spPr>
          <a:xfrm flipH="1">
            <a:off x="2137303" y="3207307"/>
            <a:ext cx="2213946" cy="616069"/>
          </a:xfrm>
          <a:prstGeom prst="corner">
            <a:avLst>
              <a:gd name="adj1" fmla="val 82983"/>
              <a:gd name="adj2" fmla="val 2718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69" grpId="0" animBg="1"/>
      <p:bldP spid="87" grpId="0" animBg="1"/>
      <p:bldP spid="90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440E-32AC-0B96-2D44-ECD347FC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Barriers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579D6-B046-D32A-3AE1-4B4FDCD4C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Inverse barrier: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den>
                    </m:f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Logarithmic barrier: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579D6-B046-D32A-3AE1-4B4FDCD4C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2A558F-0598-4622-A8AA-A1151576B6EF}"/>
              </a:ext>
            </a:extLst>
          </p:cNvPr>
          <p:cNvGrpSpPr/>
          <p:nvPr/>
        </p:nvGrpSpPr>
        <p:grpSpPr>
          <a:xfrm flipH="1">
            <a:off x="8973049" y="1113035"/>
            <a:ext cx="2965597" cy="1898931"/>
            <a:chOff x="8828730" y="445553"/>
            <a:chExt cx="2965597" cy="18989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9CB1E4-079A-4859-C5C4-03A093F0A6CF}"/>
                </a:ext>
              </a:extLst>
            </p:cNvPr>
            <p:cNvCxnSpPr>
              <a:cxnSpLocks/>
            </p:cNvCxnSpPr>
            <p:nvPr/>
          </p:nvCxnSpPr>
          <p:spPr>
            <a:xfrm>
              <a:off x="9509155" y="445553"/>
              <a:ext cx="0" cy="189893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55158F-014E-0961-A75B-980991E17949}"/>
                </a:ext>
              </a:extLst>
            </p:cNvPr>
            <p:cNvCxnSpPr>
              <a:cxnSpLocks/>
            </p:cNvCxnSpPr>
            <p:nvPr/>
          </p:nvCxnSpPr>
          <p:spPr>
            <a:xfrm>
              <a:off x="8983133" y="1975152"/>
              <a:ext cx="2668493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8C917-17ED-17B5-2D60-597372E5262E}"/>
                    </a:ext>
                  </a:extLst>
                </p:cNvPr>
                <p:cNvSpPr txBox="1"/>
                <p:nvPr/>
              </p:nvSpPr>
              <p:spPr>
                <a:xfrm>
                  <a:off x="11007518" y="197515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8C917-17ED-17B5-2D60-597372E52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7518" y="1975152"/>
                  <a:ext cx="78680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5E4397-64D0-94C2-E082-470AF698863D}"/>
                    </a:ext>
                  </a:extLst>
                </p:cNvPr>
                <p:cNvSpPr txBox="1"/>
                <p:nvPr/>
              </p:nvSpPr>
              <p:spPr>
                <a:xfrm>
                  <a:off x="8828730" y="45368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5E4397-64D0-94C2-E082-470AF698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730" y="453682"/>
                  <a:ext cx="7868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FA717A-F636-F401-3EC0-2868F611D8D3}"/>
              </a:ext>
            </a:extLst>
          </p:cNvPr>
          <p:cNvSpPr/>
          <p:nvPr/>
        </p:nvSpPr>
        <p:spPr>
          <a:xfrm flipH="1">
            <a:off x="9115750" y="1135316"/>
            <a:ext cx="2062717" cy="1435198"/>
          </a:xfrm>
          <a:custGeom>
            <a:avLst/>
            <a:gdLst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2717" h="1435198">
                <a:moveTo>
                  <a:pt x="0" y="0"/>
                </a:moveTo>
                <a:cubicBezTo>
                  <a:pt x="142554" y="1580511"/>
                  <a:pt x="428847" y="1364315"/>
                  <a:pt x="2062717" y="1435198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E9FD2-2167-FB4B-840F-D256B42F3FFE}"/>
              </a:ext>
            </a:extLst>
          </p:cNvPr>
          <p:cNvGrpSpPr/>
          <p:nvPr/>
        </p:nvGrpSpPr>
        <p:grpSpPr>
          <a:xfrm flipH="1">
            <a:off x="8973048" y="3823753"/>
            <a:ext cx="2987018" cy="2669787"/>
            <a:chOff x="8807310" y="445553"/>
            <a:chExt cx="2987018" cy="266978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24A8F0-12D3-CCED-8C96-633A2C1D41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9155" y="445553"/>
              <a:ext cx="0" cy="266978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104C7E-A990-8BA4-2353-AD7E62EC98ED}"/>
                </a:ext>
              </a:extLst>
            </p:cNvPr>
            <p:cNvCxnSpPr>
              <a:cxnSpLocks/>
            </p:cNvCxnSpPr>
            <p:nvPr/>
          </p:nvCxnSpPr>
          <p:spPr>
            <a:xfrm>
              <a:off x="8983133" y="1975152"/>
              <a:ext cx="2668493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B4F159-E13E-9097-FF97-82137ED89975}"/>
                    </a:ext>
                  </a:extLst>
                </p:cNvPr>
                <p:cNvSpPr txBox="1"/>
                <p:nvPr/>
              </p:nvSpPr>
              <p:spPr>
                <a:xfrm>
                  <a:off x="11007519" y="197515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B4F159-E13E-9097-FF97-82137ED89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7519" y="1975152"/>
                  <a:ext cx="78680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C03D09-E3C6-7F82-29BE-51F8DA74ABFF}"/>
                    </a:ext>
                  </a:extLst>
                </p:cNvPr>
                <p:cNvSpPr txBox="1"/>
                <p:nvPr/>
              </p:nvSpPr>
              <p:spPr>
                <a:xfrm>
                  <a:off x="8807310" y="45368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C03D09-E3C6-7F82-29BE-51F8DA74A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310" y="453682"/>
                  <a:ext cx="7868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22DEEE-11DE-98E6-125B-185DFF0ED075}"/>
              </a:ext>
            </a:extLst>
          </p:cNvPr>
          <p:cNvSpPr/>
          <p:nvPr/>
        </p:nvSpPr>
        <p:spPr>
          <a:xfrm flipH="1">
            <a:off x="9142438" y="3846034"/>
            <a:ext cx="2030819" cy="2232640"/>
          </a:xfrm>
          <a:custGeom>
            <a:avLst/>
            <a:gdLst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1573619"/>
              <a:gd name="connsiteY0" fmla="*/ 0 h 2498454"/>
              <a:gd name="connsiteX1" fmla="*/ 1573619 w 1573619"/>
              <a:gd name="connsiteY1" fmla="*/ 2498454 h 2498454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0819" h="2232640">
                <a:moveTo>
                  <a:pt x="0" y="0"/>
                </a:moveTo>
                <a:cubicBezTo>
                  <a:pt x="142554" y="1580511"/>
                  <a:pt x="67338" y="2087329"/>
                  <a:pt x="2030819" y="223264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07CA232-E0E0-A164-71AA-E758F1F4DA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32616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22F9BEC5-3BDA-BA85-914C-9AE5B4E7B943}"/>
                  </a:ext>
                </a:extLst>
              </p:cNvPr>
              <p:cNvSpPr/>
              <p:nvPr/>
            </p:nvSpPr>
            <p:spPr>
              <a:xfrm>
                <a:off x="1673812" y="2497591"/>
                <a:ext cx="5800874" cy="1200171"/>
              </a:xfrm>
              <a:prstGeom prst="wedgeRectCallout">
                <a:avLst>
                  <a:gd name="adj1" fmla="val -59135"/>
                  <a:gd name="adj2" fmla="val 448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These barriers have many advantages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is differentiable, then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differentiable </a:t>
                </a:r>
                <a:r>
                  <a:rPr lang="en-US" dirty="0"/>
                  <a:t>too!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We can create barriers for greater-than constraints too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22F9BEC5-3BDA-BA85-914C-9AE5B4E7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12" y="2497591"/>
                <a:ext cx="5800874" cy="1200171"/>
              </a:xfrm>
              <a:prstGeom prst="wedgeRectCallout">
                <a:avLst>
                  <a:gd name="adj1" fmla="val -59135"/>
                  <a:gd name="adj2" fmla="val 4487"/>
                </a:avLst>
              </a:prstGeom>
              <a:blipFill>
                <a:blip r:embed="rId8"/>
                <a:stretch>
                  <a:fillRect t="-2970" b="-5198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104B8E9-1975-2505-7B8E-B90948BB8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31" y="519248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2760A77F-CF7E-794A-78E5-4617AED2DF0D}"/>
                  </a:ext>
                </a:extLst>
              </p:cNvPr>
              <p:cNvSpPr/>
              <p:nvPr/>
            </p:nvSpPr>
            <p:spPr>
              <a:xfrm>
                <a:off x="265167" y="4898721"/>
                <a:ext cx="7209519" cy="1371601"/>
              </a:xfrm>
              <a:prstGeom prst="wedgeRectCallout">
                <a:avLst>
                  <a:gd name="adj1" fmla="val 56501"/>
                  <a:gd name="adj2" fmla="val 3646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These barriers have many disadvantages too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They distort the objective 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may not be the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Tricky to create barriers for equality constraints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2760A77F-CF7E-794A-78E5-4617AED2D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67" y="4898721"/>
                <a:ext cx="7209519" cy="1371601"/>
              </a:xfrm>
              <a:prstGeom prst="wedgeRectCallout">
                <a:avLst>
                  <a:gd name="adj1" fmla="val 56501"/>
                  <a:gd name="adj2" fmla="val 36463"/>
                </a:avLst>
              </a:prstGeom>
              <a:blipFill>
                <a:blip r:embed="rId10"/>
                <a:stretch>
                  <a:fillRect l="-474" b="-217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5A3B471-C93D-B197-E3FF-095101242144}"/>
              </a:ext>
            </a:extLst>
          </p:cNvPr>
          <p:cNvGrpSpPr/>
          <p:nvPr/>
        </p:nvGrpSpPr>
        <p:grpSpPr>
          <a:xfrm>
            <a:off x="9923873" y="57622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EA300B-0D15-45DB-40E0-6693C11A51A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96D5C50-540A-4091-AC3C-6C4E84BC3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0FC6C-52E8-6749-5EE5-76A28A789CA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0EADE50-4475-8DCF-8094-6AD43FA8CE9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7F05707-3FB5-2810-E20F-1B6BADAE10C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6CD3BFB-D407-FF17-267E-EC47CE052740}"/>
              </a:ext>
            </a:extLst>
          </p:cNvPr>
          <p:cNvSpPr/>
          <p:nvPr/>
        </p:nvSpPr>
        <p:spPr>
          <a:xfrm>
            <a:off x="7200558" y="253782"/>
            <a:ext cx="2668493" cy="1035837"/>
          </a:xfrm>
          <a:prstGeom prst="wedgeRectCallout">
            <a:avLst>
              <a:gd name="adj1" fmla="val 73579"/>
              <a:gd name="adj2" fmla="val 118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that these barriers work only if the problem is a minimization problem.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20" grpId="0" animBg="1"/>
      <p:bldP spid="26" grpId="0" animBg="1"/>
      <p:bldP spid="2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A3C-0248-DA48-4A47-42424514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014DC-F065-21F5-1C46-426A4105A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simple optimization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dirty="0"/>
                  <a:t> s</a:t>
                </a:r>
                <a:r>
                  <a:rPr lang="en-US" dirty="0" err="1"/>
                  <a:t>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1</a:t>
                </a:r>
                <a:r>
                  <a:rPr lang="en-US" dirty="0"/>
                  <a:t>: Create a barrier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2</a:t>
                </a:r>
                <a:r>
                  <a:rPr lang="en-US" dirty="0"/>
                  <a:t>: Create the new problem with an </a:t>
                </a:r>
                <a:r>
                  <a:rPr lang="en-US" i="1" dirty="0"/>
                  <a:t>augmented</a:t>
                </a:r>
                <a:r>
                  <a:rPr lang="en-US" dirty="0"/>
                  <a:t> objective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Applying FOO gives 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i.e., all coordinates same</a:t>
                </a:r>
              </a:p>
              <a:p>
                <a:pPr lvl="2"/>
                <a:r>
                  <a:rPr lang="en-US" dirty="0"/>
                  <a:t>Take norms on both sides gives 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Solving the quadratic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 answer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014DC-F065-21F5-1C46-426A4105A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290729-2600-D78D-DCEF-86A284A77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32" y="3619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42411FDA-EAB2-0E42-0A49-CE0413FABA84}"/>
                  </a:ext>
                </a:extLst>
              </p:cNvPr>
              <p:cNvSpPr/>
              <p:nvPr/>
            </p:nvSpPr>
            <p:spPr>
              <a:xfrm>
                <a:off x="5002842" y="87043"/>
                <a:ext cx="4535391" cy="815243"/>
              </a:xfrm>
              <a:prstGeom prst="wedgeRectCallout">
                <a:avLst>
                  <a:gd name="adj1" fmla="val -57420"/>
                  <a:gd name="adj2" fmla="val 4344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dirty="0"/>
                  <a:t> Will the barrier method be able to discover it?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42411FDA-EAB2-0E42-0A49-CE0413FAB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842" y="87043"/>
                <a:ext cx="4535391" cy="815243"/>
              </a:xfrm>
              <a:prstGeom prst="wedgeRectCallout">
                <a:avLst>
                  <a:gd name="adj1" fmla="val -57420"/>
                  <a:gd name="adj2" fmla="val 43442"/>
                </a:avLst>
              </a:prstGeom>
              <a:blipFill>
                <a:blip r:embed="rId4"/>
                <a:stretch>
                  <a:fillRect b="-719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7924B53-D79F-BD82-6FBB-FFDEBFB90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3" y="21704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131C667D-5D1D-D562-EEC5-EB02C090165F}"/>
                  </a:ext>
                </a:extLst>
              </p:cNvPr>
              <p:cNvSpPr/>
              <p:nvPr/>
            </p:nvSpPr>
            <p:spPr>
              <a:xfrm>
                <a:off x="1373352" y="110057"/>
                <a:ext cx="2167289" cy="835679"/>
              </a:xfrm>
              <a:prstGeom prst="wedgeRectCallout">
                <a:avLst>
                  <a:gd name="adj1" fmla="val -65558"/>
                  <a:gd name="adj2" fmla="val 4303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1,1,…,1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all-ones vector.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131C667D-5D1D-D562-EEC5-EB02C0901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52" y="110057"/>
                <a:ext cx="2167289" cy="835679"/>
              </a:xfrm>
              <a:prstGeom prst="wedgeRectCallout">
                <a:avLst>
                  <a:gd name="adj1" fmla="val -65558"/>
                  <a:gd name="adj2" fmla="val 43039"/>
                </a:avLst>
              </a:prstGeom>
              <a:blipFill>
                <a:blip r:embed="rId6"/>
                <a:stretch>
                  <a:fillRect r="-119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224A721-9559-A2E3-E54E-A71DD5AE5FB7}"/>
              </a:ext>
            </a:extLst>
          </p:cNvPr>
          <p:cNvGrpSpPr/>
          <p:nvPr/>
        </p:nvGrpSpPr>
        <p:grpSpPr>
          <a:xfrm>
            <a:off x="10795646" y="5478785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A77907-0246-FE48-A1BB-3B00B2E656F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86454A-43AC-C765-12CD-8FBC5E742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F54C67-AD8D-BBB3-04FE-2E3A9D59858D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1F65C4D-71C6-F6DB-5840-731AE4EC1C9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1B66AB7-70AD-A522-1A61-07488A67414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7455404D-ECAC-A388-CBC0-E72F0F26CE0F}"/>
                  </a:ext>
                </a:extLst>
              </p:cNvPr>
              <p:cNvSpPr/>
              <p:nvPr/>
            </p:nvSpPr>
            <p:spPr>
              <a:xfrm>
                <a:off x="6911163" y="5585948"/>
                <a:ext cx="3799519" cy="1035837"/>
              </a:xfrm>
              <a:prstGeom prst="wedgeRectCallout">
                <a:avLst>
                  <a:gd name="adj1" fmla="val 66407"/>
                  <a:gd name="adj2" fmla="val 3132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answer is not optimal but 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i.e., the constraint is respected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r>
                  <a:rPr lang="en-US" dirty="0"/>
                  <a:t>. Also,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7455404D-ECAC-A388-CBC0-E72F0F26C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63" y="5585948"/>
                <a:ext cx="3799519" cy="1035837"/>
              </a:xfrm>
              <a:prstGeom prst="wedgeRectCallout">
                <a:avLst>
                  <a:gd name="adj1" fmla="val 66407"/>
                  <a:gd name="adj2" fmla="val 31320"/>
                </a:avLst>
              </a:prstGeom>
              <a:blipFill>
                <a:blip r:embed="rId7"/>
                <a:stretch>
                  <a:fillRect l="-274" t="-2286" b="-171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9DA514-F471-8BEF-9EDC-68EC9C457D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4" y="147084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B9B913D-AD97-1C25-F956-439E4A9D7465}"/>
                  </a:ext>
                </a:extLst>
              </p:cNvPr>
              <p:cNvSpPr/>
              <p:nvPr/>
            </p:nvSpPr>
            <p:spPr>
              <a:xfrm>
                <a:off x="1373353" y="1843491"/>
                <a:ext cx="2053241" cy="835679"/>
              </a:xfrm>
              <a:prstGeom prst="wedgeRectCallout">
                <a:avLst>
                  <a:gd name="adj1" fmla="val -65291"/>
                  <a:gd name="adj2" fmla="val 2686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Can’t use a barrier that shoots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a max problem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B9B913D-AD97-1C25-F956-439E4A9D7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53" y="1843491"/>
                <a:ext cx="2053241" cy="835679"/>
              </a:xfrm>
              <a:prstGeom prst="wedgeRectCallout">
                <a:avLst>
                  <a:gd name="adj1" fmla="val -65291"/>
                  <a:gd name="adj2" fmla="val 26861"/>
                </a:avLst>
              </a:prstGeom>
              <a:blipFill>
                <a:blip r:embed="rId9"/>
                <a:stretch>
                  <a:fillRect t="-7042" b="-1408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A4D35A9-04CA-5DB4-AE9B-9AE114AAA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95" y="1575531"/>
            <a:ext cx="1371600" cy="137160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8B3B5CF-200A-002C-7F9A-5B23E8E4CE7B}"/>
              </a:ext>
            </a:extLst>
          </p:cNvPr>
          <p:cNvSpPr/>
          <p:nvPr/>
        </p:nvSpPr>
        <p:spPr>
          <a:xfrm>
            <a:off x="8863117" y="1706168"/>
            <a:ext cx="3075529" cy="835679"/>
          </a:xfrm>
          <a:prstGeom prst="wedgeRectCallout">
            <a:avLst>
              <a:gd name="adj1" fmla="val -59456"/>
              <a:gd name="adj2" fmla="val 39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Must convert the max problem to a min problem first or else there will be trouble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AD5D3-9AFC-8469-E829-6022A1F085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0" t="26155" r="9281" b="22863"/>
          <a:stretch/>
        </p:blipFill>
        <p:spPr>
          <a:xfrm>
            <a:off x="3795032" y="3367088"/>
            <a:ext cx="1025525" cy="295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50321-3A1C-A29E-3849-C129AB5118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60" t="26155" r="9281" b="22863"/>
          <a:stretch/>
        </p:blipFill>
        <p:spPr>
          <a:xfrm>
            <a:off x="7398906" y="1203072"/>
            <a:ext cx="1025525" cy="2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20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BDD8A817-9A0C-411E-96CA-1B58CC427A0C}" vid="{A4319202-682F-4340-8755-725ABDC761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2385</TotalTime>
  <Words>1288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one does not simply descend into optimality</vt:lpstr>
      <vt:lpstr>Constrained Optimization</vt:lpstr>
      <vt:lpstr>Projected Descent Methods</vt:lpstr>
      <vt:lpstr>A few useful Projections</vt:lpstr>
      <vt:lpstr>A few useful Projections</vt:lpstr>
      <vt:lpstr>Get rid of Constraints</vt:lpstr>
      <vt:lpstr>Approximate Barriers</vt:lpstr>
      <vt:lpstr>Illustrative Example</vt:lpstr>
      <vt:lpstr>Illustrative Example – Improvements</vt:lpstr>
      <vt:lpstr>Exercise</vt:lpstr>
      <vt:lpstr>Summary</vt:lpstr>
      <vt:lpstr>Have Fun!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does not simply descend into optimality</dc:title>
  <dc:creator>Purushottam Kar</dc:creator>
  <cp:lastModifiedBy>Purushottam Kar</cp:lastModifiedBy>
  <cp:revision>50</cp:revision>
  <dcterms:created xsi:type="dcterms:W3CDTF">2023-02-13T14:03:50Z</dcterms:created>
  <dcterms:modified xsi:type="dcterms:W3CDTF">2023-02-15T19:56:29Z</dcterms:modified>
</cp:coreProperties>
</file>