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74" r:id="rId2"/>
    <p:sldId id="276" r:id="rId3"/>
    <p:sldId id="283" r:id="rId4"/>
    <p:sldId id="263" r:id="rId5"/>
    <p:sldId id="277" r:id="rId6"/>
    <p:sldId id="278" r:id="rId7"/>
    <p:sldId id="279" r:id="rId8"/>
    <p:sldId id="282" r:id="rId9"/>
    <p:sldId id="280" r:id="rId10"/>
    <p:sldId id="285" r:id="rId11"/>
    <p:sldId id="287" r:id="rId12"/>
    <p:sldId id="288" r:id="rId13"/>
    <p:sldId id="289" r:id="rId14"/>
    <p:sldId id="290" r:id="rId15"/>
    <p:sldId id="28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7" autoAdjust="0"/>
  </p:normalViewPr>
  <p:slideViewPr>
    <p:cSldViewPr snapToGrid="0">
      <p:cViewPr varScale="1">
        <p:scale>
          <a:sx n="59" d="100"/>
          <a:sy n="59" d="100"/>
        </p:scale>
        <p:origin x="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0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9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4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0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AB28-02A3-C72E-B67F-66348FA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 issue in linear models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E6DB6-BEA2-4A0C-0948-526969D5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 bias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Primal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Dual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br>
                  <a:rPr lang="en-US" sz="2000" dirty="0"/>
                </a:br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/>
                <a:endParaRPr lang="en-IN" dirty="0"/>
              </a:p>
              <a:p>
                <a:r>
                  <a:rPr lang="en-US" dirty="0"/>
                  <a:t>Can do coordinate minimization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Can update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independently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is last </a:t>
                </a:r>
                <a:r>
                  <a:rPr lang="en-IN" dirty="0" err="1"/>
                  <a:t>coord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</a:t>
                </a:r>
                <a:endParaRPr lang="en-IN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  <a:blipFill>
                <a:blip r:embed="rId2"/>
                <a:stretch>
                  <a:fillRect l="-625" r="-1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92E03-550F-F126-5A60-85F9CF4C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Explicit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</a:t>
                </a:r>
                <a:r>
                  <a:rPr lang="en-IN" dirty="0" err="1"/>
                  <a:t>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Dual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br>
                  <a:rPr lang="en-US" sz="2000" dirty="0"/>
                </a:br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r>
                  <a:rPr lang="en-IN" dirty="0"/>
                  <a:t>Cannot do coordinate minimization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1"/>
                <a:r>
                  <a:rPr lang="en-IN" dirty="0">
                    <a:sym typeface="Wingdings" panose="05000000000000000000" pitchFamily="2" charset="2"/>
                  </a:rPr>
                  <a:t>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IN" dirty="0"/>
                  <a:t>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Need to recover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separately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  <a:blipFill>
                <a:blip r:embed="rId4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E05D510-E3B2-D109-A71A-D758F10A0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422" y="13358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778E100-8862-1A3F-1EEA-991E1737C77A}"/>
                  </a:ext>
                </a:extLst>
              </p:cNvPr>
              <p:cNvSpPr/>
              <p:nvPr/>
            </p:nvSpPr>
            <p:spPr>
              <a:xfrm>
                <a:off x="8527983" y="236049"/>
                <a:ext cx="2263439" cy="846091"/>
              </a:xfrm>
              <a:prstGeom prst="wedgeRectCallout">
                <a:avLst>
                  <a:gd name="adj1" fmla="val 65693"/>
                  <a:gd name="adj2" fmla="val 4042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778E100-8862-1A3F-1EEA-991E1737C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83" y="236049"/>
                <a:ext cx="2263439" cy="846091"/>
              </a:xfrm>
              <a:prstGeom prst="wedgeRectCallout">
                <a:avLst>
                  <a:gd name="adj1" fmla="val 65693"/>
                  <a:gd name="adj2" fmla="val 40425"/>
                </a:avLst>
              </a:prstGeom>
              <a:blipFill>
                <a:blip r:embed="rId6"/>
                <a:stretch>
                  <a:fillRect t="-36111" b="-2986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6458-F416-3B39-9346-E4F3DDEC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Edge Cases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3BB08-7D15-2278-7FCF-B611EE155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2037883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, need more work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  <a:p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using CS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As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we get a constraint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Note</a:t>
                </a:r>
                <a:r>
                  <a:rPr lang="en-IN" dirty="0">
                    <a:sym typeface="Wingdings" panose="05000000000000000000" pitchFamily="2" charset="2"/>
                  </a:rPr>
                  <a:t>: cannot claim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in this case</a:t>
                </a:r>
              </a:p>
              <a:p>
                <a:r>
                  <a:rPr lang="en-US" b="0" dirty="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using CS</a:t>
                </a:r>
              </a:p>
              <a:p>
                <a:pPr lvl="2"/>
                <a:r>
                  <a:rPr lang="en-IN" dirty="0"/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we </a:t>
                </a:r>
                <a:r>
                  <a:rPr lang="en-US" dirty="0"/>
                  <a:t>get</a:t>
                </a:r>
                <a:r>
                  <a:rPr lang="en-IN" dirty="0">
                    <a:sym typeface="Wingdings" panose="05000000000000000000" pitchFamily="2" charset="2"/>
                  </a:rPr>
                  <a:t> a constraint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Note</a:t>
                </a:r>
                <a:r>
                  <a:rPr lang="en-IN" dirty="0">
                    <a:sym typeface="Wingdings" panose="05000000000000000000" pitchFamily="2" charset="2"/>
                  </a:rPr>
                  <a:t>: cannot claim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in this case</a:t>
                </a:r>
              </a:p>
              <a:p>
                <a:r>
                  <a:rPr lang="en-IN" i="0" dirty="0">
                    <a:sym typeface="Wingdings" panose="05000000000000000000" pitchFamily="2" charset="2"/>
                  </a:rPr>
                  <a:t>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>
                    <a:sym typeface="Wingdings" panose="05000000000000000000" pitchFamily="2" charset="2"/>
                  </a:rPr>
                  <a:t> satisfying 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i="0" dirty="0">
                    <a:sym typeface="Wingdings" panose="05000000000000000000" pitchFamily="2" charset="2"/>
                  </a:rPr>
                  <a:t> constraints will be optimal!</a:t>
                </a:r>
              </a:p>
              <a:p>
                <a:endParaRPr lang="en-IN" i="0" dirty="0">
                  <a:sym typeface="Wingdings" panose="05000000000000000000" pitchFamily="2" charset="2"/>
                </a:endParaRPr>
              </a:p>
              <a:p>
                <a:pPr lvl="3"/>
                <a:endParaRPr lang="en-IN" i="0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3BB08-7D15-2278-7FCF-B611EE155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2037883" cy="5746376"/>
              </a:xfrm>
              <a:blipFill>
                <a:blip r:embed="rId2"/>
                <a:stretch>
                  <a:fillRect l="-557" t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9C36914-CEE4-EB5D-B31A-973844BB50D0}"/>
              </a:ext>
            </a:extLst>
          </p:cNvPr>
          <p:cNvGrpSpPr/>
          <p:nvPr/>
        </p:nvGrpSpPr>
        <p:grpSpPr>
          <a:xfrm>
            <a:off x="10894866" y="114755"/>
            <a:ext cx="1143000" cy="1143000"/>
            <a:chOff x="2379643" y="355681"/>
            <a:chExt cx="1143000" cy="1143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441B31-4146-FBDF-67EC-137E69F70DF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A4A45C-126D-05D9-1606-86EADC199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32A9DF-FAA6-E9B7-8FAB-B35928EB424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3726145-176E-39D8-C2B5-BDB9F6786F4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4F6A756-384F-CBC1-E801-A36463CF3D1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282FCC7-4856-3C7D-F475-3DDDC14BDB3A}"/>
              </a:ext>
            </a:extLst>
          </p:cNvPr>
          <p:cNvSpPr/>
          <p:nvPr/>
        </p:nvSpPr>
        <p:spPr>
          <a:xfrm>
            <a:off x="5871411" y="114755"/>
            <a:ext cx="4964184" cy="969795"/>
          </a:xfrm>
          <a:prstGeom prst="wedgeRectCallout">
            <a:avLst>
              <a:gd name="adj1" fmla="val 62665"/>
              <a:gd name="adj2" fmla="val 4480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because we end up satisfying something called the </a:t>
            </a:r>
            <a:r>
              <a:rPr lang="en-US" dirty="0" err="1">
                <a:solidFill>
                  <a:schemeClr val="bg1"/>
                </a:solidFill>
              </a:rPr>
              <a:t>Karush</a:t>
            </a:r>
            <a:r>
              <a:rPr lang="en-US" dirty="0">
                <a:solidFill>
                  <a:schemeClr val="bg1"/>
                </a:solidFill>
              </a:rPr>
              <a:t>-Kuhn-Tucker (KKT) conditions which are necessary and sufficient for optimality in this case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7F35E1F-FD7C-66DE-9273-980EE652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3619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271717F-8E7D-E105-4294-45F2F0A078A7}"/>
                  </a:ext>
                </a:extLst>
              </p:cNvPr>
              <p:cNvSpPr/>
              <p:nvPr/>
            </p:nvSpPr>
            <p:spPr>
              <a:xfrm>
                <a:off x="1624952" y="295955"/>
                <a:ext cx="2354642" cy="757114"/>
              </a:xfrm>
              <a:prstGeom prst="wedgeRectCallout">
                <a:avLst>
                  <a:gd name="adj1" fmla="val -71400"/>
                  <a:gd name="adj2" fmla="val 202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What is the proof that any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is optimal?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271717F-8E7D-E105-4294-45F2F0A07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2" y="295955"/>
                <a:ext cx="2354642" cy="757114"/>
              </a:xfrm>
              <a:prstGeom prst="wedgeRectCallout">
                <a:avLst>
                  <a:gd name="adj1" fmla="val -71400"/>
                  <a:gd name="adj2" fmla="val 20210"/>
                </a:avLst>
              </a:prstGeom>
              <a:blipFill>
                <a:blip r:embed="rId4"/>
                <a:stretch>
                  <a:fillRect r="-844" b="-232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CAC3DE31-8F86-EE55-7CBF-793FEB95C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54" y="1281745"/>
                <a:ext cx="11600328" cy="522277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Model and bias recovery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IN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0&lt;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latin typeface="+mj-lt"/>
                  </a:rPr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Else choose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latin typeface="+mj-lt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=+1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4800" dirty="0"/>
                  <a:t> </a:t>
                </a:r>
                <a:r>
                  <a:rPr lang="en-IN" dirty="0"/>
                  <a:t>and</a:t>
                </a:r>
                <a:r>
                  <a:rPr lang="en-IN" sz="4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4800" dirty="0"/>
                  <a:t> </a:t>
                </a:r>
                <a:r>
                  <a:rPr lang="en-IN" dirty="0"/>
                  <a:t>and</a:t>
                </a:r>
                <a:r>
                  <a:rPr lang="en-IN" sz="4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4800" dirty="0"/>
                  <a:t> </a:t>
                </a:r>
                <a:r>
                  <a:rPr lang="en-IN" dirty="0"/>
                  <a:t>and</a:t>
                </a:r>
                <a:r>
                  <a:rPr lang="en-IN" sz="4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=+1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CAC3DE31-8F86-EE55-7CBF-793FEB95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1281745"/>
                <a:ext cx="11600328" cy="5222776"/>
              </a:xfrm>
              <a:prstGeom prst="rect">
                <a:avLst/>
              </a:prstGeom>
              <a:blipFill>
                <a:blip r:embed="rId2"/>
                <a:stretch>
                  <a:fillRect l="-1257" t="-2433" r="-1205" b="-2665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>
            <a:extLst>
              <a:ext uri="{FF2B5EF4-FFF2-40B4-BE49-F238E27FC236}">
                <a16:creationId xmlns:a16="http://schemas.microsoft.com/office/drawing/2014/main" id="{5D0BD327-D3CD-FAC6-2C62-4562AB0D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Slackness at Work!</a:t>
            </a:r>
            <a:endParaRPr lang="en-IN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CF43FB5-97D3-4542-5BFF-C07EAB4D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1281745"/>
            <a:ext cx="1371600" cy="1371600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5CDB458-8E38-0DE1-270B-E95CCBE469F3}"/>
              </a:ext>
            </a:extLst>
          </p:cNvPr>
          <p:cNvSpPr/>
          <p:nvPr/>
        </p:nvSpPr>
        <p:spPr>
          <a:xfrm>
            <a:off x="8120743" y="1281745"/>
            <a:ext cx="2503932" cy="996869"/>
          </a:xfrm>
          <a:prstGeom prst="wedgeRectCallout">
            <a:avLst>
              <a:gd name="adj1" fmla="val 64001"/>
              <a:gd name="adj2" fmla="val 365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there a more direct, easy to understand way to obtain the bias value? 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ADF9B-F8F6-C8F2-C03C-99C3955D649A}"/>
              </a:ext>
            </a:extLst>
          </p:cNvPr>
          <p:cNvGrpSpPr/>
          <p:nvPr/>
        </p:nvGrpSpPr>
        <p:grpSpPr>
          <a:xfrm>
            <a:off x="10624675" y="114755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EA7892-70AB-8D48-2CCF-5678711AC0F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67752E-6821-732B-6425-53EA630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CA13027-0BBF-5857-82AB-CE01F7308CC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A30246-5BF7-C762-483E-F32A9D81E23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3CA9FD0-6FC7-536C-0B98-C220B25E11C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3E4FF727-096E-6479-9F3F-7F56D9A3A702}"/>
              </a:ext>
            </a:extLst>
          </p:cNvPr>
          <p:cNvSpPr/>
          <p:nvPr/>
        </p:nvSpPr>
        <p:spPr>
          <a:xfrm>
            <a:off x="7837713" y="114755"/>
            <a:ext cx="2727689" cy="969795"/>
          </a:xfrm>
          <a:prstGeom prst="wedgeRectCallout">
            <a:avLst>
              <a:gd name="adj1" fmla="val 70601"/>
              <a:gd name="adj2" fmla="val 4182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Yes, but we will have to solve a simple optimization problem in that case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D2D27-6DCC-CBF6-119F-13A834EB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Optimization for Bias Recovery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9604A6-EE42-C498-741F-F6BCB6D59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Once we have the dual,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solve primal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directly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IN" dirty="0"/>
              </a:p>
              <a:p>
                <a:pPr lvl="2"/>
                <a:r>
                  <a:rPr lang="en-IN" dirty="0"/>
                  <a:t>where we use shorthand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≝1−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This is a </a:t>
                </a:r>
                <a:r>
                  <a:rPr lang="en-US" i="1" dirty="0"/>
                  <a:t>piecewise linear</a:t>
                </a:r>
                <a:r>
                  <a:rPr lang="en-US" dirty="0"/>
                  <a:t>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9604A6-EE42-C498-741F-F6BCB6D59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29">
            <a:extLst>
              <a:ext uri="{FF2B5EF4-FFF2-40B4-BE49-F238E27FC236}">
                <a16:creationId xmlns:a16="http://schemas.microsoft.com/office/drawing/2014/main" id="{CA1D1CFA-08D4-C6EF-76AA-AB96210D1869}"/>
              </a:ext>
            </a:extLst>
          </p:cNvPr>
          <p:cNvSpPr/>
          <p:nvPr/>
        </p:nvSpPr>
        <p:spPr>
          <a:xfrm flipH="1">
            <a:off x="2315308" y="3378335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52792E-98D9-1B0A-0086-815C3BD24671}"/>
              </a:ext>
            </a:extLst>
          </p:cNvPr>
          <p:cNvGrpSpPr/>
          <p:nvPr/>
        </p:nvGrpSpPr>
        <p:grpSpPr>
          <a:xfrm>
            <a:off x="1424539" y="3714071"/>
            <a:ext cx="5896564" cy="1091713"/>
            <a:chOff x="8609836" y="5472376"/>
            <a:chExt cx="5896564" cy="1091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F4927B-6ABF-99BE-9317-1C317F1A8F86}"/>
                </a:ext>
              </a:extLst>
            </p:cNvPr>
            <p:cNvGrpSpPr/>
            <p:nvPr/>
          </p:nvGrpSpPr>
          <p:grpSpPr>
            <a:xfrm>
              <a:off x="8891573" y="5841707"/>
              <a:ext cx="5614827" cy="722382"/>
              <a:chOff x="2454442" y="2916315"/>
              <a:chExt cx="8978745" cy="1155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A472C1F-8212-5960-3FF5-5382C9509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4442" y="4071486"/>
                <a:ext cx="897874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358BC21-3D23-1B8A-1713-C4859D01B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4442" y="2916315"/>
                <a:ext cx="897874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lgDash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107B7D-5902-38AC-C6CF-3EE023F425C5}"/>
                    </a:ext>
                  </a:extLst>
                </p:cNvPr>
                <p:cNvSpPr txBox="1"/>
                <p:nvPr/>
              </p:nvSpPr>
              <p:spPr>
                <a:xfrm>
                  <a:off x="8609836" y="5472376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107B7D-5902-38AC-C6CF-3EE023F42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9836" y="5472376"/>
                  <a:ext cx="7112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0B726A-1FCB-6701-C9E0-8E2E6CAB0714}"/>
                    </a:ext>
                  </a:extLst>
                </p:cNvPr>
                <p:cNvSpPr txBox="1"/>
                <p:nvPr/>
              </p:nvSpPr>
              <p:spPr>
                <a:xfrm>
                  <a:off x="8609836" y="6194757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0B726A-1FCB-6701-C9E0-8E2E6CAB0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9836" y="6194757"/>
                  <a:ext cx="7112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Freeform 29">
            <a:extLst>
              <a:ext uri="{FF2B5EF4-FFF2-40B4-BE49-F238E27FC236}">
                <a16:creationId xmlns:a16="http://schemas.microsoft.com/office/drawing/2014/main" id="{4F3704E8-EE9C-2E43-78F1-DDCDAAA99974}"/>
              </a:ext>
            </a:extLst>
          </p:cNvPr>
          <p:cNvSpPr/>
          <p:nvPr/>
        </p:nvSpPr>
        <p:spPr>
          <a:xfrm>
            <a:off x="5006703" y="3374224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5BC8DB-2ED9-0D8C-83D5-438B0DC068E7}"/>
                  </a:ext>
                </a:extLst>
              </p:cNvPr>
              <p:cNvSpPr txBox="1"/>
              <p:nvPr/>
            </p:nvSpPr>
            <p:spPr>
              <a:xfrm>
                <a:off x="8430192" y="3136612"/>
                <a:ext cx="24423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5BC8DB-2ED9-0D8C-83D5-438B0DC06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192" y="3136612"/>
                <a:ext cx="24423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AE2565-9823-4D92-ECB8-23D4F6BB50EF}"/>
                  </a:ext>
                </a:extLst>
              </p:cNvPr>
              <p:cNvSpPr txBox="1"/>
              <p:nvPr/>
            </p:nvSpPr>
            <p:spPr>
              <a:xfrm>
                <a:off x="8430191" y="4019675"/>
                <a:ext cx="24423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AE2565-9823-4D92-ECB8-23D4F6BB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191" y="4019675"/>
                <a:ext cx="24423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48F22D-1C3E-7A40-E956-3F83F37216D4}"/>
              </a:ext>
            </a:extLst>
          </p:cNvPr>
          <p:cNvCxnSpPr/>
          <p:nvPr/>
        </p:nvCxnSpPr>
        <p:spPr>
          <a:xfrm>
            <a:off x="2943279" y="3002910"/>
            <a:ext cx="0" cy="1802875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C86D31-F09C-C113-D1CF-3176E74CE964}"/>
              </a:ext>
            </a:extLst>
          </p:cNvPr>
          <p:cNvCxnSpPr/>
          <p:nvPr/>
        </p:nvCxnSpPr>
        <p:spPr>
          <a:xfrm>
            <a:off x="6834559" y="3002910"/>
            <a:ext cx="0" cy="1802875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05A9C7-2006-BEB1-ABFB-0E27C6E184E6}"/>
                  </a:ext>
                </a:extLst>
              </p:cNvPr>
              <p:cNvSpPr txBox="1"/>
              <p:nvPr/>
            </p:nvSpPr>
            <p:spPr>
              <a:xfrm>
                <a:off x="1706275" y="4805785"/>
                <a:ext cx="5614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05A9C7-2006-BEB1-ABFB-0E27C6E1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75" y="4805785"/>
                <a:ext cx="5614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DB67591-9BE8-19C8-3770-3694D84DC3E9}"/>
              </a:ext>
            </a:extLst>
          </p:cNvPr>
          <p:cNvSpPr/>
          <p:nvPr/>
        </p:nvSpPr>
        <p:spPr>
          <a:xfrm>
            <a:off x="5486400" y="4885267"/>
            <a:ext cx="2116438" cy="23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F1EAC4BA-09E8-080A-3553-A2C84931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22510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79A968D-F24F-FF89-88C8-3FCB798985B0}"/>
                  </a:ext>
                </a:extLst>
              </p:cNvPr>
              <p:cNvSpPr/>
              <p:nvPr/>
            </p:nvSpPr>
            <p:spPr>
              <a:xfrm>
                <a:off x="8089899" y="224766"/>
                <a:ext cx="2636375" cy="996869"/>
              </a:xfrm>
              <a:prstGeom prst="wedgeRectCallout">
                <a:avLst>
                  <a:gd name="adj1" fmla="val 64001"/>
                  <a:gd name="adj2" fmla="val 365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 be optimized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IN" dirty="0"/>
                  <a:t> time if we are careful with </a:t>
                </a:r>
                <a:r>
                  <a:rPr lang="en-IN" dirty="0" err="1"/>
                  <a:t>preprocessing</a:t>
                </a:r>
                <a:endParaRPr lang="en-IN" dirty="0"/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79A968D-F24F-FF89-88C8-3FCB79898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899" y="224766"/>
                <a:ext cx="2636375" cy="996869"/>
              </a:xfrm>
              <a:prstGeom prst="wedgeRectCallout">
                <a:avLst>
                  <a:gd name="adj1" fmla="val 64001"/>
                  <a:gd name="adj2" fmla="val 36555"/>
                </a:avLst>
              </a:prstGeom>
              <a:blipFill>
                <a:blip r:embed="rId9"/>
                <a:stretch>
                  <a:fillRect l="-1202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ED8149D-883D-44EE-85A3-90AA94BE19A6}"/>
              </a:ext>
            </a:extLst>
          </p:cNvPr>
          <p:cNvGrpSpPr/>
          <p:nvPr/>
        </p:nvGrpSpPr>
        <p:grpSpPr>
          <a:xfrm>
            <a:off x="3415522" y="5532061"/>
            <a:ext cx="8770128" cy="1058431"/>
            <a:chOff x="3415522" y="5532061"/>
            <a:chExt cx="8770128" cy="105843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3C9923-BCBA-CD0C-BD36-500627B1E423}"/>
                </a:ext>
              </a:extLst>
            </p:cNvPr>
            <p:cNvSpPr/>
            <p:nvPr/>
          </p:nvSpPr>
          <p:spPr>
            <a:xfrm>
              <a:off x="3588726" y="5575300"/>
              <a:ext cx="4901224" cy="971550"/>
            </a:xfrm>
            <a:custGeom>
              <a:avLst/>
              <a:gdLst>
                <a:gd name="connsiteX0" fmla="*/ 0 w 4901224"/>
                <a:gd name="connsiteY0" fmla="*/ 0 h 971550"/>
                <a:gd name="connsiteX1" fmla="*/ 1168915 w 4901224"/>
                <a:gd name="connsiteY1" fmla="*/ 0 h 971550"/>
                <a:gd name="connsiteX2" fmla="*/ 1168915 w 4901224"/>
                <a:gd name="connsiteY2" fmla="*/ 61810 h 971550"/>
                <a:gd name="connsiteX3" fmla="*/ 1313474 w 4901224"/>
                <a:gd name="connsiteY3" fmla="*/ 61810 h 971550"/>
                <a:gd name="connsiteX4" fmla="*/ 1313474 w 4901224"/>
                <a:gd name="connsiteY4" fmla="*/ 0 h 971550"/>
                <a:gd name="connsiteX5" fmla="*/ 4901224 w 4901224"/>
                <a:gd name="connsiteY5" fmla="*/ 0 h 971550"/>
                <a:gd name="connsiteX6" fmla="*/ 4901224 w 4901224"/>
                <a:gd name="connsiteY6" fmla="*/ 971550 h 971550"/>
                <a:gd name="connsiteX7" fmla="*/ 0 w 4901224"/>
                <a:gd name="connsiteY7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01224" h="971550">
                  <a:moveTo>
                    <a:pt x="0" y="0"/>
                  </a:moveTo>
                  <a:lnTo>
                    <a:pt x="1168915" y="0"/>
                  </a:lnTo>
                  <a:lnTo>
                    <a:pt x="1168915" y="61810"/>
                  </a:lnTo>
                  <a:lnTo>
                    <a:pt x="1313474" y="61810"/>
                  </a:lnTo>
                  <a:lnTo>
                    <a:pt x="1313474" y="0"/>
                  </a:lnTo>
                  <a:lnTo>
                    <a:pt x="4901224" y="0"/>
                  </a:lnTo>
                  <a:lnTo>
                    <a:pt x="4901224" y="971550"/>
                  </a:lnTo>
                  <a:lnTo>
                    <a:pt x="0" y="9715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7ABE5C3-FA90-3108-71E8-72EE159F2452}"/>
                    </a:ext>
                  </a:extLst>
                </p:cNvPr>
                <p:cNvSpPr txBox="1"/>
                <p:nvPr/>
              </p:nvSpPr>
              <p:spPr>
                <a:xfrm>
                  <a:off x="3415522" y="5532061"/>
                  <a:ext cx="8770128" cy="1058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≝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7ABE5C3-FA90-3108-71E8-72EE159F2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522" y="5532061"/>
                  <a:ext cx="8770128" cy="10584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1D84BD-698A-84B9-EB08-7E31A1D7E534}"/>
              </a:ext>
            </a:extLst>
          </p:cNvPr>
          <p:cNvGrpSpPr/>
          <p:nvPr/>
        </p:nvGrpSpPr>
        <p:grpSpPr>
          <a:xfrm>
            <a:off x="1360293" y="1437338"/>
            <a:ext cx="10473069" cy="1059842"/>
            <a:chOff x="1360293" y="1437338"/>
            <a:chExt cx="10473069" cy="105984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CD951E-5D74-B50E-F181-F1B59B3F31BE}"/>
                </a:ext>
              </a:extLst>
            </p:cNvPr>
            <p:cNvSpPr/>
            <p:nvPr/>
          </p:nvSpPr>
          <p:spPr>
            <a:xfrm>
              <a:off x="1424539" y="1504950"/>
              <a:ext cx="8989996" cy="952500"/>
            </a:xfrm>
            <a:custGeom>
              <a:avLst/>
              <a:gdLst>
                <a:gd name="connsiteX0" fmla="*/ 0 w 8989996"/>
                <a:gd name="connsiteY0" fmla="*/ 0 h 952500"/>
                <a:gd name="connsiteX1" fmla="*/ 2722011 w 8989996"/>
                <a:gd name="connsiteY1" fmla="*/ 0 h 952500"/>
                <a:gd name="connsiteX2" fmla="*/ 2722011 w 8989996"/>
                <a:gd name="connsiteY2" fmla="*/ 91755 h 952500"/>
                <a:gd name="connsiteX3" fmla="*/ 2823611 w 8989996"/>
                <a:gd name="connsiteY3" fmla="*/ 91755 h 952500"/>
                <a:gd name="connsiteX4" fmla="*/ 2823611 w 8989996"/>
                <a:gd name="connsiteY4" fmla="*/ 0 h 952500"/>
                <a:gd name="connsiteX5" fmla="*/ 2893461 w 8989996"/>
                <a:gd name="connsiteY5" fmla="*/ 0 h 952500"/>
                <a:gd name="connsiteX6" fmla="*/ 2893461 w 8989996"/>
                <a:gd name="connsiteY6" fmla="*/ 95250 h 952500"/>
                <a:gd name="connsiteX7" fmla="*/ 3128411 w 8989996"/>
                <a:gd name="connsiteY7" fmla="*/ 95250 h 952500"/>
                <a:gd name="connsiteX8" fmla="*/ 3128411 w 8989996"/>
                <a:gd name="connsiteY8" fmla="*/ 0 h 952500"/>
                <a:gd name="connsiteX9" fmla="*/ 5763661 w 8989996"/>
                <a:gd name="connsiteY9" fmla="*/ 0 h 952500"/>
                <a:gd name="connsiteX10" fmla="*/ 5763661 w 8989996"/>
                <a:gd name="connsiteY10" fmla="*/ 91755 h 952500"/>
                <a:gd name="connsiteX11" fmla="*/ 5896563 w 8989996"/>
                <a:gd name="connsiteY11" fmla="*/ 91755 h 952500"/>
                <a:gd name="connsiteX12" fmla="*/ 5896563 w 8989996"/>
                <a:gd name="connsiteY12" fmla="*/ 0 h 952500"/>
                <a:gd name="connsiteX13" fmla="*/ 8989996 w 8989996"/>
                <a:gd name="connsiteY13" fmla="*/ 0 h 952500"/>
                <a:gd name="connsiteX14" fmla="*/ 8989996 w 8989996"/>
                <a:gd name="connsiteY14" fmla="*/ 952500 h 952500"/>
                <a:gd name="connsiteX15" fmla="*/ 0 w 8989996"/>
                <a:gd name="connsiteY15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89996" h="952500">
                  <a:moveTo>
                    <a:pt x="0" y="0"/>
                  </a:moveTo>
                  <a:lnTo>
                    <a:pt x="2722011" y="0"/>
                  </a:lnTo>
                  <a:lnTo>
                    <a:pt x="2722011" y="91755"/>
                  </a:lnTo>
                  <a:lnTo>
                    <a:pt x="2823611" y="91755"/>
                  </a:lnTo>
                  <a:lnTo>
                    <a:pt x="2823611" y="0"/>
                  </a:lnTo>
                  <a:lnTo>
                    <a:pt x="2893461" y="0"/>
                  </a:lnTo>
                  <a:lnTo>
                    <a:pt x="2893461" y="95250"/>
                  </a:lnTo>
                  <a:lnTo>
                    <a:pt x="3128411" y="95250"/>
                  </a:lnTo>
                  <a:lnTo>
                    <a:pt x="3128411" y="0"/>
                  </a:lnTo>
                  <a:lnTo>
                    <a:pt x="5763661" y="0"/>
                  </a:lnTo>
                  <a:lnTo>
                    <a:pt x="5763661" y="91755"/>
                  </a:lnTo>
                  <a:lnTo>
                    <a:pt x="5896563" y="91755"/>
                  </a:lnTo>
                  <a:lnTo>
                    <a:pt x="5896563" y="0"/>
                  </a:lnTo>
                  <a:lnTo>
                    <a:pt x="8989996" y="0"/>
                  </a:lnTo>
                  <a:lnTo>
                    <a:pt x="8989996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358B0D-D2E6-411E-01FA-B971A8B50748}"/>
                    </a:ext>
                  </a:extLst>
                </p:cNvPr>
                <p:cNvSpPr txBox="1"/>
                <p:nvPr/>
              </p:nvSpPr>
              <p:spPr>
                <a:xfrm>
                  <a:off x="1360293" y="1437338"/>
                  <a:ext cx="10473069" cy="10598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kumimoji="0" lang="en-US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0" lang="en-IN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kumimoji="0" lang="en-IN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0" lang="en-IN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en-US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sz="3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sz="3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3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kumimoji="0" lang="en-US" sz="32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IN" sz="32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IN" sz="32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IN" sz="32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kumimoji="0" lang="en-US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⋅</m:t>
                                        </m:r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0" lang="en-US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358B0D-D2E6-411E-01FA-B971A8B5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93" y="1437338"/>
                  <a:ext cx="10473069" cy="10598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93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21" grpId="0" animBg="1"/>
      <p:bldP spid="29" grpId="0"/>
      <p:bldP spid="30" grpId="0"/>
      <p:bldP spid="34" grpId="0"/>
      <p:bldP spid="3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28C6-51F8-2EB5-A5DE-A4273F8E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Linear Functions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5DAFF-B3AD-3546-D4FF-1FF0C545D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a toy case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5DAFF-B3AD-3546-D4FF-1FF0C545D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A985EE-6030-BF95-93DF-7220BB53BCB6}"/>
              </a:ext>
            </a:extLst>
          </p:cNvPr>
          <p:cNvCxnSpPr>
            <a:cxnSpLocks/>
          </p:cNvCxnSpPr>
          <p:nvPr/>
        </p:nvCxnSpPr>
        <p:spPr>
          <a:xfrm>
            <a:off x="414469" y="6374588"/>
            <a:ext cx="11556158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3" name="Freeform 29">
            <a:extLst>
              <a:ext uri="{FF2B5EF4-FFF2-40B4-BE49-F238E27FC236}">
                <a16:creationId xmlns:a16="http://schemas.microsoft.com/office/drawing/2014/main" id="{C041DA8A-EF2B-FE31-4F9F-EEEE780309F3}"/>
              </a:ext>
            </a:extLst>
          </p:cNvPr>
          <p:cNvSpPr/>
          <p:nvPr/>
        </p:nvSpPr>
        <p:spPr>
          <a:xfrm flipH="1">
            <a:off x="414469" y="4940052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29">
            <a:extLst>
              <a:ext uri="{FF2B5EF4-FFF2-40B4-BE49-F238E27FC236}">
                <a16:creationId xmlns:a16="http://schemas.microsoft.com/office/drawing/2014/main" id="{988166B7-C49F-3F14-4681-66B11BC21E66}"/>
              </a:ext>
            </a:extLst>
          </p:cNvPr>
          <p:cNvSpPr/>
          <p:nvPr/>
        </p:nvSpPr>
        <p:spPr>
          <a:xfrm flipH="1">
            <a:off x="2281770" y="4940052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86519DF4-B3F9-EAEB-23B6-1956DB1289BA}"/>
              </a:ext>
            </a:extLst>
          </p:cNvPr>
          <p:cNvSpPr/>
          <p:nvPr/>
        </p:nvSpPr>
        <p:spPr>
          <a:xfrm flipH="1">
            <a:off x="5740448" y="4940052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29">
            <a:extLst>
              <a:ext uri="{FF2B5EF4-FFF2-40B4-BE49-F238E27FC236}">
                <a16:creationId xmlns:a16="http://schemas.microsoft.com/office/drawing/2014/main" id="{FA9E72C4-6380-6392-8E5E-4CCA787D8623}"/>
              </a:ext>
            </a:extLst>
          </p:cNvPr>
          <p:cNvSpPr/>
          <p:nvPr/>
        </p:nvSpPr>
        <p:spPr>
          <a:xfrm>
            <a:off x="4805155" y="4930427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rgbClr val="FFC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29">
            <a:extLst>
              <a:ext uri="{FF2B5EF4-FFF2-40B4-BE49-F238E27FC236}">
                <a16:creationId xmlns:a16="http://schemas.microsoft.com/office/drawing/2014/main" id="{4B4E10FB-7C83-7391-45E0-046D2194739A}"/>
              </a:ext>
            </a:extLst>
          </p:cNvPr>
          <p:cNvSpPr/>
          <p:nvPr/>
        </p:nvSpPr>
        <p:spPr>
          <a:xfrm>
            <a:off x="9588939" y="4930427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rgbClr val="FFC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076ECD-D394-FA6C-DFB5-C1929EEE4C6D}"/>
                  </a:ext>
                </a:extLst>
              </p:cNvPr>
              <p:cNvSpPr txBox="1"/>
              <p:nvPr/>
            </p:nvSpPr>
            <p:spPr>
              <a:xfrm>
                <a:off x="253353" y="6452477"/>
                <a:ext cx="10744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076ECD-D394-FA6C-DFB5-C1929EEE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6452477"/>
                <a:ext cx="107448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7906E-BFC6-4F5D-3712-BDB9F29F58D6}"/>
              </a:ext>
            </a:extLst>
          </p:cNvPr>
          <p:cNvCxnSpPr/>
          <p:nvPr/>
        </p:nvCxnSpPr>
        <p:spPr>
          <a:xfrm>
            <a:off x="16225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FD0A4-E6D0-0DB6-7D52-87B57070059D}"/>
              </a:ext>
            </a:extLst>
          </p:cNvPr>
          <p:cNvCxnSpPr/>
          <p:nvPr/>
        </p:nvCxnSpPr>
        <p:spPr>
          <a:xfrm>
            <a:off x="35021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0BD86B-27B5-D9C7-2EBB-EA8810A42C13}"/>
              </a:ext>
            </a:extLst>
          </p:cNvPr>
          <p:cNvCxnSpPr/>
          <p:nvPr/>
        </p:nvCxnSpPr>
        <p:spPr>
          <a:xfrm>
            <a:off x="60294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578D56-335D-A228-578B-2E7BB541A665}"/>
              </a:ext>
            </a:extLst>
          </p:cNvPr>
          <p:cNvCxnSpPr/>
          <p:nvPr/>
        </p:nvCxnSpPr>
        <p:spPr>
          <a:xfrm>
            <a:off x="69565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2E64B3-7715-3296-0DA2-071E14C55F2A}"/>
              </a:ext>
            </a:extLst>
          </p:cNvPr>
          <p:cNvCxnSpPr/>
          <p:nvPr/>
        </p:nvCxnSpPr>
        <p:spPr>
          <a:xfrm>
            <a:off x="10825694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DE9E80-996F-EC2D-3ABC-A5FE2612C444}"/>
              </a:ext>
            </a:extLst>
          </p:cNvPr>
          <p:cNvGrpSpPr/>
          <p:nvPr/>
        </p:nvGrpSpPr>
        <p:grpSpPr>
          <a:xfrm>
            <a:off x="-64254" y="4449129"/>
            <a:ext cx="11125876" cy="369332"/>
            <a:chOff x="-64254" y="4449129"/>
            <a:chExt cx="11125876" cy="36933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7D228D-2F9D-C94C-0233-059D115853FF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4645852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0021AFC-17BA-1E6D-2108-2A8AA6934253}"/>
                    </a:ext>
                  </a:extLst>
                </p:cNvPr>
                <p:cNvSpPr txBox="1"/>
                <p:nvPr/>
              </p:nvSpPr>
              <p:spPr>
                <a:xfrm>
                  <a:off x="-64254" y="4449129"/>
                  <a:ext cx="1260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0021AFC-17BA-1E6D-2108-2A8AA6934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54" y="4449129"/>
                  <a:ext cx="12605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21361E-9A0B-96FE-CE62-BC5B000A2B8D}"/>
              </a:ext>
            </a:extLst>
          </p:cNvPr>
          <p:cNvGrpSpPr/>
          <p:nvPr/>
        </p:nvGrpSpPr>
        <p:grpSpPr>
          <a:xfrm>
            <a:off x="-62717" y="5230530"/>
            <a:ext cx="11124339" cy="369332"/>
            <a:chOff x="-62717" y="4993649"/>
            <a:chExt cx="11124339" cy="36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6C3318-0C24-D0FA-ACF6-E6ECD3152E3D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5244566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E09E0D3-6B0D-65AB-E303-85613264F72F}"/>
                    </a:ext>
                  </a:extLst>
                </p:cNvPr>
                <p:cNvSpPr txBox="1"/>
                <p:nvPr/>
              </p:nvSpPr>
              <p:spPr>
                <a:xfrm>
                  <a:off x="-62717" y="4993649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E09E0D3-6B0D-65AB-E303-85613264F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717" y="4993649"/>
                  <a:ext cx="7112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F074E6-73BF-5562-ABDC-81AFE2A140E4}"/>
              </a:ext>
            </a:extLst>
          </p:cNvPr>
          <p:cNvGrpSpPr/>
          <p:nvPr/>
        </p:nvGrpSpPr>
        <p:grpSpPr>
          <a:xfrm>
            <a:off x="-87467" y="5874082"/>
            <a:ext cx="11149089" cy="369332"/>
            <a:chOff x="-87467" y="5874082"/>
            <a:chExt cx="11149089" cy="3693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FD340E-0CA2-D346-E998-623BE3C01D26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6093652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0DE2EBE-4CEA-B226-F1E3-DBAEF0A9EFEB}"/>
                    </a:ext>
                  </a:extLst>
                </p:cNvPr>
                <p:cNvSpPr txBox="1"/>
                <p:nvPr/>
              </p:nvSpPr>
              <p:spPr>
                <a:xfrm>
                  <a:off x="-87467" y="5874082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0DE2EBE-4CEA-B226-F1E3-DBAEF0A9E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7467" y="5874082"/>
                  <a:ext cx="7112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A82697-ADCE-59CE-8A68-77793606690A}"/>
              </a:ext>
            </a:extLst>
          </p:cNvPr>
          <p:cNvGrpSpPr/>
          <p:nvPr/>
        </p:nvGrpSpPr>
        <p:grpSpPr>
          <a:xfrm>
            <a:off x="-78475" y="5464720"/>
            <a:ext cx="11140097" cy="369332"/>
            <a:chOff x="-78475" y="5464720"/>
            <a:chExt cx="11140097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251E3C-D4F6-DFA4-A4FE-F0EC0DC28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5679995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727E8D-FED8-FF3A-9854-CD6954718692}"/>
                    </a:ext>
                  </a:extLst>
                </p:cNvPr>
                <p:cNvSpPr txBox="1"/>
                <p:nvPr/>
              </p:nvSpPr>
              <p:spPr>
                <a:xfrm>
                  <a:off x="-78475" y="5464720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727E8D-FED8-FF3A-9854-CD695471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475" y="5464720"/>
                  <a:ext cx="7112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67613A-89C3-B209-47A3-AB17B3136BA3}"/>
              </a:ext>
            </a:extLst>
          </p:cNvPr>
          <p:cNvCxnSpPr>
            <a:cxnSpLocks/>
          </p:cNvCxnSpPr>
          <p:nvPr/>
        </p:nvCxnSpPr>
        <p:spPr>
          <a:xfrm>
            <a:off x="277158" y="2330605"/>
            <a:ext cx="1345369" cy="231135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999849-82F4-409D-7070-9C530FFB5788}"/>
              </a:ext>
            </a:extLst>
          </p:cNvPr>
          <p:cNvCxnSpPr>
            <a:cxnSpLocks/>
          </p:cNvCxnSpPr>
          <p:nvPr/>
        </p:nvCxnSpPr>
        <p:spPr>
          <a:xfrm>
            <a:off x="1604784" y="4632588"/>
            <a:ext cx="1897343" cy="10578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BB77D6-83ED-73DC-0539-D4F951F3A514}"/>
              </a:ext>
            </a:extLst>
          </p:cNvPr>
          <p:cNvCxnSpPr>
            <a:cxnSpLocks/>
          </p:cNvCxnSpPr>
          <p:nvPr/>
        </p:nvCxnSpPr>
        <p:spPr>
          <a:xfrm>
            <a:off x="3498401" y="5696284"/>
            <a:ext cx="2522833" cy="3973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B0E231-38D0-5FD3-4C6A-1CD23BBDA3C9}"/>
              </a:ext>
            </a:extLst>
          </p:cNvPr>
          <p:cNvCxnSpPr>
            <a:cxnSpLocks/>
          </p:cNvCxnSpPr>
          <p:nvPr/>
        </p:nvCxnSpPr>
        <p:spPr>
          <a:xfrm flipV="1">
            <a:off x="6021234" y="6093652"/>
            <a:ext cx="93529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62F575-5B0B-BD7D-EB43-C765BABC4F5E}"/>
              </a:ext>
            </a:extLst>
          </p:cNvPr>
          <p:cNvCxnSpPr>
            <a:cxnSpLocks/>
          </p:cNvCxnSpPr>
          <p:nvPr/>
        </p:nvCxnSpPr>
        <p:spPr>
          <a:xfrm flipH="1">
            <a:off x="6936582" y="5481083"/>
            <a:ext cx="3889112" cy="6125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6159DA-4229-7D4E-95FC-D50B2A3B95D8}"/>
              </a:ext>
            </a:extLst>
          </p:cNvPr>
          <p:cNvCxnSpPr>
            <a:cxnSpLocks/>
          </p:cNvCxnSpPr>
          <p:nvPr/>
        </p:nvCxnSpPr>
        <p:spPr>
          <a:xfrm flipH="1">
            <a:off x="10825694" y="4809332"/>
            <a:ext cx="1189870" cy="6633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42CC64-35B6-0C6D-E39F-AA84048E4F82}"/>
              </a:ext>
            </a:extLst>
          </p:cNvPr>
          <p:cNvGrpSpPr/>
          <p:nvPr/>
        </p:nvGrpSpPr>
        <p:grpSpPr>
          <a:xfrm>
            <a:off x="10894866" y="2148551"/>
            <a:ext cx="1143000" cy="1143000"/>
            <a:chOff x="2379643" y="355681"/>
            <a:chExt cx="1143000" cy="1143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64987DA-EC2A-BCC9-1B8E-C813C5CD8E73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F855353-60B7-5CF7-C426-588498F86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726D94D-DF61-5512-68D3-DDFC4BA4843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AE3B0E5-A3A9-1322-CFF3-566C24A2165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22285F5-E609-CE14-AEB2-E1BB4ACCD73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69D010D-803B-840F-F00A-A42C939F4BEC}"/>
                  </a:ext>
                </a:extLst>
              </p:cNvPr>
              <p:cNvSpPr/>
              <p:nvPr/>
            </p:nvSpPr>
            <p:spPr>
              <a:xfrm>
                <a:off x="6825353" y="2148551"/>
                <a:ext cx="4010242" cy="969795"/>
              </a:xfrm>
              <a:prstGeom prst="wedgeRectCallout">
                <a:avLst>
                  <a:gd name="adj1" fmla="val 66306"/>
                  <a:gd name="adj2" fmla="val 4480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convex and will be minimized at one of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All we need to do is efficiently find out which one is it</a:t>
                </a:r>
              </a:p>
            </p:txBody>
          </p:sp>
        </mc:Choice>
        <mc:Fallback xmlns="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69D010D-803B-840F-F00A-A42C939F4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53" y="2148551"/>
                <a:ext cx="4010242" cy="969795"/>
              </a:xfrm>
              <a:prstGeom prst="wedgeRectCallout">
                <a:avLst>
                  <a:gd name="adj1" fmla="val 66306"/>
                  <a:gd name="adj2" fmla="val 44803"/>
                </a:avLst>
              </a:prstGeom>
              <a:blipFill>
                <a:blip r:embed="rId8"/>
                <a:stretch>
                  <a:fillRect l="-909" b="-484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E2B090EC-BD8A-F5ED-6E8E-35115DD025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566" y="78314"/>
            <a:ext cx="1371600" cy="1371600"/>
          </a:xfrm>
          <a:prstGeom prst="rect">
            <a:avLst/>
          </a:prstGeom>
        </p:spPr>
      </p:pic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2D47E69-3B2E-2BDA-CB0C-68004F242378}"/>
              </a:ext>
            </a:extLst>
          </p:cNvPr>
          <p:cNvSpPr/>
          <p:nvPr/>
        </p:nvSpPr>
        <p:spPr>
          <a:xfrm>
            <a:off x="8338456" y="101799"/>
            <a:ext cx="2307773" cy="969795"/>
          </a:xfrm>
          <a:prstGeom prst="wedgeRectCallout">
            <a:avLst>
              <a:gd name="adj1" fmla="val 66647"/>
              <a:gd name="adj2" fmla="val 414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have multiple optima as can be seen in this toy example.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5" grpId="0" animBg="1"/>
      <p:bldP spid="16" grpId="0" animBg="1"/>
      <p:bldP spid="17" grpId="0" animBg="1"/>
      <p:bldP spid="20" grpId="0" animBg="1"/>
      <p:bldP spid="22" grpId="0"/>
      <p:bldP spid="82" grpId="0" animBg="1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F5CA-7C18-92ED-FACD-06FAE1EC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1D8A1F-7910-3691-CFA6-8DF0FDE39E0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sSup>
                          <m:sSup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b>
                        </m:sSub>
                      </m:e>
                    </m:nary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sSup>
                          <m:sSup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devise an algorithm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 Pre-process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dirty="0"/>
                  <a:t> so that we can solve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/>
                <a:r>
                  <a:rPr lang="en-IN" dirty="0"/>
                  <a:t>Hint: sorting the 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separately might help</a:t>
                </a:r>
              </a:p>
              <a:p>
                <a:r>
                  <a:rPr lang="en-IN" dirty="0"/>
                  <a:t>Using this technique, an optimal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can be found</a:t>
                </a:r>
              </a:p>
              <a:p>
                <a:pPr lvl="1"/>
                <a:r>
                  <a:rPr lang="en-IN" dirty="0"/>
                  <a:t> </a:t>
                </a:r>
                <a:r>
                  <a:rPr lang="en-US" dirty="0"/>
                  <a:t>No need to invoke complementary slackness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 lvl="1"/>
                <a:r>
                  <a:rPr lang="en-US" dirty="0"/>
                  <a:t> However, the complementary slackness route can often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faster especially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1D8A1F-7910-3691-CFA6-8DF0FDE39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2335" r="-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143-1351-E617-FE84-9B41A928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0500-E8B4-9C5E-B6E6-F0957B11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the advantages and disadvantages of using the hidden bias and the explicit bias formulations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Hidden bias</a:t>
            </a:r>
            <a:r>
              <a:rPr lang="en-US" dirty="0"/>
              <a:t>: algorithmically nice but bias regularization issues</a:t>
            </a:r>
          </a:p>
          <a:p>
            <a:pPr lvl="2"/>
            <a:r>
              <a:rPr lang="en-US" dirty="0"/>
              <a:t>Saw how data preprocessing and hyperparameter tuning can help avoid bias regularization problems if using a hidden bias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Explicit bias</a:t>
            </a:r>
            <a:r>
              <a:rPr lang="en-US" dirty="0"/>
              <a:t>: no bias regularization but algorithmic issues</a:t>
            </a:r>
          </a:p>
          <a:p>
            <a:pPr lvl="2"/>
            <a:r>
              <a:rPr lang="en-US" dirty="0"/>
              <a:t>Saw how SMO can solve SVM dual with an explicit bias using batch CM</a:t>
            </a:r>
          </a:p>
          <a:p>
            <a:pPr lvl="2"/>
            <a:r>
              <a:rPr lang="en-US" dirty="0"/>
              <a:t>Got introduced to the complementary slackness rule and saw its application to recover the bias value when using an explicit bias</a:t>
            </a:r>
          </a:p>
          <a:p>
            <a:pPr lvl="2"/>
            <a:r>
              <a:rPr lang="en-US" dirty="0"/>
              <a:t>Also used piecewise linear optimization tricks to recover the bias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8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Beautiful!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AB28-02A3-C72E-B67F-66348FA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 issue in linear models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E6DB6-BEA2-4A0C-0948-526969D5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 bias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Primal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IN" dirty="0"/>
                  <a:t>Bias gets regularized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is hiding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term as well</a:t>
                </a:r>
              </a:p>
              <a:p>
                <a:endParaRPr lang="en-IN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  <a:blipFill>
                <a:blip r:embed="rId2"/>
                <a:stretch>
                  <a:fillRect l="-2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92E03-550F-F126-5A60-85F9CF4C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Explicit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</a:t>
                </a:r>
                <a:r>
                  <a:rPr lang="en-IN" dirty="0" err="1"/>
                  <a:t>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No undue regularization on bias </a:t>
                </a:r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IN" dirty="0">
                    <a:sym typeface="Wingdings" panose="05000000000000000000" pitchFamily="2" charset="2"/>
                  </a:rPr>
                  <a:t>Bias can take large values freely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  <a:blipFill>
                <a:blip r:embed="rId4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78718-9559-7597-646F-C555F45F732F}"/>
              </a:ext>
            </a:extLst>
          </p:cNvPr>
          <p:cNvCxnSpPr>
            <a:cxnSpLocks/>
          </p:cNvCxnSpPr>
          <p:nvPr/>
        </p:nvCxnSpPr>
        <p:spPr>
          <a:xfrm>
            <a:off x="9074857" y="4648866"/>
            <a:ext cx="987717" cy="1326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2DDA71-1DC8-0E03-022B-D0E0BE6D17B7}"/>
              </a:ext>
            </a:extLst>
          </p:cNvPr>
          <p:cNvGrpSpPr/>
          <p:nvPr/>
        </p:nvGrpSpPr>
        <p:grpSpPr>
          <a:xfrm flipH="1" flipV="1">
            <a:off x="9709517" y="4552874"/>
            <a:ext cx="922417" cy="1048587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901B6A-D082-B245-CAB8-03AD437CD97E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743C90-47C4-72DA-39C2-E6F6F9822E66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CB1389-0E17-78D9-F60D-0749F41F679C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7C238E-E257-8A05-6CEF-5523303936C3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74D3C6-9F76-6240-C17D-120105200AD3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8648AF-2A66-2C08-5916-5FA42732260B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EBBDCB-B725-97CA-0C29-D6BA59C4939F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1489D4-AB9C-354D-5B3B-1B2F306209F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13B27-5CF5-A209-F2E9-A1FE4697B069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46EE8D-6833-CBDE-AB98-FFA32D2EA2CE}"/>
              </a:ext>
            </a:extLst>
          </p:cNvPr>
          <p:cNvGrpSpPr/>
          <p:nvPr/>
        </p:nvGrpSpPr>
        <p:grpSpPr>
          <a:xfrm>
            <a:off x="8500023" y="5099250"/>
            <a:ext cx="922417" cy="1048587"/>
            <a:chOff x="852656" y="2175851"/>
            <a:chExt cx="2160153" cy="245562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6A2A3C-B2DD-6C82-CA7A-73080C74803E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BB83D8C-E4AB-0235-2B80-BA0277EB8648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E12953-11C8-7067-74D7-676EBA22E2B3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751A4A-B6FC-3917-79E4-A026BB373CFC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E4AB2B-2BB0-B5D2-8951-D15D47A81778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FB6B570-386E-A585-AF33-B4B600962E3A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421A9B8-A139-0F4A-5D44-675F7559B2F4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6B2DB1-018A-08F1-ED2B-573231D60B9A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DBB57C-E05E-4919-C4D1-F7F83702ECE1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5169DEC-A452-290D-3BA3-F3584B6B3A4D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AF24636-22BF-594C-99B4-536144E3229B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405329-AD61-55AA-C773-EF2A9357143D}"/>
              </a:ext>
            </a:extLst>
          </p:cNvPr>
          <p:cNvGrpSpPr/>
          <p:nvPr/>
        </p:nvGrpSpPr>
        <p:grpSpPr>
          <a:xfrm>
            <a:off x="6908573" y="4463717"/>
            <a:ext cx="4044144" cy="2181632"/>
            <a:chOff x="6908573" y="4463717"/>
            <a:chExt cx="4044144" cy="21816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7D794D-DD35-571B-0B78-0588412EB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616" y="4463717"/>
              <a:ext cx="0" cy="218163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E0E6D8-A815-CEC3-80A6-C8A3B2318C90}"/>
                </a:ext>
              </a:extLst>
            </p:cNvPr>
            <p:cNvCxnSpPr>
              <a:cxnSpLocks/>
            </p:cNvCxnSpPr>
            <p:nvPr/>
          </p:nvCxnSpPr>
          <p:spPr>
            <a:xfrm>
              <a:off x="6908573" y="6411422"/>
              <a:ext cx="4044144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EA2F8B-EE0A-1B55-71A4-2DC3A3146F94}"/>
              </a:ext>
            </a:extLst>
          </p:cNvPr>
          <p:cNvCxnSpPr>
            <a:cxnSpLocks/>
          </p:cNvCxnSpPr>
          <p:nvPr/>
        </p:nvCxnSpPr>
        <p:spPr>
          <a:xfrm>
            <a:off x="3274692" y="4648866"/>
            <a:ext cx="987717" cy="1326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AC788-F757-0174-8E15-F15C87B0A118}"/>
              </a:ext>
            </a:extLst>
          </p:cNvPr>
          <p:cNvGrpSpPr/>
          <p:nvPr/>
        </p:nvGrpSpPr>
        <p:grpSpPr>
          <a:xfrm flipH="1" flipV="1">
            <a:off x="3909352" y="4552874"/>
            <a:ext cx="922417" cy="1048587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AA054B-DDE7-86AD-00F1-14307A682C98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2F531C-67B5-8D90-01D5-5FE41EE4F968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061D82-95CF-1938-707E-40BE4A9F35A1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3D9410-5B9C-3C35-6879-4BDD0B9B66F8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93827-BE1C-2AE2-95A9-552D1D01B052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CEA77F-5B84-A4A8-9153-BEB8766AF017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C3688D-34D1-D094-2A36-EA83FB9E7216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7EFA98-2029-63FD-0491-1A00CC63C676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8D3A950-865E-08EB-C246-30AF7784D0E5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C244E8-DC23-F6EF-CAA2-7562F7C4216F}"/>
              </a:ext>
            </a:extLst>
          </p:cNvPr>
          <p:cNvGrpSpPr/>
          <p:nvPr/>
        </p:nvGrpSpPr>
        <p:grpSpPr>
          <a:xfrm>
            <a:off x="2699858" y="5099250"/>
            <a:ext cx="922417" cy="1048587"/>
            <a:chOff x="852656" y="2175851"/>
            <a:chExt cx="2160153" cy="245562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72EAF8C-607C-924E-9F7B-DFBBBD898779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F5F9D3D-54CE-74A6-5517-8F16D903AE3C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5C6722E-DD33-7B47-B519-24D24AE6FE56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C90AA7-3879-18E8-A9B0-537A4EDBF998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93E0A31-C0C7-1DE7-6237-6E2F07E1E942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B7F7752-27C7-F948-FA22-DB2DE0A262EA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25CF42-3D52-3085-D4E4-1956B155D047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412457-CE54-32CE-2DC1-ED34DAC5DBBC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F9D838A-FBE8-09D8-8468-1C6B8FC8DB96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3EDF21C-2090-1BFE-E31D-1AE30B6D60C8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148385-2280-4390-6D59-D243A3E77B33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A92E04-6373-D65A-3260-D63AFD9AD0CB}"/>
              </a:ext>
            </a:extLst>
          </p:cNvPr>
          <p:cNvGrpSpPr/>
          <p:nvPr/>
        </p:nvGrpSpPr>
        <p:grpSpPr>
          <a:xfrm>
            <a:off x="1108408" y="4463717"/>
            <a:ext cx="4044144" cy="2181632"/>
            <a:chOff x="1108408" y="4463717"/>
            <a:chExt cx="4044144" cy="21816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640DD8B-763E-7C5E-E0C8-EE4A7B6FB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451" y="4463717"/>
              <a:ext cx="0" cy="218163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980526-60DC-F4FA-217D-4D79B93967BF}"/>
                </a:ext>
              </a:extLst>
            </p:cNvPr>
            <p:cNvCxnSpPr>
              <a:cxnSpLocks/>
            </p:cNvCxnSpPr>
            <p:nvPr/>
          </p:nvCxnSpPr>
          <p:spPr>
            <a:xfrm>
              <a:off x="1108408" y="6411422"/>
              <a:ext cx="4044144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5A4C7C-822D-106F-E369-BFE18504EF16}"/>
              </a:ext>
            </a:extLst>
          </p:cNvPr>
          <p:cNvGrpSpPr/>
          <p:nvPr/>
        </p:nvGrpSpPr>
        <p:grpSpPr>
          <a:xfrm>
            <a:off x="10795647" y="167517"/>
            <a:ext cx="1143000" cy="1143000"/>
            <a:chOff x="2379643" y="355681"/>
            <a:chExt cx="1143000" cy="1143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96AE03-4EB0-BA36-DC0C-DAC51D116261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A79C5F3-D57C-E11E-0B2C-15D2235A1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72B219B-025C-D34A-693C-F4CCAF6554E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1BF3779-1884-0CBB-3204-E47B9A8CC5F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85B6CD-5A88-670B-7C53-B3796C49EB1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9CB18CD2-DAD6-A80E-5AEC-0D495DE592E0}"/>
              </a:ext>
            </a:extLst>
          </p:cNvPr>
          <p:cNvSpPr/>
          <p:nvPr/>
        </p:nvSpPr>
        <p:spPr>
          <a:xfrm>
            <a:off x="7995201" y="296322"/>
            <a:ext cx="2803479" cy="801877"/>
          </a:xfrm>
          <a:prstGeom prst="wedgeRectCallout">
            <a:avLst>
              <a:gd name="adj1" fmla="val 68082"/>
              <a:gd name="adj2" fmla="val 4625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Hiding the bias in the model has its disadvantages too!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0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1848 0.016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00" y="8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DD6E193-8330-2874-7603-DE8040B719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or not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DD6E193-8330-2874-7603-DE8040B71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5370" b="-18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7">
            <a:extLst>
              <a:ext uri="{FF2B5EF4-FFF2-40B4-BE49-F238E27FC236}">
                <a16:creationId xmlns:a16="http://schemas.microsoft.com/office/drawing/2014/main" id="{F57FEFFE-2AAC-9945-9E75-E2412A6D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826317" cy="1645920"/>
          </a:xfrm>
        </p:spPr>
        <p:txBody>
          <a:bodyPr/>
          <a:lstStyle/>
          <a:p>
            <a:pPr algn="r"/>
            <a:r>
              <a:rPr lang="en-IN" dirty="0"/>
              <a:t>… that is the question</a:t>
            </a:r>
          </a:p>
          <a:p>
            <a:pPr algn="r"/>
            <a:endParaRPr lang="en-IN" dirty="0"/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– The Tragedy of Hamlet, Prince of Denmark (Act 3, Scene 1), William Shakespeare, ~1601  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8180B-013E-ABBF-AEF6-B727D86B7DDC}"/>
              </a:ext>
            </a:extLst>
          </p:cNvPr>
          <p:cNvSpPr txBox="1"/>
          <p:nvPr/>
        </p:nvSpPr>
        <p:spPr>
          <a:xfrm>
            <a:off x="603504" y="5852796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Hamlet spoke this famous line while contemplating suicide. No matter how bleak circumstances are right now, they have a funny habit of getting much better with time. You are beautiful and deserve lots of love. </a:t>
            </a:r>
            <a:r>
              <a:rPr lang="en-U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Take care 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BCE-1797-9910-747E-D6768048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Hidden bias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s: bias regularization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Method 1</a:t>
                </a:r>
                <a:r>
                  <a:rPr lang="en-US" dirty="0"/>
                  <a:t>: make it easier for the SVM to use a large magnitude bias</a:t>
                </a:r>
              </a:p>
              <a:p>
                <a:pPr lvl="2"/>
                <a:r>
                  <a:rPr lang="en-IN" dirty="0"/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,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IN" dirty="0"/>
                  <a:t>, with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effectively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</a:t>
                </a:r>
                <a:endParaRPr lang="en-IN" i="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lvl="2"/>
                <a:r>
                  <a:rPr lang="en-IN" dirty="0"/>
                  <a:t>However, need to tune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– takes more time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r>
                  <a:rPr lang="en-IN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Method 2</a:t>
                </a:r>
                <a:r>
                  <a:rPr lang="en-IN" dirty="0">
                    <a:sym typeface="Wingdings" panose="05000000000000000000" pitchFamily="2" charset="2"/>
                  </a:rPr>
                  <a:t>: make it harder for bias regularization to distort classifier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a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to counter regularization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 i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 i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Using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will make solvers slow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r>
                  <a:rPr lang="en-IN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Method 3</a:t>
                </a:r>
                <a:r>
                  <a:rPr lang="en-IN" dirty="0">
                    <a:sym typeface="Wingdings" panose="05000000000000000000" pitchFamily="2" charset="2"/>
                  </a:rPr>
                  <a:t>: pre-process </a:t>
                </a:r>
                <a:r>
                  <a:rPr lang="en-US" dirty="0">
                    <a:sym typeface="Wingdings" panose="05000000000000000000" pitchFamily="2" charset="2"/>
                  </a:rPr>
                  <a:t>data features properly</a:t>
                </a:r>
                <a:endParaRPr lang="en-IN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E.g., make features zero mean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Cannot guarantee that large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will not be needed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pPr lvl="2"/>
                <a:endParaRPr lang="en-IN" i="0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b="-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9647387-8876-92FA-2424-29563C0D6298}"/>
              </a:ext>
            </a:extLst>
          </p:cNvPr>
          <p:cNvGrpSpPr/>
          <p:nvPr/>
        </p:nvGrpSpPr>
        <p:grpSpPr>
          <a:xfrm>
            <a:off x="9589755" y="4529749"/>
            <a:ext cx="2131911" cy="1594963"/>
            <a:chOff x="9589755" y="3797963"/>
            <a:chExt cx="2131911" cy="15949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1DCC8D-D9E9-6B06-95A8-7381EC0624CF}"/>
                </a:ext>
              </a:extLst>
            </p:cNvPr>
            <p:cNvGrpSpPr/>
            <p:nvPr/>
          </p:nvGrpSpPr>
          <p:grpSpPr>
            <a:xfrm flipH="1" flipV="1">
              <a:off x="10799249" y="3797963"/>
              <a:ext cx="922417" cy="1048587"/>
              <a:chOff x="467374" y="1655665"/>
              <a:chExt cx="2160153" cy="24556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243841-1865-3E20-99EA-AD7F0488CA8C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94B884-6A66-F51F-A8B6-AF3D5FBD70ED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9CF854-A45A-A607-45C3-DA2930259E2B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1541891-1AA7-0CD8-9D59-5F23A547310F}"/>
                  </a:ext>
                </a:extLst>
              </p:cNvPr>
              <p:cNvSpPr/>
              <p:nvPr/>
            </p:nvSpPr>
            <p:spPr>
              <a:xfrm>
                <a:off x="1447403" y="165566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9E20D7-ED9A-8FE7-481A-0C390923BECF}"/>
                  </a:ext>
                </a:extLst>
              </p:cNvPr>
              <p:cNvSpPr/>
              <p:nvPr/>
            </p:nvSpPr>
            <p:spPr>
              <a:xfrm>
                <a:off x="2316442" y="2845408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93210F-2374-0F19-35A7-61209346775C}"/>
                  </a:ext>
                </a:extLst>
              </p:cNvPr>
              <p:cNvSpPr/>
              <p:nvPr/>
            </p:nvSpPr>
            <p:spPr>
              <a:xfrm>
                <a:off x="1907327" y="22809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043BA1-9581-0C2F-6B2A-25290A884BE4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1C77B7F-DF90-6EAF-E7CD-19D4F40D4451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CAB153-3E64-8174-374E-6CCBE054C75A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B8A053-F902-910D-AB15-5A39A7834450}"/>
                </a:ext>
              </a:extLst>
            </p:cNvPr>
            <p:cNvGrpSpPr/>
            <p:nvPr/>
          </p:nvGrpSpPr>
          <p:grpSpPr>
            <a:xfrm>
              <a:off x="9589755" y="4344339"/>
              <a:ext cx="922417" cy="1048587"/>
              <a:chOff x="852656" y="2175851"/>
              <a:chExt cx="2160153" cy="245562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116B441-8CEC-31EC-984D-8B3FCCCC1CE5}"/>
                  </a:ext>
                </a:extLst>
              </p:cNvPr>
              <p:cNvGrpSpPr/>
              <p:nvPr/>
            </p:nvGrpSpPr>
            <p:grpSpPr>
              <a:xfrm>
                <a:off x="852656" y="2499320"/>
                <a:ext cx="2160153" cy="2132152"/>
                <a:chOff x="467374" y="1979134"/>
                <a:chExt cx="2160153" cy="2132152"/>
              </a:xfrm>
              <a:solidFill>
                <a:srgbClr val="FFC000"/>
              </a:solidFill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1F89EC0-1CA4-6452-E54F-314C024D2715}"/>
                    </a:ext>
                  </a:extLst>
                </p:cNvPr>
                <p:cNvSpPr/>
                <p:nvPr/>
              </p:nvSpPr>
              <p:spPr>
                <a:xfrm>
                  <a:off x="1291861" y="2334564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E761E62-CC7B-DD60-7BA1-8E2AE773A9FB}"/>
                    </a:ext>
                  </a:extLst>
                </p:cNvPr>
                <p:cNvSpPr/>
                <p:nvPr/>
              </p:nvSpPr>
              <p:spPr>
                <a:xfrm>
                  <a:off x="467374" y="1979134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D8B64A8-B19C-4424-ED13-45898F4D40C8}"/>
                    </a:ext>
                  </a:extLst>
                </p:cNvPr>
                <p:cNvSpPr/>
                <p:nvPr/>
              </p:nvSpPr>
              <p:spPr>
                <a:xfrm>
                  <a:off x="1070121" y="3013463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14EB6B1-76EC-C6F3-8FE6-4B0CC9949E8C}"/>
                    </a:ext>
                  </a:extLst>
                </p:cNvPr>
                <p:cNvSpPr/>
                <p:nvPr/>
              </p:nvSpPr>
              <p:spPr>
                <a:xfrm>
                  <a:off x="2316442" y="3575405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AE19B0C-88AA-9264-8E64-02523F2BBADE}"/>
                    </a:ext>
                  </a:extLst>
                </p:cNvPr>
                <p:cNvSpPr/>
                <p:nvPr/>
              </p:nvSpPr>
              <p:spPr>
                <a:xfrm>
                  <a:off x="1776757" y="3084837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CC02124-F5D0-C897-68A4-3E389B0C19E8}"/>
                    </a:ext>
                  </a:extLst>
                </p:cNvPr>
                <p:cNvSpPr/>
                <p:nvPr/>
              </p:nvSpPr>
              <p:spPr>
                <a:xfrm>
                  <a:off x="1636134" y="3800201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3E60D7-9C46-EE35-48C1-F5AAB049E1C8}"/>
                  </a:ext>
                </a:extLst>
              </p:cNvPr>
              <p:cNvGrpSpPr/>
              <p:nvPr/>
            </p:nvGrpSpPr>
            <p:grpSpPr>
              <a:xfrm>
                <a:off x="1832685" y="2175851"/>
                <a:ext cx="1180124" cy="1500828"/>
                <a:chOff x="1318347" y="2391149"/>
                <a:chExt cx="1180124" cy="150082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6B2B5F7-8582-D2EF-B30A-021C3ADB7B65}"/>
                    </a:ext>
                  </a:extLst>
                </p:cNvPr>
                <p:cNvSpPr/>
                <p:nvPr/>
              </p:nvSpPr>
              <p:spPr>
                <a:xfrm>
                  <a:off x="1318347" y="2391149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319A476-31BC-385B-FAEC-5CC84C8C199C}"/>
                    </a:ext>
                  </a:extLst>
                </p:cNvPr>
                <p:cNvSpPr/>
                <p:nvPr/>
              </p:nvSpPr>
              <p:spPr>
                <a:xfrm>
                  <a:off x="2187386" y="3580892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D30A43E-FFB1-A3FD-0F26-6372048750C6}"/>
                    </a:ext>
                  </a:extLst>
                </p:cNvPr>
                <p:cNvSpPr/>
                <p:nvPr/>
              </p:nvSpPr>
              <p:spPr>
                <a:xfrm>
                  <a:off x="1778271" y="3016389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0A7927-C889-44AB-DECE-8E238133236E}"/>
              </a:ext>
            </a:extLst>
          </p:cNvPr>
          <p:cNvGrpSpPr/>
          <p:nvPr/>
        </p:nvGrpSpPr>
        <p:grpSpPr>
          <a:xfrm>
            <a:off x="7998305" y="4440592"/>
            <a:ext cx="4044144" cy="2181632"/>
            <a:chOff x="1108408" y="4463717"/>
            <a:chExt cx="4044144" cy="21816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D05513-A761-D7BE-08B9-307A6B54C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451" y="4463717"/>
              <a:ext cx="0" cy="218163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88BD14-6932-8DEE-FE85-2443B71E433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408" y="6411422"/>
              <a:ext cx="4044144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CFE30D-8C78-2650-8347-CE4785CC4D01}"/>
              </a:ext>
            </a:extLst>
          </p:cNvPr>
          <p:cNvCxnSpPr>
            <a:cxnSpLocks/>
          </p:cNvCxnSpPr>
          <p:nvPr/>
        </p:nvCxnSpPr>
        <p:spPr>
          <a:xfrm>
            <a:off x="7858426" y="5373791"/>
            <a:ext cx="987717" cy="1326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CE64D2-1B21-04B3-09CF-ADCC3C85127B}"/>
                  </a:ext>
                </a:extLst>
              </p:cNvPr>
              <p:cNvSpPr txBox="1"/>
              <p:nvPr/>
            </p:nvSpPr>
            <p:spPr>
              <a:xfrm>
                <a:off x="8309482" y="3549905"/>
                <a:ext cx="3597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CE64D2-1B21-04B3-09CF-ADCC3C8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82" y="3549905"/>
                <a:ext cx="35973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F45FC00C-D7CC-7E63-4277-8FFEE5DFA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82648"/>
            <a:ext cx="1371600" cy="1371600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C013367-5ACA-F00F-FCB1-2D51718AF0A8}"/>
              </a:ext>
            </a:extLst>
          </p:cNvPr>
          <p:cNvSpPr/>
          <p:nvPr/>
        </p:nvSpPr>
        <p:spPr>
          <a:xfrm>
            <a:off x="8838476" y="161366"/>
            <a:ext cx="2041710" cy="739805"/>
          </a:xfrm>
          <a:prstGeom prst="wedgeRectCallout">
            <a:avLst>
              <a:gd name="adj1" fmla="val 72290"/>
              <a:gd name="adj2" fmla="val 5164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What if we wish to use an explicit bias?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BE00FC-BE1F-6F5B-01EE-D4FC6D82CED6}"/>
              </a:ext>
            </a:extLst>
          </p:cNvPr>
          <p:cNvGrpSpPr/>
          <p:nvPr/>
        </p:nvGrpSpPr>
        <p:grpSpPr>
          <a:xfrm>
            <a:off x="10899449" y="1792254"/>
            <a:ext cx="1143000" cy="1143000"/>
            <a:chOff x="2379643" y="355681"/>
            <a:chExt cx="1143000" cy="1143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D2B5559-2F44-5714-590B-52A868AFD71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5B0CE6F-BC47-255F-9E6C-4C69BCDB2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E5CCBB-11D4-FFBD-97D0-3FA76D10AF0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A2F78EE-4248-AF7A-5AAD-6A141D61027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53A842F-91B8-9321-8D2C-3908D6EED53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B4F4E1A3-0F39-9F74-8CCB-34D6168837A4}"/>
              </a:ext>
            </a:extLst>
          </p:cNvPr>
          <p:cNvSpPr/>
          <p:nvPr/>
        </p:nvSpPr>
        <p:spPr>
          <a:xfrm>
            <a:off x="7998306" y="2053782"/>
            <a:ext cx="2841872" cy="708267"/>
          </a:xfrm>
          <a:prstGeom prst="wedgeRectCallout">
            <a:avLst>
              <a:gd name="adj1" fmla="val 64826"/>
              <a:gd name="adj2" fmla="val 3963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Sure, lets see how to handle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 of explicit bias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18932 0.1025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8" grpId="2"/>
      <p:bldP spid="41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BCE-1797-9910-747E-D6768048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Explicit bias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s: coordinate minimization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br>
                  <a:rPr lang="en-US" sz="3200" dirty="0"/>
                </a:br>
                <a:r>
                  <a:rPr lang="en-US" sz="3200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Cannot do coordinate minimization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SMO algorithm gets around </a:t>
                </a:r>
                <a:r>
                  <a:rPr lang="en-US" dirty="0"/>
                  <a:t>this</a:t>
                </a:r>
                <a:r>
                  <a:rPr lang="en-IN" dirty="0"/>
                  <a:t> using batch coordinate minimization</a:t>
                </a:r>
              </a:p>
              <a:p>
                <a:pPr lvl="2"/>
                <a:r>
                  <a:rPr lang="en-IN" dirty="0"/>
                  <a:t>Choose two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in an iteration over which to optimize</a:t>
                </a:r>
              </a:p>
              <a:p>
                <a:r>
                  <a:rPr lang="en-IN" dirty="0"/>
                  <a:t>Need to be more careful about which two coordinates we choose</a:t>
                </a:r>
              </a:p>
              <a:p>
                <a:pPr lvl="2"/>
                <a:r>
                  <a:rPr lang="en-IN" dirty="0"/>
                  <a:t>Simple cyclic or random or </a:t>
                </a:r>
                <a:r>
                  <a:rPr lang="en-IN" dirty="0" err="1"/>
                  <a:t>randperm</a:t>
                </a:r>
                <a:r>
                  <a:rPr lang="en-IN" dirty="0"/>
                  <a:t> choice gives slow convergence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  <a:endParaRPr lang="en-IN" i="0" dirty="0">
                  <a:solidFill>
                    <a:srgbClr val="FFC000"/>
                  </a:solidFill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Clever heuristics needed for choosing good pairs – more computation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3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1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D65-A6AC-D119-6724-806DD7A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derive the batch CM rule for SMO</a:t>
                </a:r>
                <a:br>
                  <a:rPr lang="en-IN" dirty="0"/>
                </a:b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  <a:blipFill>
                <a:blip r:embed="rId2"/>
                <a:stretch>
                  <a:fillRect l="-1157" t="-2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D65-A6AC-D119-6724-806DD7A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derive the batch CM rule for SMO</a:t>
                </a:r>
                <a:br>
                  <a:rPr lang="en-IN" dirty="0"/>
                </a:b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≝−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Hint: use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to eliminate one of them</a:t>
                </a:r>
              </a:p>
              <a:p>
                <a:pPr lvl="2"/>
                <a:r>
                  <a:rPr lang="en-IN" dirty="0"/>
                  <a:t>Remember to eliminate constraints as well when eliminating a variable!</a:t>
                </a:r>
              </a:p>
              <a:p>
                <a:pPr lvl="2"/>
                <a:r>
                  <a:rPr lang="en-IN" dirty="0"/>
                  <a:t>Use precomputations and bookkeeping to accelerate batch CM steps making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</m:oMath>
                </a14:m>
                <a:r>
                  <a:rPr lang="en-IN" dirty="0"/>
                  <a:t> are computable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  <a:blipFill>
                <a:blip r:embed="rId2"/>
                <a:stretch>
                  <a:fillRect l="-1157" t="-2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B61BE48-0A2F-0DB8-B507-B60674A2EA81}"/>
              </a:ext>
            </a:extLst>
          </p:cNvPr>
          <p:cNvGrpSpPr/>
          <p:nvPr/>
        </p:nvGrpSpPr>
        <p:grpSpPr>
          <a:xfrm>
            <a:off x="10717773" y="77777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10D201-77B4-214B-9719-4AE622756B0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A32EFD-280C-FB08-88A2-33C7CD62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7F6AF2-81C8-5CBF-2636-B2EEE3BE159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B472D1B-1208-8E86-FEB7-2D6AE586215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1DD653-F78E-85A8-6789-19BE90A82B3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9FD1BD8-3760-4C3F-7793-0596178FF300}"/>
              </a:ext>
            </a:extLst>
          </p:cNvPr>
          <p:cNvSpPr/>
          <p:nvPr/>
        </p:nvSpPr>
        <p:spPr>
          <a:xfrm>
            <a:off x="889000" y="77777"/>
            <a:ext cx="9744890" cy="996869"/>
          </a:xfrm>
          <a:prstGeom prst="wedgeRectCallout">
            <a:avLst>
              <a:gd name="adj1" fmla="val 56656"/>
              <a:gd name="adj2" fmla="val 4698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following landmark paper described the SMO algorithm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John Platt, Fast Training of Support Vector Machines using Sequential Minimal Optimization, </a:t>
            </a:r>
            <a:r>
              <a:rPr lang="en-US" i="1" dirty="0">
                <a:solidFill>
                  <a:schemeClr val="bg1"/>
                </a:solidFill>
              </a:rPr>
              <a:t>Advances in Kernel Methods – Support Vector Learning</a:t>
            </a:r>
            <a:r>
              <a:rPr lang="en-US" dirty="0">
                <a:solidFill>
                  <a:schemeClr val="bg1"/>
                </a:solidFill>
              </a:rPr>
              <a:t>, B. </a:t>
            </a:r>
            <a:r>
              <a:rPr lang="en-US" dirty="0" err="1">
                <a:solidFill>
                  <a:schemeClr val="bg1"/>
                </a:solidFill>
              </a:rPr>
              <a:t>Scholkopf</a:t>
            </a:r>
            <a:r>
              <a:rPr lang="en-US" dirty="0">
                <a:solidFill>
                  <a:schemeClr val="bg1"/>
                </a:solidFill>
              </a:rPr>
              <a:t>, C. Burges, A. </a:t>
            </a:r>
            <a:r>
              <a:rPr lang="en-US" dirty="0" err="1">
                <a:solidFill>
                  <a:schemeClr val="bg1"/>
                </a:solidFill>
              </a:rPr>
              <a:t>Smola</a:t>
            </a:r>
            <a:r>
              <a:rPr lang="en-US" dirty="0">
                <a:solidFill>
                  <a:schemeClr val="bg1"/>
                </a:solidFill>
              </a:rPr>
              <a:t>, eds, MIT Press, 1998.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4417C1-323A-B9BE-3772-3131B6772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73" y="132913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91354D46-78B6-9983-125C-626A29E26061}"/>
                  </a:ext>
                </a:extLst>
              </p:cNvPr>
              <p:cNvSpPr/>
              <p:nvPr/>
            </p:nvSpPr>
            <p:spPr>
              <a:xfrm>
                <a:off x="4816549" y="1114192"/>
                <a:ext cx="5802242" cy="935994"/>
              </a:xfrm>
              <a:prstGeom prst="wedgeRectCallout">
                <a:avLst>
                  <a:gd name="adj1" fmla="val 58452"/>
                  <a:gd name="adj2" fmla="val 5192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Try to identify situations where a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sort of "stuck“ i.e., optimizing over them does not change their value! SMO must avoid such situations by choosing pairs carefully!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91354D46-78B6-9983-125C-626A29E26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49" y="1114192"/>
                <a:ext cx="5802242" cy="935994"/>
              </a:xfrm>
              <a:prstGeom prst="wedgeRectCallout">
                <a:avLst>
                  <a:gd name="adj1" fmla="val 58452"/>
                  <a:gd name="adj2" fmla="val 51927"/>
                </a:avLst>
              </a:prstGeom>
              <a:blipFill>
                <a:blip r:embed="rId4"/>
                <a:stretch>
                  <a:fillRect l="-482" t="-1863" b="-683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0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F4BA-60DB-2A96-8786-B1287D5B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Explicit bias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s: bias recovery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1E277-8D9E-ADF6-16E9-AE3F82D9E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5" y="1111624"/>
                <a:ext cx="7359520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Say dual is solved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Optimal model vector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use </a:t>
                </a:r>
                <a:r>
                  <a:rPr lang="en-IN" i="1" dirty="0">
                    <a:solidFill>
                      <a:schemeClr val="accent3">
                        <a:lumMod val="75000"/>
                      </a:schemeClr>
                    </a:solidFill>
                  </a:rPr>
                  <a:t>complementary slackness</a:t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and take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Thus, we must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For stability,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1E277-8D9E-ADF6-16E9-AE3F82D9E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5" y="1111624"/>
                <a:ext cx="7359520" cy="5746376"/>
              </a:xfrm>
              <a:blipFill>
                <a:blip r:embed="rId2"/>
                <a:stretch>
                  <a:fillRect l="-911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29D67-2C5E-59B4-9B83-A567DD4A80D2}"/>
                  </a:ext>
                </a:extLst>
              </p:cNvPr>
              <p:cNvSpPr txBox="1"/>
              <p:nvPr/>
            </p:nvSpPr>
            <p:spPr>
              <a:xfrm>
                <a:off x="7612874" y="1111624"/>
                <a:ext cx="4417827" cy="204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Primal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s.t.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IN" sz="2400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29D67-2C5E-59B4-9B83-A567DD4A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74" y="1111624"/>
                <a:ext cx="4417827" cy="2040046"/>
              </a:xfrm>
              <a:prstGeom prst="rect">
                <a:avLst/>
              </a:prstGeom>
              <a:blipFill>
                <a:blip r:embed="rId3"/>
                <a:stretch>
                  <a:fillRect t="-5075" b="-5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7318F-2828-C377-7131-6DF467A517FD}"/>
                  </a:ext>
                </a:extLst>
              </p:cNvPr>
              <p:cNvSpPr txBox="1"/>
              <p:nvPr/>
            </p:nvSpPr>
            <p:spPr>
              <a:xfrm>
                <a:off x="7612874" y="3729285"/>
                <a:ext cx="4417827" cy="72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Dual variables</a:t>
                </a:r>
                <a:b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sz="2400" dirty="0" err="1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s.t.</a:t>
                </a:r>
                <a:r>
                  <a:rPr lang="en-IN" sz="24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IN" sz="2400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7318F-2828-C377-7131-6DF467A51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74" y="3729285"/>
                <a:ext cx="4417827" cy="722955"/>
              </a:xfrm>
              <a:prstGeom prst="rect">
                <a:avLst/>
              </a:prstGeom>
              <a:blipFill>
                <a:blip r:embed="rId4"/>
                <a:stretch>
                  <a:fillRect t="-14407" b="-18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80509B-E21C-21DE-40EB-D0629E5AD071}"/>
                  </a:ext>
                </a:extLst>
              </p:cNvPr>
              <p:cNvSpPr txBox="1"/>
              <p:nvPr/>
            </p:nvSpPr>
            <p:spPr>
              <a:xfrm>
                <a:off x="7451575" y="5029854"/>
                <a:ext cx="4740425" cy="137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Dual</a:t>
                </a:r>
              </a:p>
              <a:p>
                <a:pPr lvl="0" algn="ctr">
                  <a:lnSpc>
                    <a:spcPct val="85000"/>
                  </a:lnSpc>
                  <a:spcBef>
                    <a:spcPts val="1300"/>
                  </a:spcBef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9"/>
                              </m:r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𝛂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⊤</m:t>
                            </m:r>
                          </m:sup>
                        </m:sSup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e>
                    </m:fun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  <m:sup>
                        <m: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en-I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I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80509B-E21C-21DE-40EB-D0629E5A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75" y="5029854"/>
                <a:ext cx="4740425" cy="1376980"/>
              </a:xfrm>
              <a:prstGeom prst="rect">
                <a:avLst/>
              </a:prstGeom>
              <a:blipFill>
                <a:blip r:embed="rId5"/>
                <a:stretch>
                  <a:fillRect t="-7522" b="-9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FF9277CE-9A36-39A5-AA20-37F76F76C271}"/>
              </a:ext>
            </a:extLst>
          </p:cNvPr>
          <p:cNvSpPr/>
          <p:nvPr/>
        </p:nvSpPr>
        <p:spPr>
          <a:xfrm>
            <a:off x="9614453" y="3243775"/>
            <a:ext cx="414670" cy="47403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AF741D3-B297-C7DA-A6B4-E9D3BC5F4DBC}"/>
              </a:ext>
            </a:extLst>
          </p:cNvPr>
          <p:cNvSpPr/>
          <p:nvPr/>
        </p:nvSpPr>
        <p:spPr>
          <a:xfrm>
            <a:off x="9614453" y="4550208"/>
            <a:ext cx="414670" cy="47403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16BB640-DEB2-F8B5-331A-219832A22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0400" y="90779"/>
            <a:ext cx="1371600" cy="13716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F71EA0D-4146-94B8-57FB-D42157BD8D49}"/>
              </a:ext>
            </a:extLst>
          </p:cNvPr>
          <p:cNvSpPr/>
          <p:nvPr/>
        </p:nvSpPr>
        <p:spPr>
          <a:xfrm>
            <a:off x="8422106" y="85166"/>
            <a:ext cx="2495704" cy="996869"/>
          </a:xfrm>
          <a:prstGeom prst="wedgeRectCallout">
            <a:avLst>
              <a:gd name="adj1" fmla="val 62431"/>
              <a:gd name="adj2" fmla="val 376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complimentary and complementary are two different words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B759252-7AA1-BF48-8BE5-D12E8B8BB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73" y="9077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F67B18EF-C3E0-45ED-1C18-045259B7C974}"/>
                  </a:ext>
                </a:extLst>
              </p:cNvPr>
              <p:cNvSpPr/>
              <p:nvPr/>
            </p:nvSpPr>
            <p:spPr>
              <a:xfrm>
                <a:off x="4460362" y="85166"/>
                <a:ext cx="2684575" cy="996869"/>
              </a:xfrm>
              <a:prstGeom prst="wedgeRectCallout">
                <a:avLst>
                  <a:gd name="adj1" fmla="val 65077"/>
                  <a:gd name="adj2" fmla="val 3868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What if there are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 What if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F67B18EF-C3E0-45ED-1C18-045259B7C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62" y="85166"/>
                <a:ext cx="2684575" cy="996869"/>
              </a:xfrm>
              <a:prstGeom prst="wedgeRectCallout">
                <a:avLst>
                  <a:gd name="adj1" fmla="val 65077"/>
                  <a:gd name="adj2" fmla="val 38689"/>
                </a:avLst>
              </a:prstGeom>
              <a:blipFill>
                <a:blip r:embed="rId8"/>
                <a:stretch>
                  <a:fillRect l="-1367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4CC1207-DB33-0069-A7DF-4256D809FB36}"/>
              </a:ext>
            </a:extLst>
          </p:cNvPr>
          <p:cNvGrpSpPr/>
          <p:nvPr/>
        </p:nvGrpSpPr>
        <p:grpSpPr>
          <a:xfrm>
            <a:off x="4579127" y="1141213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B8FCC8-5907-84C4-EB19-B618B7B260F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95B209-A4F5-D4E9-5290-35107EE66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B7EC2F-F527-AFE2-F213-C0848FAC3D6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64C16B-3904-E4D0-E0F9-828999D04A2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C11978C-D5FD-DF04-1C8D-7D80AAAADDC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7FD4A21-0F91-96F8-EA28-85D6EB92A54A}"/>
              </a:ext>
            </a:extLst>
          </p:cNvPr>
          <p:cNvSpPr/>
          <p:nvPr/>
        </p:nvSpPr>
        <p:spPr>
          <a:xfrm>
            <a:off x="847100" y="1141213"/>
            <a:ext cx="3672755" cy="969795"/>
          </a:xfrm>
          <a:prstGeom prst="wedgeRectCallout">
            <a:avLst>
              <a:gd name="adj1" fmla="val 66575"/>
              <a:gd name="adj2" fmla="val 440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Need some more work to handle this edge case but let us learn a bit more about complementary slackness first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1" grpId="0" animBg="1"/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97816-76AB-CD09-E4C1-1EB14A19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Complementary Slackness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A7C8D7-CA5B-765A-437D-3FD1BDB7B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The Lagrangian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Recall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supposed to act as barriers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if all constraints are satisfied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if even one constraint is violated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then barrier optimum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(we cannot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at optima)</a:t>
                </a:r>
              </a:p>
              <a:p>
                <a:pPr lvl="2"/>
                <a:r>
                  <a:rPr lang="en-IN" dirty="0"/>
                  <a:t>Either way,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i.e., CS must hold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  <a:p>
                <a:r>
                  <a:rPr lang="en-IN" dirty="0"/>
                  <a:t>CS usually stated only for inequality constraints since for 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anyway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is vacuously true!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A7C8D7-CA5B-765A-437D-3FD1BDB7B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210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1D64AAA2-B2EC-90B1-7200-D086095CA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4029" y="141664"/>
                <a:ext cx="3549654" cy="1939920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+mj-lt"/>
                  </a:rPr>
                  <a:t> s</a:t>
                </a:r>
                <a:r>
                  <a:rPr lang="en-US" dirty="0" err="1">
                    <a:latin typeface="+mj-lt"/>
                  </a:rPr>
                  <a:t>.t.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1D64AAA2-B2EC-90B1-7200-D086095C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29" y="141664"/>
                <a:ext cx="3549654" cy="1939920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t="-4025" b="-4334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4623</TotalTime>
  <Words>1826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MLC-gold</vt:lpstr>
      <vt:lpstr>The bias issue in linear models</vt:lpstr>
      <vt:lpstr>The bias issue in linear models</vt:lpstr>
      <vt:lpstr>to b or not to b</vt:lpstr>
      <vt:lpstr>Hidden bias s: bias regularization</vt:lpstr>
      <vt:lpstr>Explicit bias s: coordinate minimization</vt:lpstr>
      <vt:lpstr>Exercise</vt:lpstr>
      <vt:lpstr>Exercise</vt:lpstr>
      <vt:lpstr>Explicit bias s: bias recovery</vt:lpstr>
      <vt:lpstr>Complementary Slackness</vt:lpstr>
      <vt:lpstr>The Edge Cases</vt:lpstr>
      <vt:lpstr>Complementary Slackness at Work!</vt:lpstr>
      <vt:lpstr>Direct Optimization for Bias Recovery</vt:lpstr>
      <vt:lpstr>Piecewise Linear Functions </vt:lpstr>
      <vt:lpstr>Exercise</vt:lpstr>
      <vt:lpstr>Summary</vt:lpstr>
      <vt:lpstr>Stay Beautiful! 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130</cp:revision>
  <dcterms:created xsi:type="dcterms:W3CDTF">2023-02-20T14:26:51Z</dcterms:created>
  <dcterms:modified xsi:type="dcterms:W3CDTF">2023-03-06T19:37:53Z</dcterms:modified>
</cp:coreProperties>
</file>