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1" r:id="rId2"/>
    <p:sldId id="256" r:id="rId3"/>
    <p:sldId id="273" r:id="rId4"/>
    <p:sldId id="275" r:id="rId5"/>
    <p:sldId id="274" r:id="rId6"/>
    <p:sldId id="276" r:id="rId7"/>
    <p:sldId id="277" r:id="rId8"/>
    <p:sldId id="278" r:id="rId9"/>
    <p:sldId id="279" r:id="rId10"/>
    <p:sldId id="280" r:id="rId11"/>
    <p:sldId id="282" r:id="rId12"/>
    <p:sldId id="281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2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360C5-2E9D-4DCA-A80F-5D322E53A726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A6F0B-3D57-4148-8FBA-EA956EF68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931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CE86694-8A48-43FF-9389-7A127FFC599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BF8F92F3-EE25-44DD-8BDB-53EB22C39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3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CE86694-8A48-43FF-9389-7A127FFC599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F8F92F3-EE25-44DD-8BDB-53EB22C39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591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6694-8A48-43FF-9389-7A127FFC599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92F3-EE25-44DD-8BDB-53EB22C39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847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6694-8A48-43FF-9389-7A127FFC599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92F3-EE25-44DD-8BDB-53EB22C39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1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6694-8A48-43FF-9389-7A127FFC599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92F3-EE25-44DD-8BDB-53EB22C39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90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q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6694-8A48-43FF-9389-7A127FFC599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92F3-EE25-44DD-8BDB-53EB22C39E7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6694-8A48-43FF-9389-7A127FFC599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92F3-EE25-44DD-8BDB-53EB22C39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21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6694-8A48-43FF-9389-7A127FFC599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92F3-EE25-44DD-8BDB-53EB22C39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16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CE86694-8A48-43FF-9389-7A127FFC599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BF8F92F3-EE25-44DD-8BDB-53EB22C39E7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82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6694-8A48-43FF-9389-7A127FFC599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92F3-EE25-44DD-8BDB-53EB22C39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7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6694-8A48-43FF-9389-7A127FFC599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92F3-EE25-44DD-8BDB-53EB22C39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15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6694-8A48-43FF-9389-7A127FFC599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F8F92F3-EE25-44DD-8BDB-53EB22C39E7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52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CE86694-8A48-43FF-9389-7A127FFC599E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BF8F92F3-EE25-44DD-8BDB-53EB22C39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99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BC7810F9-97A4-1D8A-7CF6-6E2BD1F950ED}"/>
              </a:ext>
            </a:extLst>
          </p:cNvPr>
          <p:cNvGrpSpPr/>
          <p:nvPr/>
        </p:nvGrpSpPr>
        <p:grpSpPr>
          <a:xfrm>
            <a:off x="3517358" y="4177238"/>
            <a:ext cx="1143000" cy="1143000"/>
            <a:chOff x="2379643" y="355681"/>
            <a:chExt cx="1143000" cy="11430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72FBF46-6149-8403-2809-DB26ED041879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2AE8457-C3E3-D881-6150-29F81D363B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65835A-EFDE-5ECC-1F34-B36E718D0ABA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5BA66C6-715F-240F-ADCB-FC48D041777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42995CF-F6E1-E70C-70D5-D78A0524F76F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6077C07-3F54-3866-1CA1-BFE6AB926654}"/>
              </a:ext>
            </a:extLst>
          </p:cNvPr>
          <p:cNvGrpSpPr/>
          <p:nvPr/>
        </p:nvGrpSpPr>
        <p:grpSpPr>
          <a:xfrm>
            <a:off x="338318" y="3002055"/>
            <a:ext cx="2160153" cy="2132152"/>
            <a:chOff x="467374" y="1979134"/>
            <a:chExt cx="2160153" cy="2132152"/>
          </a:xfrm>
          <a:solidFill>
            <a:srgbClr val="FFC000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ABF792-3D7D-CDB6-240C-C36B42CB8F42}"/>
                </a:ext>
              </a:extLst>
            </p:cNvPr>
            <p:cNvSpPr/>
            <p:nvPr/>
          </p:nvSpPr>
          <p:spPr>
            <a:xfrm>
              <a:off x="1291861" y="233456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5EF25CB-5224-14EA-601F-D038D606AE26}"/>
                </a:ext>
              </a:extLst>
            </p:cNvPr>
            <p:cNvSpPr/>
            <p:nvPr/>
          </p:nvSpPr>
          <p:spPr>
            <a:xfrm>
              <a:off x="467374" y="197913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81A5275-836D-78A5-11B9-368056E4F740}"/>
                </a:ext>
              </a:extLst>
            </p:cNvPr>
            <p:cNvSpPr/>
            <p:nvPr/>
          </p:nvSpPr>
          <p:spPr>
            <a:xfrm>
              <a:off x="1070121" y="3013463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5A4212C-51F5-3631-CA15-9CEA22A1F62C}"/>
                </a:ext>
              </a:extLst>
            </p:cNvPr>
            <p:cNvSpPr/>
            <p:nvPr/>
          </p:nvSpPr>
          <p:spPr>
            <a:xfrm>
              <a:off x="2316442" y="35754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29B38AD-06B5-BBCB-8FC4-72B3E4105610}"/>
                </a:ext>
              </a:extLst>
            </p:cNvPr>
            <p:cNvSpPr/>
            <p:nvPr/>
          </p:nvSpPr>
          <p:spPr>
            <a:xfrm>
              <a:off x="1776757" y="3084837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AD261B2-616B-0753-90E0-DBDA243DE2C3}"/>
                </a:ext>
              </a:extLst>
            </p:cNvPr>
            <p:cNvSpPr/>
            <p:nvPr/>
          </p:nvSpPr>
          <p:spPr>
            <a:xfrm>
              <a:off x="1636134" y="3800201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CFB0616-27C2-23D5-0AA3-88D8ED3DDB14}"/>
              </a:ext>
            </a:extLst>
          </p:cNvPr>
          <p:cNvCxnSpPr>
            <a:cxnSpLocks/>
          </p:cNvCxnSpPr>
          <p:nvPr/>
        </p:nvCxnSpPr>
        <p:spPr>
          <a:xfrm>
            <a:off x="802585" y="1623857"/>
            <a:ext cx="2313076" cy="3106665"/>
          </a:xfrm>
          <a:prstGeom prst="line">
            <a:avLst/>
          </a:prstGeom>
          <a:ln w="57150">
            <a:solidFill>
              <a:srgbClr val="138B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173E26C-4325-C7C9-769A-81EA5295E40E}"/>
              </a:ext>
            </a:extLst>
          </p:cNvPr>
          <p:cNvGrpSpPr/>
          <p:nvPr/>
        </p:nvGrpSpPr>
        <p:grpSpPr>
          <a:xfrm flipH="1" flipV="1">
            <a:off x="3170758" y="1399061"/>
            <a:ext cx="2160153" cy="2455621"/>
            <a:chOff x="467374" y="1655665"/>
            <a:chExt cx="2160153" cy="2455621"/>
          </a:xfrm>
          <a:solidFill>
            <a:schemeClr val="accent2">
              <a:lumMod val="75000"/>
            </a:schemeClr>
          </a:solidFill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38D8354-ACDD-C735-3C8A-60F7509906A5}"/>
                </a:ext>
              </a:extLst>
            </p:cNvPr>
            <p:cNvSpPr/>
            <p:nvPr/>
          </p:nvSpPr>
          <p:spPr>
            <a:xfrm>
              <a:off x="1291861" y="233456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0E04103-30FD-20E6-10E2-81477D420113}"/>
                </a:ext>
              </a:extLst>
            </p:cNvPr>
            <p:cNvSpPr/>
            <p:nvPr/>
          </p:nvSpPr>
          <p:spPr>
            <a:xfrm>
              <a:off x="467374" y="197913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071C31B-51B8-C863-72BF-571FB9FEB7B8}"/>
                </a:ext>
              </a:extLst>
            </p:cNvPr>
            <p:cNvSpPr/>
            <p:nvPr/>
          </p:nvSpPr>
          <p:spPr>
            <a:xfrm>
              <a:off x="1070121" y="3013463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3612D13-B5F7-DB9D-5E88-3210436B7AE1}"/>
                </a:ext>
              </a:extLst>
            </p:cNvPr>
            <p:cNvSpPr/>
            <p:nvPr/>
          </p:nvSpPr>
          <p:spPr>
            <a:xfrm>
              <a:off x="1447403" y="165566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39DA453-8114-3C7A-C8C1-20B18C1B48CB}"/>
                </a:ext>
              </a:extLst>
            </p:cNvPr>
            <p:cNvSpPr/>
            <p:nvPr/>
          </p:nvSpPr>
          <p:spPr>
            <a:xfrm>
              <a:off x="2316442" y="2845408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ABE0C87-341D-CA1B-0729-27C35AE38900}"/>
                </a:ext>
              </a:extLst>
            </p:cNvPr>
            <p:cNvSpPr/>
            <p:nvPr/>
          </p:nvSpPr>
          <p:spPr>
            <a:xfrm>
              <a:off x="1907327" y="22809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9E16990-77CB-F087-CFD7-BE8526033F3C}"/>
                </a:ext>
              </a:extLst>
            </p:cNvPr>
            <p:cNvSpPr/>
            <p:nvPr/>
          </p:nvSpPr>
          <p:spPr>
            <a:xfrm>
              <a:off x="2316442" y="35754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5BCEFE8-DAFB-6121-B4AC-FE20ABF626F4}"/>
                </a:ext>
              </a:extLst>
            </p:cNvPr>
            <p:cNvSpPr/>
            <p:nvPr/>
          </p:nvSpPr>
          <p:spPr>
            <a:xfrm>
              <a:off x="1776757" y="3084837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8425589-5827-E3D6-C4B8-7122CC988094}"/>
                </a:ext>
              </a:extLst>
            </p:cNvPr>
            <p:cNvSpPr/>
            <p:nvPr/>
          </p:nvSpPr>
          <p:spPr>
            <a:xfrm>
              <a:off x="1636134" y="3800201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F90BDBB-3FA4-6E40-BE1B-9D2E5684942D}"/>
              </a:ext>
            </a:extLst>
          </p:cNvPr>
          <p:cNvGrpSpPr/>
          <p:nvPr/>
        </p:nvGrpSpPr>
        <p:grpSpPr>
          <a:xfrm>
            <a:off x="1318347" y="2678586"/>
            <a:ext cx="1180124" cy="1500828"/>
            <a:chOff x="1318347" y="2391149"/>
            <a:chExt cx="1180124" cy="1500828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3C6BD15-FD87-404E-D36B-31879B6B6254}"/>
                </a:ext>
              </a:extLst>
            </p:cNvPr>
            <p:cNvSpPr/>
            <p:nvPr/>
          </p:nvSpPr>
          <p:spPr>
            <a:xfrm>
              <a:off x="1318347" y="2391149"/>
              <a:ext cx="311085" cy="311085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5EC3F9-492C-DEEE-33C3-4333268CF286}"/>
                </a:ext>
              </a:extLst>
            </p:cNvPr>
            <p:cNvSpPr/>
            <p:nvPr/>
          </p:nvSpPr>
          <p:spPr>
            <a:xfrm>
              <a:off x="2187386" y="3580892"/>
              <a:ext cx="311085" cy="311085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E09586F-898A-A44A-4EEB-896D666ABEA8}"/>
                </a:ext>
              </a:extLst>
            </p:cNvPr>
            <p:cNvSpPr/>
            <p:nvPr/>
          </p:nvSpPr>
          <p:spPr>
            <a:xfrm>
              <a:off x="1778271" y="3016389"/>
              <a:ext cx="311085" cy="311085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4582C82-96D8-9EBF-DA8D-379801640D57}"/>
              </a:ext>
            </a:extLst>
          </p:cNvPr>
          <p:cNvGrpSpPr/>
          <p:nvPr/>
        </p:nvGrpSpPr>
        <p:grpSpPr>
          <a:xfrm>
            <a:off x="6859602" y="3002055"/>
            <a:ext cx="2160153" cy="2132152"/>
            <a:chOff x="467374" y="1979134"/>
            <a:chExt cx="2160153" cy="2132152"/>
          </a:xfrm>
          <a:solidFill>
            <a:srgbClr val="FFC000"/>
          </a:solidFill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2829145-8337-EB94-36C4-0FB4F04D6533}"/>
                </a:ext>
              </a:extLst>
            </p:cNvPr>
            <p:cNvSpPr/>
            <p:nvPr/>
          </p:nvSpPr>
          <p:spPr>
            <a:xfrm>
              <a:off x="1291861" y="233456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2F9A6EC-EBF5-9A72-5EA8-70C43A46B620}"/>
                </a:ext>
              </a:extLst>
            </p:cNvPr>
            <p:cNvSpPr/>
            <p:nvPr/>
          </p:nvSpPr>
          <p:spPr>
            <a:xfrm>
              <a:off x="467374" y="197913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7D31288-0A9C-9180-6175-9EF7D0D5BDA8}"/>
                </a:ext>
              </a:extLst>
            </p:cNvPr>
            <p:cNvSpPr/>
            <p:nvPr/>
          </p:nvSpPr>
          <p:spPr>
            <a:xfrm>
              <a:off x="1070121" y="3013463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0FBEA10-8197-396E-84C5-CDD96D56D497}"/>
                </a:ext>
              </a:extLst>
            </p:cNvPr>
            <p:cNvSpPr/>
            <p:nvPr/>
          </p:nvSpPr>
          <p:spPr>
            <a:xfrm>
              <a:off x="2316442" y="35754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D8B7325-6B6C-3978-A2D5-D7DCE9D8BBB5}"/>
                </a:ext>
              </a:extLst>
            </p:cNvPr>
            <p:cNvSpPr/>
            <p:nvPr/>
          </p:nvSpPr>
          <p:spPr>
            <a:xfrm>
              <a:off x="1776757" y="3084837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908D1F4-C83D-A14D-0927-794B4FB44215}"/>
                </a:ext>
              </a:extLst>
            </p:cNvPr>
            <p:cNvSpPr/>
            <p:nvPr/>
          </p:nvSpPr>
          <p:spPr>
            <a:xfrm>
              <a:off x="1636134" y="3800201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922E56C-B604-643A-C1E5-00856482CD06}"/>
              </a:ext>
            </a:extLst>
          </p:cNvPr>
          <p:cNvCxnSpPr>
            <a:cxnSpLocks/>
          </p:cNvCxnSpPr>
          <p:nvPr/>
        </p:nvCxnSpPr>
        <p:spPr>
          <a:xfrm>
            <a:off x="8205772" y="1623857"/>
            <a:ext cx="2313076" cy="310666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40148FE-5E02-FBB0-5A0E-3993F585229C}"/>
              </a:ext>
            </a:extLst>
          </p:cNvPr>
          <p:cNvGrpSpPr/>
          <p:nvPr/>
        </p:nvGrpSpPr>
        <p:grpSpPr>
          <a:xfrm flipH="1" flipV="1">
            <a:off x="9692042" y="1399061"/>
            <a:ext cx="2160153" cy="2455621"/>
            <a:chOff x="467374" y="1655665"/>
            <a:chExt cx="2160153" cy="2455621"/>
          </a:xfrm>
          <a:solidFill>
            <a:schemeClr val="accent2">
              <a:lumMod val="75000"/>
            </a:schemeClr>
          </a:solidFill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79574FE-6042-D05B-14E2-4B04C9D24047}"/>
                </a:ext>
              </a:extLst>
            </p:cNvPr>
            <p:cNvSpPr/>
            <p:nvPr/>
          </p:nvSpPr>
          <p:spPr>
            <a:xfrm>
              <a:off x="1291861" y="233456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4047E8A-A059-F20D-2DF0-4F3144C13A92}"/>
                </a:ext>
              </a:extLst>
            </p:cNvPr>
            <p:cNvSpPr/>
            <p:nvPr/>
          </p:nvSpPr>
          <p:spPr>
            <a:xfrm>
              <a:off x="467374" y="1979134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8577090-8B00-9DD2-1569-D546652A0785}"/>
                </a:ext>
              </a:extLst>
            </p:cNvPr>
            <p:cNvSpPr/>
            <p:nvPr/>
          </p:nvSpPr>
          <p:spPr>
            <a:xfrm>
              <a:off x="1070121" y="3013463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503A60C-6FC7-A84E-B865-FD6906BE6B3F}"/>
                </a:ext>
              </a:extLst>
            </p:cNvPr>
            <p:cNvSpPr/>
            <p:nvPr/>
          </p:nvSpPr>
          <p:spPr>
            <a:xfrm>
              <a:off x="1447403" y="165566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F33B784-C7C3-AECB-5946-AB61DE53D832}"/>
                </a:ext>
              </a:extLst>
            </p:cNvPr>
            <p:cNvSpPr/>
            <p:nvPr/>
          </p:nvSpPr>
          <p:spPr>
            <a:xfrm>
              <a:off x="2316442" y="2845408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E4B80ED-3953-0963-9497-C914C7DA7FA2}"/>
                </a:ext>
              </a:extLst>
            </p:cNvPr>
            <p:cNvSpPr/>
            <p:nvPr/>
          </p:nvSpPr>
          <p:spPr>
            <a:xfrm>
              <a:off x="1907327" y="22809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A4CE4DB-CE6C-4223-C737-0C5813568676}"/>
                </a:ext>
              </a:extLst>
            </p:cNvPr>
            <p:cNvSpPr/>
            <p:nvPr/>
          </p:nvSpPr>
          <p:spPr>
            <a:xfrm>
              <a:off x="2316442" y="3575405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832C570-720D-A4D4-1F85-ED46FEB6070A}"/>
                </a:ext>
              </a:extLst>
            </p:cNvPr>
            <p:cNvSpPr/>
            <p:nvPr/>
          </p:nvSpPr>
          <p:spPr>
            <a:xfrm>
              <a:off x="1776757" y="3084837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7912D89-267C-56EB-68B7-5E4A64B9A034}"/>
                </a:ext>
              </a:extLst>
            </p:cNvPr>
            <p:cNvSpPr/>
            <p:nvPr/>
          </p:nvSpPr>
          <p:spPr>
            <a:xfrm>
              <a:off x="1636134" y="3800201"/>
              <a:ext cx="311085" cy="31108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E613948-DDB7-B05B-8AE1-352E89A0657B}"/>
              </a:ext>
            </a:extLst>
          </p:cNvPr>
          <p:cNvGrpSpPr/>
          <p:nvPr/>
        </p:nvGrpSpPr>
        <p:grpSpPr>
          <a:xfrm>
            <a:off x="7839631" y="2678586"/>
            <a:ext cx="1180124" cy="1500828"/>
            <a:chOff x="1318347" y="2391149"/>
            <a:chExt cx="1180124" cy="1500828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9CB439E-6BDF-B193-5D78-003873AE6CD9}"/>
                </a:ext>
              </a:extLst>
            </p:cNvPr>
            <p:cNvSpPr/>
            <p:nvPr/>
          </p:nvSpPr>
          <p:spPr>
            <a:xfrm>
              <a:off x="1318347" y="2391149"/>
              <a:ext cx="311085" cy="311085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B99105A-2E32-C660-AEAF-69033527D7ED}"/>
                </a:ext>
              </a:extLst>
            </p:cNvPr>
            <p:cNvSpPr/>
            <p:nvPr/>
          </p:nvSpPr>
          <p:spPr>
            <a:xfrm>
              <a:off x="2187386" y="3580892"/>
              <a:ext cx="311085" cy="311085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DB0E37-B175-8D9A-0801-E1B484CC71F8}"/>
                </a:ext>
              </a:extLst>
            </p:cNvPr>
            <p:cNvSpPr/>
            <p:nvPr/>
          </p:nvSpPr>
          <p:spPr>
            <a:xfrm>
              <a:off x="1778271" y="3016389"/>
              <a:ext cx="311085" cy="311085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3ADBD1-9571-A04B-9DC5-A86C0FF58C11}"/>
              </a:ext>
            </a:extLst>
          </p:cNvPr>
          <p:cNvGrpSpPr/>
          <p:nvPr/>
        </p:nvGrpSpPr>
        <p:grpSpPr>
          <a:xfrm>
            <a:off x="10684103" y="4177238"/>
            <a:ext cx="1143000" cy="1143000"/>
            <a:chOff x="2379643" y="355681"/>
            <a:chExt cx="1143000" cy="114300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16BABA3-241A-6E2F-1057-8F3D8F510BCE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4BA9198-5C36-F94E-4128-0A742A2CF2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2B3569A-FBFB-175C-0F8F-6E2BD90B1EDA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3E105540-C4EB-73AA-9E19-D306FC80FEA1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B1CD16E9-5E66-5C29-3EFB-47001EFE3123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9258B89-7A13-6C6B-5EB0-1D369C9DE7B3}"/>
              </a:ext>
            </a:extLst>
          </p:cNvPr>
          <p:cNvGrpSpPr/>
          <p:nvPr/>
        </p:nvGrpSpPr>
        <p:grpSpPr>
          <a:xfrm>
            <a:off x="1876952" y="2208049"/>
            <a:ext cx="1468293" cy="1720820"/>
            <a:chOff x="8085297" y="2730560"/>
            <a:chExt cx="1468293" cy="1720820"/>
          </a:xfrm>
        </p:grpSpPr>
        <p:sp>
          <p:nvSpPr>
            <p:cNvPr id="2" name="Multiplication Sign 1">
              <a:extLst>
                <a:ext uri="{FF2B5EF4-FFF2-40B4-BE49-F238E27FC236}">
                  <a16:creationId xmlns:a16="http://schemas.microsoft.com/office/drawing/2014/main" id="{DDAD6135-3942-F4FD-5F06-644A5DADF2EB}"/>
                </a:ext>
              </a:extLst>
            </p:cNvPr>
            <p:cNvSpPr/>
            <p:nvPr/>
          </p:nvSpPr>
          <p:spPr>
            <a:xfrm>
              <a:off x="8085297" y="2730560"/>
              <a:ext cx="531628" cy="531628"/>
            </a:xfrm>
            <a:prstGeom prst="mathMultiply">
              <a:avLst>
                <a:gd name="adj1" fmla="val 91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Multiplication Sign 2">
              <a:extLst>
                <a:ext uri="{FF2B5EF4-FFF2-40B4-BE49-F238E27FC236}">
                  <a16:creationId xmlns:a16="http://schemas.microsoft.com/office/drawing/2014/main" id="{2976D1BB-FA3A-B08D-74A5-9255E60DBBEA}"/>
                </a:ext>
              </a:extLst>
            </p:cNvPr>
            <p:cNvSpPr/>
            <p:nvPr/>
          </p:nvSpPr>
          <p:spPr>
            <a:xfrm>
              <a:off x="8592350" y="3344076"/>
              <a:ext cx="531628" cy="531628"/>
            </a:xfrm>
            <a:prstGeom prst="mathMultiply">
              <a:avLst>
                <a:gd name="adj1" fmla="val 91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Multiplication Sign 4">
              <a:extLst>
                <a:ext uri="{FF2B5EF4-FFF2-40B4-BE49-F238E27FC236}">
                  <a16:creationId xmlns:a16="http://schemas.microsoft.com/office/drawing/2014/main" id="{561D1288-7D2E-3AEE-412C-0BD4FBED02E6}"/>
                </a:ext>
              </a:extLst>
            </p:cNvPr>
            <p:cNvSpPr/>
            <p:nvPr/>
          </p:nvSpPr>
          <p:spPr>
            <a:xfrm>
              <a:off x="9021962" y="3919752"/>
              <a:ext cx="531628" cy="531628"/>
            </a:xfrm>
            <a:prstGeom prst="mathMultiply">
              <a:avLst>
                <a:gd name="adj1" fmla="val 91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9655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111E-6 L 0.04076 -1.11111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0.04049 -1.11111E-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A74D-9185-71B7-1DFB-4EBB3B7D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C-SVM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81B91-DD41-68FF-CFCE-DE9642C36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I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:pPr algn="ctr"/>
                <a:r>
                  <a:rPr lang="en-IN" b="0" dirty="0"/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US" dirty="0"/>
                  <a:t>The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prevent slack variables from being misused to artificially inflate the margin 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term in the objective prevents the procedure from returning a model that misuses or overuses slack variables</a:t>
                </a:r>
              </a:p>
              <a:p>
                <a:pPr lvl="2"/>
                <a:r>
                  <a:rPr lang="en-US" dirty="0"/>
                  <a:t>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to a large value will encourage solutions where slack is mostly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81B91-DD41-68FF-CFCE-DE9642C36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r="-8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3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971EBC-5112-4801-FB77-9D5485BC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7220AFE2-462C-ADC2-952B-CC574C955AB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Find the solution to the following optimization problem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s</m:t>
                    </m:r>
                    <m:r>
                      <m:rPr>
                        <m:nor/>
                      </m:rPr>
                      <a:rPr lang="en-IN" dirty="0"/>
                      <m:t>.</m:t>
                    </m:r>
                    <m:r>
                      <m:rPr>
                        <m:nor/>
                      </m:rPr>
                      <a:rPr lang="en-IN" dirty="0"/>
                      <m:t>t</m:t>
                    </m:r>
                    <m:r>
                      <m:rPr>
                        <m:nor/>
                      </m:rPr>
                      <a:rPr lang="en-IN" dirty="0"/>
                      <m:t>. </m:t>
                    </m:r>
                    <m:sSup>
                      <m:sSupPr>
                        <m:ctrlP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for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all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as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well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as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for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all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2"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US" dirty="0"/>
                  <a:t>Hint 1: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IN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N" dirty="0"/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IN" dirty="0"/>
                  <a:t>Hint 2: You will see that the solution does not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or the data at all!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7220AFE2-462C-ADC2-952B-CC574C955A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92" t="-32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19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76BB-0348-B40A-3E8E-E664B71B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Hinge Loss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B337B-5E91-8949-4037-1B03C98BCC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IN" dirty="0"/>
                  <a:t>, then don’t need slack at all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The amount of slack we need is precisely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We can rewrite C-SVM as an </a:t>
                </a:r>
                <a:r>
                  <a:rPr lang="en-IN" i="1" dirty="0"/>
                  <a:t>unconstrained</a:t>
                </a:r>
                <a:r>
                  <a:rPr lang="en-IN" dirty="0"/>
                  <a:t> optimization problem</a:t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IN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lang="en-US" dirty="0"/>
                  <a:t>Note: the second term looks like a loss function</a:t>
                </a:r>
              </a:p>
              <a:p>
                <a:pPr lvl="2"/>
                <a:r>
                  <a:rPr lang="en-US" dirty="0"/>
                  <a:t>This is the hinge loss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h𝑖𝑛𝑔𝑒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b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hinge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lvl="2"/>
                <a:r>
                  <a:rPr lang="en-US" dirty="0"/>
                  <a:t>Zero loss if classification correct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Small loss if classification correct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IN" dirty="0"/>
                  <a:t>Large loss if classification is incorrect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B337B-5E91-8949-4037-1B03C98BCC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1803" b="-21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C013F8E-052B-818A-4BEE-323F53B78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0" y="210981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B054E167-0914-CA58-6A87-95ADDFB45F31}"/>
                  </a:ext>
                </a:extLst>
              </p:cNvPr>
              <p:cNvSpPr/>
              <p:nvPr/>
            </p:nvSpPr>
            <p:spPr>
              <a:xfrm>
                <a:off x="1395927" y="210981"/>
                <a:ext cx="4875664" cy="900643"/>
              </a:xfrm>
              <a:prstGeom prst="wedgeRectCallout">
                <a:avLst>
                  <a:gd name="adj1" fmla="val -56100"/>
                  <a:gd name="adj2" fmla="val 36947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en-IN" dirty="0"/>
                  <a:t>Let us introduce the positive-part function</a:t>
                </a:r>
                <a:br>
                  <a:rPr lang="en-IN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≝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Looks like the </a:t>
                </a:r>
                <a:r>
                  <a:rPr lang="en-IN" dirty="0" err="1"/>
                  <a:t>ReLU</a:t>
                </a:r>
                <a:r>
                  <a:rPr lang="en-IN" dirty="0"/>
                  <a:t> function used in deep learning</a:t>
                </a:r>
              </a:p>
            </p:txBody>
          </p:sp>
        </mc:Choice>
        <mc:Fallback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B054E167-0914-CA58-6A87-95ADDFB45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927" y="210981"/>
                <a:ext cx="4875664" cy="900643"/>
              </a:xfrm>
              <a:prstGeom prst="wedgeRectCallout">
                <a:avLst>
                  <a:gd name="adj1" fmla="val -56100"/>
                  <a:gd name="adj2" fmla="val 36947"/>
                </a:avLst>
              </a:prstGeom>
              <a:blipFill>
                <a:blip r:embed="rId4"/>
                <a:stretch>
                  <a:fillRect t="-3289" r="-351" b="-9211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29">
            <a:extLst>
              <a:ext uri="{FF2B5EF4-FFF2-40B4-BE49-F238E27FC236}">
                <a16:creationId xmlns:a16="http://schemas.microsoft.com/office/drawing/2014/main" id="{94124AAF-9431-2A9D-02B4-68CD9EBBE91D}"/>
              </a:ext>
            </a:extLst>
          </p:cNvPr>
          <p:cNvSpPr/>
          <p:nvPr/>
        </p:nvSpPr>
        <p:spPr>
          <a:xfrm flipH="1">
            <a:off x="9500605" y="3949594"/>
            <a:ext cx="2442333" cy="137762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79B892-B66A-F174-104C-3553E355BE62}"/>
              </a:ext>
            </a:extLst>
          </p:cNvPr>
          <p:cNvGrpSpPr/>
          <p:nvPr/>
        </p:nvGrpSpPr>
        <p:grpSpPr>
          <a:xfrm>
            <a:off x="8891573" y="3574169"/>
            <a:ext cx="3300427" cy="2172207"/>
            <a:chOff x="8891573" y="4761215"/>
            <a:chExt cx="3300427" cy="21722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5935F55-B807-75F1-5DBE-864EBE555100}"/>
                </a:ext>
              </a:extLst>
            </p:cNvPr>
            <p:cNvGrpSpPr/>
            <p:nvPr/>
          </p:nvGrpSpPr>
          <p:grpSpPr>
            <a:xfrm>
              <a:off x="8891573" y="4761215"/>
              <a:ext cx="3140621" cy="1802875"/>
              <a:chOff x="2454442" y="1188485"/>
              <a:chExt cx="5022209" cy="288300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8E64760-AA11-A753-64C6-569BC1DA0BAD}"/>
                  </a:ext>
                </a:extLst>
              </p:cNvPr>
              <p:cNvCxnSpPr/>
              <p:nvPr/>
            </p:nvCxnSpPr>
            <p:spPr>
              <a:xfrm>
                <a:off x="4525310" y="1188485"/>
                <a:ext cx="0" cy="2883001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9A051DE-FDBD-CCAE-03D4-461F773692C1}"/>
                  </a:ext>
                </a:extLst>
              </p:cNvPr>
              <p:cNvCxnSpPr/>
              <p:nvPr/>
            </p:nvCxnSpPr>
            <p:spPr>
              <a:xfrm>
                <a:off x="2454442" y="4071486"/>
                <a:ext cx="5022209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A0F3CB7-688E-F762-FCBD-44EB99638066}"/>
                    </a:ext>
                  </a:extLst>
                </p:cNvPr>
                <p:cNvSpPr txBox="1"/>
                <p:nvPr/>
              </p:nvSpPr>
              <p:spPr>
                <a:xfrm>
                  <a:off x="10021954" y="6564090"/>
                  <a:ext cx="21700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IN" dirty="0">
                      <a:solidFill>
                        <a:schemeClr val="bg1"/>
                      </a:solidFill>
                    </a:rPr>
                    <a:t>  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IN" dirty="0">
                      <a:solidFill>
                        <a:schemeClr val="bg1"/>
                      </a:solidFill>
                    </a:rPr>
                    <a:t>                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A0F3CB7-688E-F762-FCBD-44EB996380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1954" y="6564090"/>
                  <a:ext cx="217004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E9A4D52-7131-1765-A3D5-41BEF6390268}"/>
                    </a:ext>
                  </a:extLst>
                </p:cNvPr>
                <p:cNvSpPr txBox="1"/>
                <p:nvPr/>
              </p:nvSpPr>
              <p:spPr>
                <a:xfrm>
                  <a:off x="9708997" y="5744437"/>
                  <a:ext cx="7112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E9A4D52-7131-1765-A3D5-41BEF63902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8997" y="5744437"/>
                  <a:ext cx="71126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285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5A4D-102F-18F7-13DE-3418EE58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B01F8-9F86-E35A-9BF9-B9E76BF5F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models are often learnt by solving optimization problems</a:t>
            </a:r>
          </a:p>
          <a:p>
            <a:pPr lvl="1"/>
            <a:r>
              <a:rPr lang="en-US" dirty="0"/>
              <a:t>The two main ingredients of an optimization problem are the constraints and the objective function</a:t>
            </a:r>
          </a:p>
          <a:p>
            <a:pPr lvl="2"/>
            <a:r>
              <a:rPr lang="en-US" dirty="0"/>
              <a:t>The objective function may be maximized or minimized</a:t>
            </a:r>
          </a:p>
          <a:p>
            <a:pPr lvl="2"/>
            <a:r>
              <a:rPr lang="en-US" dirty="0"/>
              <a:t>Ill-posed problems may have infinitely many solutions</a:t>
            </a:r>
          </a:p>
          <a:p>
            <a:pPr lvl="2"/>
            <a:r>
              <a:rPr lang="en-US" dirty="0"/>
              <a:t>An opt problem may fail to have a solution if its feasible set is empty</a:t>
            </a:r>
          </a:p>
          <a:p>
            <a:r>
              <a:rPr lang="en-US" dirty="0"/>
              <a:t>Some opt problems may have no constraints (unconstrained)</a:t>
            </a:r>
          </a:p>
          <a:p>
            <a:pPr lvl="2"/>
            <a:r>
              <a:rPr lang="en-US" dirty="0"/>
              <a:t>Example: the C-SVM problem after we introduced hinge loss</a:t>
            </a:r>
          </a:p>
          <a:p>
            <a:r>
              <a:rPr lang="en-US" dirty="0"/>
              <a:t>There are several techniques to solve optimization problems</a:t>
            </a:r>
          </a:p>
          <a:p>
            <a:r>
              <a:rPr lang="en-US" dirty="0"/>
              <a:t>In a later discussion we will find the reason behind the name SVM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82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E4F3-F9C1-9D90-3423-CB78EB552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Have a blast!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10122-5ED2-2559-4991-7FEED51C1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Catch-up with you in the next 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29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C31D-D0F0-AC5F-D74C-FE8A7242B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most confident classifier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A28C0-7FD1-C8A2-5C0B-0AA71C42D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741762" cy="1645920"/>
          </a:xfrm>
        </p:spPr>
        <p:txBody>
          <a:bodyPr/>
          <a:lstStyle/>
          <a:p>
            <a:r>
              <a:rPr lang="en-US" dirty="0"/>
              <a:t>I am confident that one of these days, professors will make their exams closed-</a:t>
            </a:r>
            <a:r>
              <a:rPr lang="en-US" dirty="0" err="1"/>
              <a:t>ChatGPT</a:t>
            </a:r>
            <a:r>
              <a:rPr lang="en-US" dirty="0"/>
              <a:t> in addition to closed-book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78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6F7D1C-5B5A-DE62-1D4D-09E2242F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Ill-posed Problems in ML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491B55-BCFA-81B8-985F-DBBFF502CB68}"/>
              </a:ext>
            </a:extLst>
          </p:cNvPr>
          <p:cNvSpPr/>
          <p:nvPr/>
        </p:nvSpPr>
        <p:spPr>
          <a:xfrm>
            <a:off x="1155477" y="1111624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8A3256-B909-4446-C885-3D969CD860A9}"/>
              </a:ext>
            </a:extLst>
          </p:cNvPr>
          <p:cNvSpPr/>
          <p:nvPr/>
        </p:nvSpPr>
        <p:spPr>
          <a:xfrm>
            <a:off x="1761380" y="2277097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AA392C-8446-22B0-6B3D-4DC60F73E3E3}"/>
              </a:ext>
            </a:extLst>
          </p:cNvPr>
          <p:cNvSpPr/>
          <p:nvPr/>
        </p:nvSpPr>
        <p:spPr>
          <a:xfrm>
            <a:off x="3643463" y="2793796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82F5F2-C4BB-9FD9-D712-A465DEC8B2DA}"/>
              </a:ext>
            </a:extLst>
          </p:cNvPr>
          <p:cNvSpPr/>
          <p:nvPr/>
        </p:nvSpPr>
        <p:spPr>
          <a:xfrm>
            <a:off x="2162860" y="1532249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F5C2D2-C101-EE82-3F7B-66DB47AF5E03}"/>
              </a:ext>
            </a:extLst>
          </p:cNvPr>
          <p:cNvSpPr/>
          <p:nvPr/>
        </p:nvSpPr>
        <p:spPr>
          <a:xfrm>
            <a:off x="6552997" y="6032903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38003E-1727-B866-F89C-FCE997E6A936}"/>
              </a:ext>
            </a:extLst>
          </p:cNvPr>
          <p:cNvSpPr/>
          <p:nvPr/>
        </p:nvSpPr>
        <p:spPr>
          <a:xfrm>
            <a:off x="5040412" y="4233419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E4D2DE-4B4E-4320-C534-0657BC8E9AEC}"/>
              </a:ext>
            </a:extLst>
          </p:cNvPr>
          <p:cNvSpPr/>
          <p:nvPr/>
        </p:nvSpPr>
        <p:spPr>
          <a:xfrm>
            <a:off x="2749305" y="2911360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5C7E64-3FCA-3FAD-C36F-39BAEC7D6712}"/>
              </a:ext>
            </a:extLst>
          </p:cNvPr>
          <p:cNvSpPr/>
          <p:nvPr/>
        </p:nvSpPr>
        <p:spPr>
          <a:xfrm>
            <a:off x="5276338" y="5066243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A2C27E-2B0D-332D-9E73-A2EFFB97CB96}"/>
              </a:ext>
            </a:extLst>
          </p:cNvPr>
          <p:cNvSpPr/>
          <p:nvPr/>
        </p:nvSpPr>
        <p:spPr>
          <a:xfrm>
            <a:off x="10324264" y="5851843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55F05C-B05E-8CE5-D2B6-4095F90708FA}"/>
              </a:ext>
            </a:extLst>
          </p:cNvPr>
          <p:cNvSpPr/>
          <p:nvPr/>
        </p:nvSpPr>
        <p:spPr>
          <a:xfrm>
            <a:off x="6233419" y="2012098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1CEC3A-63F3-9E42-BA81-8E41542DB7CE}"/>
              </a:ext>
            </a:extLst>
          </p:cNvPr>
          <p:cNvSpPr/>
          <p:nvPr/>
        </p:nvSpPr>
        <p:spPr>
          <a:xfrm>
            <a:off x="10640472" y="5066243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78E9DB-093B-6FC4-285D-8CB69466B735}"/>
              </a:ext>
            </a:extLst>
          </p:cNvPr>
          <p:cNvSpPr/>
          <p:nvPr/>
        </p:nvSpPr>
        <p:spPr>
          <a:xfrm>
            <a:off x="6946417" y="3511899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F38A443-9A3F-E78A-F12B-3D8B61E2E074}"/>
              </a:ext>
            </a:extLst>
          </p:cNvPr>
          <p:cNvSpPr/>
          <p:nvPr/>
        </p:nvSpPr>
        <p:spPr>
          <a:xfrm>
            <a:off x="10038598" y="5290500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224AF2-26AD-BA7F-E04F-53529D8C9D75}"/>
              </a:ext>
            </a:extLst>
          </p:cNvPr>
          <p:cNvSpPr/>
          <p:nvPr/>
        </p:nvSpPr>
        <p:spPr>
          <a:xfrm>
            <a:off x="6882413" y="2316047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61D183-E796-53E5-4253-E277F51F3A8F}"/>
              </a:ext>
            </a:extLst>
          </p:cNvPr>
          <p:cNvSpPr/>
          <p:nvPr/>
        </p:nvSpPr>
        <p:spPr>
          <a:xfrm>
            <a:off x="10081699" y="3916814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8132A1-CCB1-EB8A-4855-F1EFE16D25D8}"/>
              </a:ext>
            </a:extLst>
          </p:cNvPr>
          <p:cNvSpPr/>
          <p:nvPr/>
        </p:nvSpPr>
        <p:spPr>
          <a:xfrm>
            <a:off x="7434007" y="2964917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EFEC5C0-23F7-E6A0-33B5-F9DF2CDDB3DF}"/>
              </a:ext>
            </a:extLst>
          </p:cNvPr>
          <p:cNvSpPr/>
          <p:nvPr/>
        </p:nvSpPr>
        <p:spPr>
          <a:xfrm>
            <a:off x="3087575" y="2150673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7570C17-FDFD-E909-78B1-02422AEB4776}"/>
              </a:ext>
            </a:extLst>
          </p:cNvPr>
          <p:cNvSpPr/>
          <p:nvPr/>
        </p:nvSpPr>
        <p:spPr>
          <a:xfrm>
            <a:off x="3816636" y="4233419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B9B1C5-F24A-258D-7DFA-F82E72A21C97}"/>
              </a:ext>
            </a:extLst>
          </p:cNvPr>
          <p:cNvSpPr/>
          <p:nvPr/>
        </p:nvSpPr>
        <p:spPr>
          <a:xfrm>
            <a:off x="5650518" y="4558629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B5E7B3-0C6E-EF96-D361-E74E97F8741B}"/>
              </a:ext>
            </a:extLst>
          </p:cNvPr>
          <p:cNvSpPr/>
          <p:nvPr/>
        </p:nvSpPr>
        <p:spPr>
          <a:xfrm>
            <a:off x="4422023" y="3710669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CA41DE-EAA8-0BC0-9990-85027C35947F}"/>
              </a:ext>
            </a:extLst>
          </p:cNvPr>
          <p:cNvSpPr/>
          <p:nvPr/>
        </p:nvSpPr>
        <p:spPr>
          <a:xfrm>
            <a:off x="4520043" y="4782980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B4E853-6445-37E2-5DB9-B96AFE006E52}"/>
              </a:ext>
            </a:extLst>
          </p:cNvPr>
          <p:cNvSpPr/>
          <p:nvPr/>
        </p:nvSpPr>
        <p:spPr>
          <a:xfrm>
            <a:off x="8140643" y="2675106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1CDCEE7-AAEC-F42A-D866-7C785962AAD6}"/>
              </a:ext>
            </a:extLst>
          </p:cNvPr>
          <p:cNvSpPr/>
          <p:nvPr/>
        </p:nvSpPr>
        <p:spPr>
          <a:xfrm>
            <a:off x="8488741" y="3399583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9A56A3-15CF-8AEB-51C7-5C1DA349BBDC}"/>
              </a:ext>
            </a:extLst>
          </p:cNvPr>
          <p:cNvSpPr/>
          <p:nvPr/>
        </p:nvSpPr>
        <p:spPr>
          <a:xfrm>
            <a:off x="9416428" y="4072357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FD9083D-A10A-48F8-1CDF-A5AAD1AE24A5}"/>
              </a:ext>
            </a:extLst>
          </p:cNvPr>
          <p:cNvSpPr/>
          <p:nvPr/>
        </p:nvSpPr>
        <p:spPr>
          <a:xfrm>
            <a:off x="8307204" y="4797612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2AC981E-2B3B-9AF5-1C20-4E7D5ABA9956}"/>
              </a:ext>
            </a:extLst>
          </p:cNvPr>
          <p:cNvSpPr/>
          <p:nvPr/>
        </p:nvSpPr>
        <p:spPr>
          <a:xfrm>
            <a:off x="9727513" y="4622406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3EB80-6DD1-EAA5-8A38-8619C125C59E}"/>
              </a:ext>
            </a:extLst>
          </p:cNvPr>
          <p:cNvSpPr/>
          <p:nvPr/>
        </p:nvSpPr>
        <p:spPr>
          <a:xfrm>
            <a:off x="7645211" y="3820050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C0F73B-A65D-54B8-8B46-227E73A3DFDE}"/>
              </a:ext>
            </a:extLst>
          </p:cNvPr>
          <p:cNvSpPr/>
          <p:nvPr/>
        </p:nvSpPr>
        <p:spPr>
          <a:xfrm>
            <a:off x="5752637" y="5629231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CFAEAB-8ED0-0385-9411-3EC77C8CD995}"/>
              </a:ext>
            </a:extLst>
          </p:cNvPr>
          <p:cNvSpPr/>
          <p:nvPr/>
        </p:nvSpPr>
        <p:spPr>
          <a:xfrm>
            <a:off x="9060300" y="4755158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4D89B93-6D32-2495-EB2F-07C9B33F161C}"/>
              </a:ext>
            </a:extLst>
          </p:cNvPr>
          <p:cNvSpPr/>
          <p:nvPr/>
        </p:nvSpPr>
        <p:spPr>
          <a:xfrm>
            <a:off x="3643462" y="3511899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4A833AB-F88B-D436-0D25-C0CA08D51A90}"/>
              </a:ext>
            </a:extLst>
          </p:cNvPr>
          <p:cNvSpPr/>
          <p:nvPr/>
        </p:nvSpPr>
        <p:spPr>
          <a:xfrm>
            <a:off x="8644283" y="4131135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37DD48-151D-4347-8252-69BDB6816655}"/>
              </a:ext>
            </a:extLst>
          </p:cNvPr>
          <p:cNvCxnSpPr/>
          <p:nvPr/>
        </p:nvCxnSpPr>
        <p:spPr>
          <a:xfrm>
            <a:off x="2890353" y="844565"/>
            <a:ext cx="6112937" cy="573220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77BBC1BA-122E-8605-F8C2-420D7F12E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007" y="338271"/>
            <a:ext cx="1371600" cy="1371600"/>
          </a:xfrm>
          <a:prstGeom prst="rect">
            <a:avLst/>
          </a:prstGeom>
        </p:spPr>
      </p:pic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CFF46C83-988B-1CDF-FF5F-F17DFE53FCE6}"/>
              </a:ext>
            </a:extLst>
          </p:cNvPr>
          <p:cNvSpPr/>
          <p:nvPr/>
        </p:nvSpPr>
        <p:spPr>
          <a:xfrm>
            <a:off x="8679480" y="353244"/>
            <a:ext cx="3259168" cy="1115389"/>
          </a:xfrm>
          <a:prstGeom prst="wedgeRectCallout">
            <a:avLst>
              <a:gd name="adj1" fmla="val -61035"/>
              <a:gd name="adj2" fmla="val 2546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There seem to be infinitely many linear classifiers all of which perfectly classify the data! Which one should I choose?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FC68977-C7ED-2C44-8DA2-533354BC112A}"/>
              </a:ext>
            </a:extLst>
          </p:cNvPr>
          <p:cNvGrpSpPr>
            <a:grpSpLocks noChangeAspect="1"/>
          </p:cNvGrpSpPr>
          <p:nvPr/>
        </p:nvGrpSpPr>
        <p:grpSpPr>
          <a:xfrm>
            <a:off x="211568" y="5461403"/>
            <a:ext cx="1143000" cy="1143000"/>
            <a:chOff x="7020470" y="457533"/>
            <a:chExt cx="4572000" cy="457200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3F8FAC8-CDCF-3100-9A33-91B46316B1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65CD37A-0CC6-7B94-8954-F6D327626AFB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F090428-A161-0EBD-5D7B-C47509E104B5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D083C3C-EA9F-54FE-7DD2-B9805EA000F9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3E9CB255-2181-8990-3505-2AFB53BC83D5}"/>
              </a:ext>
            </a:extLst>
          </p:cNvPr>
          <p:cNvSpPr/>
          <p:nvPr/>
        </p:nvSpPr>
        <p:spPr>
          <a:xfrm>
            <a:off x="1466562" y="5583553"/>
            <a:ext cx="2847211" cy="787847"/>
          </a:xfrm>
          <a:prstGeom prst="wedgeRectCallout">
            <a:avLst>
              <a:gd name="adj1" fmla="val -67879"/>
              <a:gd name="adj2" fmla="val 5184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means we are dealing with an “ill-posed problem”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C2849CB4-2FF0-838B-C8F1-386945A5A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" y="3658417"/>
            <a:ext cx="1371600" cy="1371600"/>
          </a:xfrm>
          <a:prstGeom prst="rect">
            <a:avLst/>
          </a:prstGeom>
        </p:spPr>
      </p:pic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3B95F2C9-1D92-9A6D-F2EC-19E3D3479F02}"/>
              </a:ext>
            </a:extLst>
          </p:cNvPr>
          <p:cNvSpPr/>
          <p:nvPr/>
        </p:nvSpPr>
        <p:spPr>
          <a:xfrm>
            <a:off x="1521401" y="3728628"/>
            <a:ext cx="2588947" cy="1412834"/>
          </a:xfrm>
          <a:prstGeom prst="wedgeRectCallout">
            <a:avLst>
              <a:gd name="adj1" fmla="val -69575"/>
              <a:gd name="adj2" fmla="val 2150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 example of ill-posed problem from high-school math is a set of linear equations with infinitely many solutions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9" name="Picture 48" descr="Icon&#10;&#10;Description automatically generated">
            <a:extLst>
              <a:ext uri="{FF2B5EF4-FFF2-40B4-BE49-F238E27FC236}">
                <a16:creationId xmlns:a16="http://schemas.microsoft.com/office/drawing/2014/main" id="{CCD30681-9FB0-C593-FF30-BA22AAC04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762" y="1748859"/>
            <a:ext cx="1371600" cy="1371600"/>
          </a:xfrm>
          <a:prstGeom prst="rect">
            <a:avLst/>
          </a:prstGeom>
        </p:spPr>
      </p:pic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7752CFB5-D372-E7C4-F018-7DB5019D27C1}"/>
              </a:ext>
            </a:extLst>
          </p:cNvPr>
          <p:cNvSpPr/>
          <p:nvPr/>
        </p:nvSpPr>
        <p:spPr>
          <a:xfrm>
            <a:off x="7431435" y="1873849"/>
            <a:ext cx="3653612" cy="952036"/>
          </a:xfrm>
          <a:prstGeom prst="wedgeRectCallout">
            <a:avLst>
              <a:gd name="adj1" fmla="val -61157"/>
              <a:gd name="adj2" fmla="val 3006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Ill-posed problems can be made “well-posed” by imposing additional requirements on the solution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5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500000">
                                      <p:cBhvr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00000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0.07695 -2.22222E-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95 -2.22222E-6 L 0.07669 -2.22222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69 -2.22222E-6 L -2.29167E-6 -2.22222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6" grpId="0" animBg="1"/>
      <p:bldP spid="48" grpId="0" animBg="1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6F7D1C-5B5A-DE62-1D4D-09E2242F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Large-margin Classifiers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491B55-BCFA-81B8-985F-DBBFF502CB68}"/>
              </a:ext>
            </a:extLst>
          </p:cNvPr>
          <p:cNvSpPr/>
          <p:nvPr/>
        </p:nvSpPr>
        <p:spPr>
          <a:xfrm>
            <a:off x="1155477" y="1111624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8A3256-B909-4446-C885-3D969CD860A9}"/>
              </a:ext>
            </a:extLst>
          </p:cNvPr>
          <p:cNvSpPr/>
          <p:nvPr/>
        </p:nvSpPr>
        <p:spPr>
          <a:xfrm>
            <a:off x="1761380" y="2277097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AA392C-8446-22B0-6B3D-4DC60F73E3E3}"/>
              </a:ext>
            </a:extLst>
          </p:cNvPr>
          <p:cNvSpPr/>
          <p:nvPr/>
        </p:nvSpPr>
        <p:spPr>
          <a:xfrm>
            <a:off x="3643463" y="2793796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82F5F2-C4BB-9FD9-D712-A465DEC8B2DA}"/>
              </a:ext>
            </a:extLst>
          </p:cNvPr>
          <p:cNvSpPr/>
          <p:nvPr/>
        </p:nvSpPr>
        <p:spPr>
          <a:xfrm>
            <a:off x="2162860" y="1532249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F5C2D2-C101-EE82-3F7B-66DB47AF5E03}"/>
              </a:ext>
            </a:extLst>
          </p:cNvPr>
          <p:cNvSpPr/>
          <p:nvPr/>
        </p:nvSpPr>
        <p:spPr>
          <a:xfrm>
            <a:off x="6552997" y="6032903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38003E-1727-B866-F89C-FCE997E6A936}"/>
              </a:ext>
            </a:extLst>
          </p:cNvPr>
          <p:cNvSpPr/>
          <p:nvPr/>
        </p:nvSpPr>
        <p:spPr>
          <a:xfrm>
            <a:off x="5040412" y="4233419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E4D2DE-4B4E-4320-C534-0657BC8E9AEC}"/>
              </a:ext>
            </a:extLst>
          </p:cNvPr>
          <p:cNvSpPr/>
          <p:nvPr/>
        </p:nvSpPr>
        <p:spPr>
          <a:xfrm>
            <a:off x="2749305" y="2911360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5C7E64-3FCA-3FAD-C36F-39BAEC7D6712}"/>
              </a:ext>
            </a:extLst>
          </p:cNvPr>
          <p:cNvSpPr/>
          <p:nvPr/>
        </p:nvSpPr>
        <p:spPr>
          <a:xfrm>
            <a:off x="5276338" y="5066243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A2C27E-2B0D-332D-9E73-A2EFFB97CB96}"/>
              </a:ext>
            </a:extLst>
          </p:cNvPr>
          <p:cNvSpPr/>
          <p:nvPr/>
        </p:nvSpPr>
        <p:spPr>
          <a:xfrm>
            <a:off x="10324264" y="5851843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55F05C-B05E-8CE5-D2B6-4095F90708FA}"/>
              </a:ext>
            </a:extLst>
          </p:cNvPr>
          <p:cNvSpPr/>
          <p:nvPr/>
        </p:nvSpPr>
        <p:spPr>
          <a:xfrm>
            <a:off x="6233419" y="2012098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1CEC3A-63F3-9E42-BA81-8E41542DB7CE}"/>
              </a:ext>
            </a:extLst>
          </p:cNvPr>
          <p:cNvSpPr/>
          <p:nvPr/>
        </p:nvSpPr>
        <p:spPr>
          <a:xfrm>
            <a:off x="10640472" y="5066243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78E9DB-093B-6FC4-285D-8CB69466B735}"/>
              </a:ext>
            </a:extLst>
          </p:cNvPr>
          <p:cNvSpPr/>
          <p:nvPr/>
        </p:nvSpPr>
        <p:spPr>
          <a:xfrm>
            <a:off x="6946417" y="3511899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F38A443-9A3F-E78A-F12B-3D8B61E2E074}"/>
              </a:ext>
            </a:extLst>
          </p:cNvPr>
          <p:cNvSpPr/>
          <p:nvPr/>
        </p:nvSpPr>
        <p:spPr>
          <a:xfrm>
            <a:off x="10038598" y="5290500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224AF2-26AD-BA7F-E04F-53529D8C9D75}"/>
              </a:ext>
            </a:extLst>
          </p:cNvPr>
          <p:cNvSpPr/>
          <p:nvPr/>
        </p:nvSpPr>
        <p:spPr>
          <a:xfrm>
            <a:off x="6882413" y="2316047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61D183-E796-53E5-4253-E277F51F3A8F}"/>
              </a:ext>
            </a:extLst>
          </p:cNvPr>
          <p:cNvSpPr/>
          <p:nvPr/>
        </p:nvSpPr>
        <p:spPr>
          <a:xfrm>
            <a:off x="10081699" y="3916814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8132A1-CCB1-EB8A-4855-F1EFE16D25D8}"/>
              </a:ext>
            </a:extLst>
          </p:cNvPr>
          <p:cNvSpPr/>
          <p:nvPr/>
        </p:nvSpPr>
        <p:spPr>
          <a:xfrm>
            <a:off x="7434007" y="2964917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EFEC5C0-23F7-E6A0-33B5-F9DF2CDDB3DF}"/>
              </a:ext>
            </a:extLst>
          </p:cNvPr>
          <p:cNvSpPr/>
          <p:nvPr/>
        </p:nvSpPr>
        <p:spPr>
          <a:xfrm>
            <a:off x="3087575" y="2150673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7570C17-FDFD-E909-78B1-02422AEB4776}"/>
              </a:ext>
            </a:extLst>
          </p:cNvPr>
          <p:cNvSpPr/>
          <p:nvPr/>
        </p:nvSpPr>
        <p:spPr>
          <a:xfrm>
            <a:off x="3816636" y="4233419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B9B1C5-F24A-258D-7DFA-F82E72A21C97}"/>
              </a:ext>
            </a:extLst>
          </p:cNvPr>
          <p:cNvSpPr/>
          <p:nvPr/>
        </p:nvSpPr>
        <p:spPr>
          <a:xfrm>
            <a:off x="5650518" y="4558629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B5E7B3-0C6E-EF96-D361-E74E97F8741B}"/>
              </a:ext>
            </a:extLst>
          </p:cNvPr>
          <p:cNvSpPr/>
          <p:nvPr/>
        </p:nvSpPr>
        <p:spPr>
          <a:xfrm>
            <a:off x="4422023" y="3710669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CA41DE-EAA8-0BC0-9990-85027C35947F}"/>
              </a:ext>
            </a:extLst>
          </p:cNvPr>
          <p:cNvSpPr/>
          <p:nvPr/>
        </p:nvSpPr>
        <p:spPr>
          <a:xfrm>
            <a:off x="4520043" y="4782980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B4E853-6445-37E2-5DB9-B96AFE006E52}"/>
              </a:ext>
            </a:extLst>
          </p:cNvPr>
          <p:cNvSpPr/>
          <p:nvPr/>
        </p:nvSpPr>
        <p:spPr>
          <a:xfrm>
            <a:off x="8140643" y="2675106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1CDCEE7-AAEC-F42A-D866-7C785962AAD6}"/>
              </a:ext>
            </a:extLst>
          </p:cNvPr>
          <p:cNvSpPr/>
          <p:nvPr/>
        </p:nvSpPr>
        <p:spPr>
          <a:xfrm>
            <a:off x="8488741" y="3399583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9A56A3-15CF-8AEB-51C7-5C1DA349BBDC}"/>
              </a:ext>
            </a:extLst>
          </p:cNvPr>
          <p:cNvSpPr/>
          <p:nvPr/>
        </p:nvSpPr>
        <p:spPr>
          <a:xfrm>
            <a:off x="9416428" y="4072357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FD9083D-A10A-48F8-1CDF-A5AAD1AE24A5}"/>
              </a:ext>
            </a:extLst>
          </p:cNvPr>
          <p:cNvSpPr/>
          <p:nvPr/>
        </p:nvSpPr>
        <p:spPr>
          <a:xfrm>
            <a:off x="8307204" y="4797612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2AC981E-2B3B-9AF5-1C20-4E7D5ABA9956}"/>
              </a:ext>
            </a:extLst>
          </p:cNvPr>
          <p:cNvSpPr/>
          <p:nvPr/>
        </p:nvSpPr>
        <p:spPr>
          <a:xfrm>
            <a:off x="9727513" y="4622406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3EB80-6DD1-EAA5-8A38-8619C125C59E}"/>
              </a:ext>
            </a:extLst>
          </p:cNvPr>
          <p:cNvSpPr/>
          <p:nvPr/>
        </p:nvSpPr>
        <p:spPr>
          <a:xfrm>
            <a:off x="7645211" y="3820050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C0F73B-A65D-54B8-8B46-227E73A3DFDE}"/>
              </a:ext>
            </a:extLst>
          </p:cNvPr>
          <p:cNvSpPr/>
          <p:nvPr/>
        </p:nvSpPr>
        <p:spPr>
          <a:xfrm>
            <a:off x="5752637" y="5629231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CFAEAB-8ED0-0385-9411-3EC77C8CD995}"/>
              </a:ext>
            </a:extLst>
          </p:cNvPr>
          <p:cNvSpPr/>
          <p:nvPr/>
        </p:nvSpPr>
        <p:spPr>
          <a:xfrm>
            <a:off x="9060300" y="4755158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4D89B93-6D32-2495-EB2F-07C9B33F161C}"/>
              </a:ext>
            </a:extLst>
          </p:cNvPr>
          <p:cNvSpPr/>
          <p:nvPr/>
        </p:nvSpPr>
        <p:spPr>
          <a:xfrm>
            <a:off x="3643462" y="3511899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4A833AB-F88B-D436-0D25-C0CA08D51A90}"/>
              </a:ext>
            </a:extLst>
          </p:cNvPr>
          <p:cNvSpPr/>
          <p:nvPr/>
        </p:nvSpPr>
        <p:spPr>
          <a:xfrm>
            <a:off x="8644283" y="4131135"/>
            <a:ext cx="311085" cy="311085"/>
          </a:xfrm>
          <a:prstGeom prst="ellipse">
            <a:avLst/>
          </a:prstGeom>
          <a:solidFill>
            <a:srgbClr val="C92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37DD48-151D-4347-8252-69BDB6816655}"/>
              </a:ext>
            </a:extLst>
          </p:cNvPr>
          <p:cNvCxnSpPr/>
          <p:nvPr/>
        </p:nvCxnSpPr>
        <p:spPr>
          <a:xfrm>
            <a:off x="2890353" y="844565"/>
            <a:ext cx="6112937" cy="573220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68B86BD-EB81-122E-00B0-1E3663E7789B}"/>
              </a:ext>
            </a:extLst>
          </p:cNvPr>
          <p:cNvCxnSpPr/>
          <p:nvPr/>
        </p:nvCxnSpPr>
        <p:spPr>
          <a:xfrm flipV="1">
            <a:off x="5916046" y="4131135"/>
            <a:ext cx="458695" cy="473051"/>
          </a:xfrm>
          <a:prstGeom prst="line">
            <a:avLst/>
          </a:prstGeom>
          <a:ln w="38100">
            <a:solidFill>
              <a:schemeClr val="bg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5537D1-B347-F51D-53C1-FFEC2261985C}"/>
              </a:ext>
            </a:extLst>
          </p:cNvPr>
          <p:cNvCxnSpPr/>
          <p:nvPr/>
        </p:nvCxnSpPr>
        <p:spPr>
          <a:xfrm flipV="1">
            <a:off x="7894066" y="5063140"/>
            <a:ext cx="458695" cy="448661"/>
          </a:xfrm>
          <a:prstGeom prst="line">
            <a:avLst/>
          </a:prstGeom>
          <a:ln w="38100">
            <a:solidFill>
              <a:schemeClr val="bg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76A2B3-E23C-47B3-5D49-36A0DEC88DF7}"/>
              </a:ext>
            </a:extLst>
          </p:cNvPr>
          <p:cNvCxnSpPr>
            <a:cxnSpLocks/>
          </p:cNvCxnSpPr>
          <p:nvPr/>
        </p:nvCxnSpPr>
        <p:spPr>
          <a:xfrm flipV="1">
            <a:off x="6530067" y="3777427"/>
            <a:ext cx="461907" cy="509250"/>
          </a:xfrm>
          <a:prstGeom prst="line">
            <a:avLst/>
          </a:prstGeom>
          <a:ln w="38100">
            <a:solidFill>
              <a:schemeClr val="bg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38905D-4C52-D51F-B47F-594C94A64639}"/>
              </a:ext>
            </a:extLst>
          </p:cNvPr>
          <p:cNvCxnSpPr/>
          <p:nvPr/>
        </p:nvCxnSpPr>
        <p:spPr>
          <a:xfrm flipV="1">
            <a:off x="3353103" y="1733064"/>
            <a:ext cx="437260" cy="463166"/>
          </a:xfrm>
          <a:prstGeom prst="line">
            <a:avLst/>
          </a:prstGeom>
          <a:ln w="38100">
            <a:solidFill>
              <a:schemeClr val="bg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9F4ADAE9-5EE6-DCA1-6BD3-B4BB5F018692}"/>
              </a:ext>
            </a:extLst>
          </p:cNvPr>
          <p:cNvSpPr/>
          <p:nvPr/>
        </p:nvSpPr>
        <p:spPr>
          <a:xfrm>
            <a:off x="4006184" y="1207362"/>
            <a:ext cx="1338801" cy="787847"/>
          </a:xfrm>
          <a:prstGeom prst="wedgeRectCallout">
            <a:avLst>
              <a:gd name="adj1" fmla="val -81242"/>
              <a:gd name="adj2" fmla="val 5184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Geometric Margin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074429A-A79B-55CF-3BFF-FBA08F3A6939}"/>
              </a:ext>
            </a:extLst>
          </p:cNvPr>
          <p:cNvCxnSpPr>
            <a:cxnSpLocks/>
          </p:cNvCxnSpPr>
          <p:nvPr/>
        </p:nvCxnSpPr>
        <p:spPr>
          <a:xfrm>
            <a:off x="5490032" y="917684"/>
            <a:ext cx="1846584" cy="5742998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30166C8-C920-EE60-C097-26A631823108}"/>
              </a:ext>
            </a:extLst>
          </p:cNvPr>
          <p:cNvCxnSpPr>
            <a:cxnSpLocks/>
          </p:cNvCxnSpPr>
          <p:nvPr/>
        </p:nvCxnSpPr>
        <p:spPr>
          <a:xfrm flipV="1">
            <a:off x="5958582" y="2225614"/>
            <a:ext cx="295560" cy="97569"/>
          </a:xfrm>
          <a:prstGeom prst="line">
            <a:avLst/>
          </a:prstGeom>
          <a:ln w="38100">
            <a:solidFill>
              <a:schemeClr val="bg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C751B49-D16A-90B5-551A-C5AA0E48997D}"/>
              </a:ext>
            </a:extLst>
          </p:cNvPr>
          <p:cNvCxnSpPr>
            <a:cxnSpLocks/>
          </p:cNvCxnSpPr>
          <p:nvPr/>
        </p:nvCxnSpPr>
        <p:spPr>
          <a:xfrm flipV="1">
            <a:off x="6847460" y="6032903"/>
            <a:ext cx="291386" cy="109379"/>
          </a:xfrm>
          <a:prstGeom prst="line">
            <a:avLst/>
          </a:prstGeom>
          <a:ln w="38100">
            <a:solidFill>
              <a:schemeClr val="bg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D0A91D0-5B79-982D-F596-E862DA6FA22B}"/>
              </a:ext>
            </a:extLst>
          </p:cNvPr>
          <p:cNvGrpSpPr>
            <a:grpSpLocks noChangeAspect="1"/>
          </p:cNvGrpSpPr>
          <p:nvPr/>
        </p:nvGrpSpPr>
        <p:grpSpPr>
          <a:xfrm>
            <a:off x="211568" y="5461403"/>
            <a:ext cx="1143000" cy="1143000"/>
            <a:chOff x="7020470" y="457533"/>
            <a:chExt cx="4572000" cy="4572000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9D1A103-152F-F6CE-0309-3A50AF3A4F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497DF2E-CA82-E467-9A33-DA0858E3F9B4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14D60FE-1F6B-E6C9-1445-85236EACB43A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61BF9D3-53E7-8855-1E08-B72C2366D81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87" name="Speech Bubble: Rectangle 86">
            <a:extLst>
              <a:ext uri="{FF2B5EF4-FFF2-40B4-BE49-F238E27FC236}">
                <a16:creationId xmlns:a16="http://schemas.microsoft.com/office/drawing/2014/main" id="{BB261833-9686-9132-755C-F24322B59DC3}"/>
              </a:ext>
            </a:extLst>
          </p:cNvPr>
          <p:cNvSpPr/>
          <p:nvPr/>
        </p:nvSpPr>
        <p:spPr>
          <a:xfrm>
            <a:off x="1466562" y="5583553"/>
            <a:ext cx="3052882" cy="787847"/>
          </a:xfrm>
          <a:prstGeom prst="wedgeRectCallout">
            <a:avLst>
              <a:gd name="adj1" fmla="val -67879"/>
              <a:gd name="adj2" fmla="val 5184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Let us try to learn a linear classifier which is the most confident on all its predictions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9" name="Picture 88" descr="Icon&#10;&#10;Description automatically generated">
            <a:extLst>
              <a:ext uri="{FF2B5EF4-FFF2-40B4-BE49-F238E27FC236}">
                <a16:creationId xmlns:a16="http://schemas.microsoft.com/office/drawing/2014/main" id="{3CFB76CB-5D2B-B693-D563-0517F9D44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893" y="597393"/>
            <a:ext cx="1371600" cy="1371600"/>
          </a:xfrm>
          <a:prstGeom prst="rect">
            <a:avLst/>
          </a:prstGeom>
        </p:spPr>
      </p:pic>
      <p:sp>
        <p:nvSpPr>
          <p:cNvPr id="90" name="Speech Bubble: Rectangle 89">
            <a:extLst>
              <a:ext uri="{FF2B5EF4-FFF2-40B4-BE49-F238E27FC236}">
                <a16:creationId xmlns:a16="http://schemas.microsoft.com/office/drawing/2014/main" id="{781C2C39-EDE1-1080-B4C5-0BE04737A473}"/>
              </a:ext>
            </a:extLst>
          </p:cNvPr>
          <p:cNvSpPr/>
          <p:nvPr/>
        </p:nvSpPr>
        <p:spPr>
          <a:xfrm>
            <a:off x="9183344" y="359989"/>
            <a:ext cx="2792600" cy="1115389"/>
          </a:xfrm>
          <a:prstGeom prst="wedgeRectCallout">
            <a:avLst>
              <a:gd name="adj1" fmla="val -64824"/>
              <a:gd name="adj2" fmla="val 4358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Such a linear classifier will have a large geometric margin on all training points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2" name="Picture 91" descr="Icon&#10;&#10;Description automatically generated">
            <a:extLst>
              <a:ext uri="{FF2B5EF4-FFF2-40B4-BE49-F238E27FC236}">
                <a16:creationId xmlns:a16="http://schemas.microsoft.com/office/drawing/2014/main" id="{2DBCF4EB-6E7D-6F98-2B33-29F514FF3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9" y="3874006"/>
            <a:ext cx="1371600" cy="1371600"/>
          </a:xfrm>
          <a:prstGeom prst="rect">
            <a:avLst/>
          </a:prstGeom>
        </p:spPr>
      </p:pic>
      <p:sp>
        <p:nvSpPr>
          <p:cNvPr id="93" name="Speech Bubble: Rectangle 92">
            <a:extLst>
              <a:ext uri="{FF2B5EF4-FFF2-40B4-BE49-F238E27FC236}">
                <a16:creationId xmlns:a16="http://schemas.microsoft.com/office/drawing/2014/main" id="{7808D53E-83C8-C826-29B3-A1012D959895}"/>
              </a:ext>
            </a:extLst>
          </p:cNvPr>
          <p:cNvSpPr/>
          <p:nvPr/>
        </p:nvSpPr>
        <p:spPr>
          <a:xfrm>
            <a:off x="1417187" y="3892753"/>
            <a:ext cx="2219395" cy="787847"/>
          </a:xfrm>
          <a:prstGeom prst="wedgeRectCallout">
            <a:avLst>
              <a:gd name="adj1" fmla="val -67879"/>
              <a:gd name="adj2" fmla="val 5184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large geometric margin means a more confident prediction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4" name="Speech Bubble: Rectangle 93">
            <a:extLst>
              <a:ext uri="{FF2B5EF4-FFF2-40B4-BE49-F238E27FC236}">
                <a16:creationId xmlns:a16="http://schemas.microsoft.com/office/drawing/2014/main" id="{14DF7F94-6C80-F194-4FCE-41F85BC464FA}"/>
              </a:ext>
            </a:extLst>
          </p:cNvPr>
          <p:cNvSpPr/>
          <p:nvPr/>
        </p:nvSpPr>
        <p:spPr>
          <a:xfrm>
            <a:off x="6645205" y="2414432"/>
            <a:ext cx="1709507" cy="787847"/>
          </a:xfrm>
          <a:prstGeom prst="wedgeRectCallout">
            <a:avLst>
              <a:gd name="adj1" fmla="val -78989"/>
              <a:gd name="adj2" fmla="val -5322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Small geometric margin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48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87" grpId="0" animBg="1"/>
      <p:bldP spid="90" grpId="0" animBg="1"/>
      <p:bldP spid="93" grpId="0" animBg="1"/>
      <p:bldP spid="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DA35CC-5395-3F5E-47DD-26DCA8B4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in ML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008674-32AF-F17E-BDED-3795F8104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Optimization</a:t>
            </a:r>
            <a:r>
              <a:rPr lang="en-US" dirty="0"/>
              <a:t>: a branch of math that gives us techniques to search for the “best” object that satisfies certain properties</a:t>
            </a:r>
          </a:p>
          <a:p>
            <a:pPr lvl="1"/>
            <a:r>
              <a:rPr lang="en-US" dirty="0"/>
              <a:t>The object could be a number or a vector etc.</a:t>
            </a:r>
          </a:p>
          <a:p>
            <a:pPr lvl="1"/>
            <a:r>
              <a:rPr lang="en-US" dirty="0"/>
              <a:t>The properties are encoded mathematically as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constraints</a:t>
            </a:r>
          </a:p>
          <a:p>
            <a:pPr lvl="1"/>
            <a:r>
              <a:rPr lang="en-US" dirty="0"/>
              <a:t>A function (known as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objective function</a:t>
            </a:r>
            <a:r>
              <a:rPr lang="en-US" dirty="0"/>
              <a:t>) is used to rate the objects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12">
                <a:extLst>
                  <a:ext uri="{FF2B5EF4-FFF2-40B4-BE49-F238E27FC236}">
                    <a16:creationId xmlns:a16="http://schemas.microsoft.com/office/drawing/2014/main" id="{6FEA1DE7-C386-6B0C-3DB1-748D474AB7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75596" y="4206239"/>
                <a:ext cx="3778086" cy="1857770"/>
              </a:xfrm>
              <a:prstGeom prst="roundRect">
                <a:avLst>
                  <a:gd name="adj" fmla="val 2747"/>
                </a:avLst>
              </a:prstGeom>
              <a:ln w="28575">
                <a:solidFill>
                  <a:schemeClr val="accent3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dirty="0">
                    <a:latin typeface="+mj-lt"/>
                  </a:rPr>
                  <a:t>Find me a number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en-US" dirty="0">
                    <a:latin typeface="+mj-lt"/>
                  </a:rPr>
                  <a:t>whose 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squared value</a:t>
                </a:r>
                <a:r>
                  <a:rPr lang="en-US" dirty="0">
                    <a:latin typeface="+mj-lt"/>
                  </a:rPr>
                  <a:t> is the smallest</a:t>
                </a:r>
              </a:p>
            </p:txBody>
          </p:sp>
        </mc:Choice>
        <mc:Fallback xmlns="">
          <p:sp>
            <p:nvSpPr>
              <p:cNvPr id="10" name="Content Placeholder 12">
                <a:extLst>
                  <a:ext uri="{FF2B5EF4-FFF2-40B4-BE49-F238E27FC236}">
                    <a16:creationId xmlns:a16="http://schemas.microsoft.com/office/drawing/2014/main" id="{6FEA1DE7-C386-6B0C-3DB1-748D474AB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96" y="4206239"/>
                <a:ext cx="3778086" cy="1857770"/>
              </a:xfrm>
              <a:prstGeom prst="roundRect">
                <a:avLst>
                  <a:gd name="adj" fmla="val 2747"/>
                </a:avLst>
              </a:prstGeom>
              <a:blipFill>
                <a:blip r:embed="rId2"/>
                <a:stretch>
                  <a:fillRect l="-960" t="-6452" r="-3200" b="-4839"/>
                </a:stretch>
              </a:blipFill>
              <a:ln w="28575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48947B0-9479-72B3-5FCD-E1B93CACA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4124" y="4335088"/>
                <a:ext cx="2222719" cy="1728921"/>
              </a:xfrm>
              <a:prstGeom prst="roundRect">
                <a:avLst>
                  <a:gd name="adj" fmla="val 8843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IN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 err="1">
                    <a:latin typeface="+mj-lt"/>
                  </a:rPr>
                  <a:t>s.t.</a:t>
                </a:r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br>
                  <a:rPr lang="en-IN" dirty="0">
                    <a:latin typeface="+mj-lt"/>
                  </a:rPr>
                </a:br>
                <a:r>
                  <a:rPr lang="en-US" dirty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48947B0-9479-72B3-5FCD-E1B93CACA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24" y="4335088"/>
                <a:ext cx="2222719" cy="1728921"/>
              </a:xfrm>
              <a:prstGeom prst="roundRect">
                <a:avLst>
                  <a:gd name="adj" fmla="val 8843"/>
                </a:avLst>
              </a:prstGeom>
              <a:blipFill>
                <a:blip r:embed="rId3"/>
                <a:stretch>
                  <a:fillRect l="-271" b="-7612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6E11B613-B172-12F7-167D-BF7AE195CB06}"/>
              </a:ext>
            </a:extLst>
          </p:cNvPr>
          <p:cNvSpPr/>
          <p:nvPr/>
        </p:nvSpPr>
        <p:spPr>
          <a:xfrm>
            <a:off x="6129644" y="6003925"/>
            <a:ext cx="469683" cy="2190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EE43B2-6ACD-9A72-C6EB-0DC5FC963691}"/>
              </a:ext>
            </a:extLst>
          </p:cNvPr>
          <p:cNvGrpSpPr/>
          <p:nvPr/>
        </p:nvGrpSpPr>
        <p:grpSpPr>
          <a:xfrm>
            <a:off x="4087810" y="3868157"/>
            <a:ext cx="3144298" cy="2253252"/>
            <a:chOff x="2696244" y="3868157"/>
            <a:chExt cx="3144298" cy="225325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FEE557-739D-0FDB-08EB-BB7C228FA987}"/>
                </a:ext>
              </a:extLst>
            </p:cNvPr>
            <p:cNvCxnSpPr/>
            <p:nvPr/>
          </p:nvCxnSpPr>
          <p:spPr>
            <a:xfrm>
              <a:off x="4268394" y="3868157"/>
              <a:ext cx="0" cy="2246501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ABB6EC4-F4B2-AA75-0CC4-76835711F292}"/>
                </a:ext>
              </a:extLst>
            </p:cNvPr>
            <p:cNvCxnSpPr/>
            <p:nvPr/>
          </p:nvCxnSpPr>
          <p:spPr>
            <a:xfrm flipH="1">
              <a:off x="2696244" y="6121409"/>
              <a:ext cx="314429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 20">
            <a:extLst>
              <a:ext uri="{FF2B5EF4-FFF2-40B4-BE49-F238E27FC236}">
                <a16:creationId xmlns:a16="http://schemas.microsoft.com/office/drawing/2014/main" id="{7E26FBE4-8517-3260-2261-5C455E7DCD33}"/>
              </a:ext>
            </a:extLst>
          </p:cNvPr>
          <p:cNvSpPr/>
          <p:nvPr/>
        </p:nvSpPr>
        <p:spPr>
          <a:xfrm flipH="1">
            <a:off x="4070330" y="3874908"/>
            <a:ext cx="3058236" cy="223975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006067"/>
              <a:gd name="connsiteY0" fmla="*/ 0 h 1158532"/>
              <a:gd name="connsiteX1" fmla="*/ 4006067 w 4006067"/>
              <a:gd name="connsiteY1" fmla="*/ 93817 h 1158532"/>
              <a:gd name="connsiteX2" fmla="*/ 4006067 w 4006067"/>
              <a:gd name="connsiteY2" fmla="*/ 93817 h 1158532"/>
              <a:gd name="connsiteX0" fmla="*/ 0 w 4006067"/>
              <a:gd name="connsiteY0" fmla="*/ 0 h 2818057"/>
              <a:gd name="connsiteX1" fmla="*/ 4006067 w 4006067"/>
              <a:gd name="connsiteY1" fmla="*/ 93817 h 2818057"/>
              <a:gd name="connsiteX2" fmla="*/ 4006067 w 4006067"/>
              <a:gd name="connsiteY2" fmla="*/ 93817 h 2818057"/>
              <a:gd name="connsiteX0" fmla="*/ 0 w 4006067"/>
              <a:gd name="connsiteY0" fmla="*/ 0 h 2958713"/>
              <a:gd name="connsiteX1" fmla="*/ 4006067 w 4006067"/>
              <a:gd name="connsiteY1" fmla="*/ 93817 h 2958713"/>
              <a:gd name="connsiteX2" fmla="*/ 4006067 w 4006067"/>
              <a:gd name="connsiteY2" fmla="*/ 93817 h 2958713"/>
              <a:gd name="connsiteX0" fmla="*/ 0 w 4006067"/>
              <a:gd name="connsiteY0" fmla="*/ 0 h 2915335"/>
              <a:gd name="connsiteX1" fmla="*/ 4006067 w 4006067"/>
              <a:gd name="connsiteY1" fmla="*/ 93817 h 2915335"/>
              <a:gd name="connsiteX2" fmla="*/ 4006067 w 4006067"/>
              <a:gd name="connsiteY2" fmla="*/ 93817 h 2915335"/>
              <a:gd name="connsiteX0" fmla="*/ 0 w 4006067"/>
              <a:gd name="connsiteY0" fmla="*/ 0 h 2933909"/>
              <a:gd name="connsiteX1" fmla="*/ 4006067 w 4006067"/>
              <a:gd name="connsiteY1" fmla="*/ 93817 h 2933909"/>
              <a:gd name="connsiteX2" fmla="*/ 4006067 w 4006067"/>
              <a:gd name="connsiteY2" fmla="*/ 93817 h 293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6067" h="2933909">
                <a:moveTo>
                  <a:pt x="0" y="0"/>
                </a:moveTo>
                <a:cubicBezTo>
                  <a:pt x="1352300" y="4758594"/>
                  <a:pt x="3130424" y="2938454"/>
                  <a:pt x="4006067" y="93817"/>
                </a:cubicBezTo>
                <a:lnTo>
                  <a:pt x="4006067" y="93817"/>
                </a:lnTo>
              </a:path>
            </a:pathLst>
          </a:cu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958F67-6193-03D3-1292-8FDEC647CB07}"/>
              </a:ext>
            </a:extLst>
          </p:cNvPr>
          <p:cNvCxnSpPr/>
          <p:nvPr/>
        </p:nvCxnSpPr>
        <p:spPr>
          <a:xfrm>
            <a:off x="6129644" y="3874908"/>
            <a:ext cx="1" cy="240008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A465A6-49F2-52B9-CB2C-B34437767AA2}"/>
              </a:ext>
            </a:extLst>
          </p:cNvPr>
          <p:cNvCxnSpPr/>
          <p:nvPr/>
        </p:nvCxnSpPr>
        <p:spPr>
          <a:xfrm>
            <a:off x="6599327" y="3874908"/>
            <a:ext cx="1" cy="240008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33">
            <a:extLst>
              <a:ext uri="{FF2B5EF4-FFF2-40B4-BE49-F238E27FC236}">
                <a16:creationId xmlns:a16="http://schemas.microsoft.com/office/drawing/2014/main" id="{8F5CFD2B-4FAE-ACCD-899A-66C3A78914AA}"/>
              </a:ext>
            </a:extLst>
          </p:cNvPr>
          <p:cNvSpPr/>
          <p:nvPr/>
        </p:nvSpPr>
        <p:spPr>
          <a:xfrm>
            <a:off x="6048681" y="5825476"/>
            <a:ext cx="161925" cy="161925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C209B2-F76F-6EB2-9BB3-F050CFE08433}"/>
              </a:ext>
            </a:extLst>
          </p:cNvPr>
          <p:cNvSpPr txBox="1"/>
          <p:nvPr/>
        </p:nvSpPr>
        <p:spPr>
          <a:xfrm>
            <a:off x="5989126" y="6274992"/>
            <a:ext cx="87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3       6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BD745976-EA43-40FA-4106-262CD433C53B}"/>
              </a:ext>
            </a:extLst>
          </p:cNvPr>
          <p:cNvSpPr/>
          <p:nvPr/>
        </p:nvSpPr>
        <p:spPr>
          <a:xfrm>
            <a:off x="2796091" y="4106060"/>
            <a:ext cx="1142540" cy="460180"/>
          </a:xfrm>
          <a:prstGeom prst="wedgeRectCallout">
            <a:avLst>
              <a:gd name="adj1" fmla="val -81242"/>
              <a:gd name="adj2" fmla="val 5184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Objective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F9B2F471-66AE-6F9A-08DD-3C3D49BF24AF}"/>
              </a:ext>
            </a:extLst>
          </p:cNvPr>
          <p:cNvSpPr/>
          <p:nvPr/>
        </p:nvSpPr>
        <p:spPr>
          <a:xfrm>
            <a:off x="2796090" y="5987401"/>
            <a:ext cx="1274235" cy="460180"/>
          </a:xfrm>
          <a:prstGeom prst="wedgeRectCallout">
            <a:avLst>
              <a:gd name="adj1" fmla="val -82084"/>
              <a:gd name="adj2" fmla="val -5064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Constraints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2889A081-DDDB-2056-7BE6-683C178102BA}"/>
              </a:ext>
            </a:extLst>
          </p:cNvPr>
          <p:cNvSpPr/>
          <p:nvPr/>
        </p:nvSpPr>
        <p:spPr>
          <a:xfrm>
            <a:off x="6655156" y="5427764"/>
            <a:ext cx="1335541" cy="460180"/>
          </a:xfrm>
          <a:prstGeom prst="wedgeRectCallout">
            <a:avLst>
              <a:gd name="adj1" fmla="val -74087"/>
              <a:gd name="adj2" fmla="val 60210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Feasible Set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0BC5193-AAD3-6640-3D67-979D48A78EA7}"/>
              </a:ext>
            </a:extLst>
          </p:cNvPr>
          <p:cNvGrpSpPr>
            <a:grpSpLocks noChangeAspect="1"/>
          </p:cNvGrpSpPr>
          <p:nvPr/>
        </p:nvGrpSpPr>
        <p:grpSpPr>
          <a:xfrm>
            <a:off x="5524500" y="45415"/>
            <a:ext cx="1143000" cy="1143000"/>
            <a:chOff x="7020470" y="457533"/>
            <a:chExt cx="4572000" cy="4572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8052B01-2DC9-7144-5242-E27E27D116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52021B-3DBF-40BD-5485-86E057738E36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875904C-CA14-44CD-2A01-C5B335DE4A9D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30E16CA-42DA-4889-0EC0-1458FE011700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B8564E44-9209-E407-D8B0-343F26AD1CD9}"/>
              </a:ext>
            </a:extLst>
          </p:cNvPr>
          <p:cNvSpPr/>
          <p:nvPr/>
        </p:nvSpPr>
        <p:spPr>
          <a:xfrm>
            <a:off x="6779494" y="167565"/>
            <a:ext cx="3009399" cy="787847"/>
          </a:xfrm>
          <a:prstGeom prst="wedgeRectCallout">
            <a:avLst>
              <a:gd name="adj1" fmla="val -67879"/>
              <a:gd name="adj2" fmla="val 5184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feasible set may be empty in which case the optimization problem has no solution!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A63E3567-5266-290D-BB8D-973BE992C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482" y="1134187"/>
            <a:ext cx="1371600" cy="1371600"/>
          </a:xfrm>
          <a:prstGeom prst="rect">
            <a:avLst/>
          </a:prstGeom>
        </p:spPr>
      </p:pic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58BEFC12-535A-0A8B-DA8D-A5E362177B7E}"/>
              </a:ext>
            </a:extLst>
          </p:cNvPr>
          <p:cNvSpPr/>
          <p:nvPr/>
        </p:nvSpPr>
        <p:spPr>
          <a:xfrm>
            <a:off x="10482082" y="1204398"/>
            <a:ext cx="1371600" cy="1412834"/>
          </a:xfrm>
          <a:prstGeom prst="wedgeRectCallout">
            <a:avLst>
              <a:gd name="adj1" fmla="val -79400"/>
              <a:gd name="adj2" fmla="val 419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Just like a set of linear equations that has no solution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6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1" grpId="0" uiExpand="1" build="p" animBg="1"/>
      <p:bldP spid="12" grpId="0" animBg="1"/>
      <p:bldP spid="16" grpId="0" animBg="1"/>
      <p:bldP spid="19" grpId="0" animBg="1"/>
      <p:bldP spid="19" grpId="1" animBg="1"/>
      <p:bldP spid="20" grpId="0"/>
      <p:bldP spid="23" grpId="0" animBg="1"/>
      <p:bldP spid="24" grpId="0" animBg="1"/>
      <p:bldP spid="25" grpId="0" animBg="1"/>
      <p:bldP spid="31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C0FE-4EF9-F164-C466-85047758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the most confident classifier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5A4553-7B29-1895-2758-AED760F28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accent5"/>
                    </a:solidFill>
                  </a:rPr>
                  <a:t>Given</a:t>
                </a:r>
                <a:r>
                  <a:rPr lang="en-IN" dirty="0"/>
                  <a:t>: train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chemeClr val="accent4"/>
                    </a:solidFill>
                  </a:rPr>
                  <a:t>Goal</a:t>
                </a:r>
                <a:r>
                  <a:rPr lang="en-IN" dirty="0"/>
                  <a:t>: learn a linear classifier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 so that</a:t>
                </a:r>
              </a:p>
              <a:p>
                <a:pPr lvl="2"/>
                <a:r>
                  <a:rPr lang="en-IN" b="0" dirty="0">
                    <a:solidFill>
                      <a:schemeClr val="accent2">
                        <a:lumMod val="75000"/>
                      </a:schemeClr>
                    </a:solidFill>
                  </a:rPr>
                  <a:t>It classifies data points correctly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N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2"/>
                <a:r>
                  <a:rPr lang="en-IN" dirty="0">
                    <a:solidFill>
                      <a:schemeClr val="accent3">
                        <a:lumMod val="75000"/>
                      </a:schemeClr>
                    </a:solidFill>
                  </a:rPr>
                  <a:t>It has large geometric margin i.e.,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accent3">
                        <a:lumMod val="75000"/>
                      </a:schemeClr>
                    </a:solidFill>
                  </a:rPr>
                  <a:t> is large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N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lang="en-IN" dirty="0"/>
                  <a:t>Thus, correctness becomes our constraint and margin our objective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=1…</m:t>
                                    </m:r>
                                    <m: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type m:val="lin"/>
                                    <m:ctrlP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IN" b="0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b="1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IN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IN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IN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i="1" dirty="0"/>
              </a:p>
              <a:p>
                <a:pPr lvl="2"/>
                <a:r>
                  <a:rPr lang="en-IN" dirty="0">
                    <a:solidFill>
                      <a:schemeClr val="accent5"/>
                    </a:solidFill>
                  </a:rPr>
                  <a:t>Note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is another way of saying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5A4553-7B29-1895-2758-AED760F28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10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D010280-6220-F8E4-254E-BB8C9AB0D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046" y="1838021"/>
            <a:ext cx="1371600" cy="13716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FDED7D8-BCD3-B2CE-5B23-4C52AC6EAC84}"/>
              </a:ext>
            </a:extLst>
          </p:cNvPr>
          <p:cNvGrpSpPr/>
          <p:nvPr/>
        </p:nvGrpSpPr>
        <p:grpSpPr>
          <a:xfrm>
            <a:off x="481954" y="654424"/>
            <a:ext cx="1143000" cy="1143000"/>
            <a:chOff x="2379643" y="355681"/>
            <a:chExt cx="1143000" cy="1143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330077-D32E-46E0-E89F-BA7EE852E4AC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C55B445-89F0-7BA4-6969-435C8CA1B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4ECFF3A-719A-09B8-301F-05763616F918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3A74B7-ACAF-5DFC-0751-E3FF9BD9A393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ED73FF4-59D0-DBFB-4C6F-1A77DD865BF8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4E2280F8-C95A-8BF3-7C5F-22C3E0E6A76F}"/>
              </a:ext>
            </a:extLst>
          </p:cNvPr>
          <p:cNvSpPr/>
          <p:nvPr/>
        </p:nvSpPr>
        <p:spPr>
          <a:xfrm>
            <a:off x="1776003" y="717700"/>
            <a:ext cx="3758523" cy="851124"/>
          </a:xfrm>
          <a:prstGeom prst="wedgeRectCallout">
            <a:avLst>
              <a:gd name="adj1" fmla="val -65830"/>
              <a:gd name="adj2" fmla="val 5184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Certain optimization problems choose to maximize their objective function, others choose to minimize them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3DD64749-58AF-2D0D-2129-2CC771193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066" y="143479"/>
            <a:ext cx="1371600" cy="1371600"/>
          </a:xfrm>
          <a:prstGeom prst="rect">
            <a:avLst/>
          </a:prstGeom>
        </p:spPr>
      </p:pic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D215BD29-6856-67CD-BB7A-05BA77C1ACAF}"/>
              </a:ext>
            </a:extLst>
          </p:cNvPr>
          <p:cNvSpPr/>
          <p:nvPr/>
        </p:nvSpPr>
        <p:spPr>
          <a:xfrm>
            <a:off x="7769995" y="241682"/>
            <a:ext cx="2914962" cy="952036"/>
          </a:xfrm>
          <a:prstGeom prst="wedgeRectCallout">
            <a:avLst>
              <a:gd name="adj1" fmla="val 65304"/>
              <a:gd name="adj2" fmla="val 39160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maximize the minimum margin since want every data point to have a large margin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898ED7-5F86-252F-9338-705B80785735}"/>
              </a:ext>
            </a:extLst>
          </p:cNvPr>
          <p:cNvGrpSpPr/>
          <p:nvPr/>
        </p:nvGrpSpPr>
        <p:grpSpPr>
          <a:xfrm>
            <a:off x="4572067" y="1922251"/>
            <a:ext cx="5663533" cy="1412557"/>
            <a:chOff x="4726111" y="5106895"/>
            <a:chExt cx="5663533" cy="1412557"/>
          </a:xfrm>
        </p:grpSpPr>
        <p:sp>
          <p:nvSpPr>
            <p:cNvPr id="32" name="Rectangular Callout 5">
              <a:extLst>
                <a:ext uri="{FF2B5EF4-FFF2-40B4-BE49-F238E27FC236}">
                  <a16:creationId xmlns:a16="http://schemas.microsoft.com/office/drawing/2014/main" id="{15AD0FD4-CEED-B16D-C946-30B566600C50}"/>
                </a:ext>
              </a:extLst>
            </p:cNvPr>
            <p:cNvSpPr/>
            <p:nvPr/>
          </p:nvSpPr>
          <p:spPr>
            <a:xfrm>
              <a:off x="4726111" y="5106895"/>
              <a:ext cx="5663533" cy="1412557"/>
            </a:xfrm>
            <a:prstGeom prst="wedgeRectCallout">
              <a:avLst>
                <a:gd name="adj1" fmla="val 65615"/>
                <a:gd name="adj2" fmla="val 8018"/>
              </a:avLst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dirty="0">
                  <a:solidFill>
                    <a:schemeClr val="bg1"/>
                  </a:solidFill>
                </a:rPr>
                <a:t>This optimization problem will fail to give a</a:t>
              </a:r>
              <a:br>
                <a:rPr lang="en-IN" dirty="0">
                  <a:solidFill>
                    <a:schemeClr val="bg1"/>
                  </a:solidFill>
                </a:rPr>
              </a:br>
              <a:r>
                <a:rPr lang="en-IN" dirty="0">
                  <a:solidFill>
                    <a:schemeClr val="bg1"/>
                  </a:solidFill>
                </a:rPr>
                <a:t>solution (as feasible set will be empty) if no</a:t>
              </a:r>
              <a:br>
                <a:rPr lang="en-IN" dirty="0">
                  <a:solidFill>
                    <a:schemeClr val="bg1"/>
                  </a:solidFill>
                </a:rPr>
              </a:br>
              <a:r>
                <a:rPr lang="en-IN" dirty="0">
                  <a:solidFill>
                    <a:schemeClr val="bg1"/>
                  </a:solidFill>
                </a:rPr>
                <a:t>linear classifier can correctly classify all points</a:t>
              </a:r>
              <a:br>
                <a:rPr lang="en-IN" dirty="0">
                  <a:solidFill>
                    <a:schemeClr val="bg1"/>
                  </a:solidFill>
                </a:rPr>
              </a:br>
              <a:r>
                <a:rPr lang="en-IN" dirty="0">
                  <a:solidFill>
                    <a:schemeClr val="bg1"/>
                  </a:solidFill>
                </a:rPr>
                <a:t>We will deal with such cases later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B8AE94E-FE17-3484-64F5-756F795B2926}"/>
                </a:ext>
              </a:extLst>
            </p:cNvPr>
            <p:cNvSpPr/>
            <p:nvPr/>
          </p:nvSpPr>
          <p:spPr>
            <a:xfrm>
              <a:off x="9110376" y="5259594"/>
              <a:ext cx="311085" cy="311085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A553DA1-4E63-0CE4-686D-195D648EA2D7}"/>
                </a:ext>
              </a:extLst>
            </p:cNvPr>
            <p:cNvSpPr/>
            <p:nvPr/>
          </p:nvSpPr>
          <p:spPr>
            <a:xfrm>
              <a:off x="9910416" y="5259594"/>
              <a:ext cx="311085" cy="311085"/>
            </a:xfrm>
            <a:prstGeom prst="ellipse">
              <a:avLst/>
            </a:prstGeom>
            <a:solidFill>
              <a:srgbClr val="C922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61ACAA7-CEB9-73E5-25DC-D9D13F506E90}"/>
                </a:ext>
              </a:extLst>
            </p:cNvPr>
            <p:cNvSpPr/>
            <p:nvPr/>
          </p:nvSpPr>
          <p:spPr>
            <a:xfrm>
              <a:off x="9910415" y="6040372"/>
              <a:ext cx="311085" cy="311085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7F9FCF8-7DAB-C69C-362B-2DB0FDDCF04E}"/>
                </a:ext>
              </a:extLst>
            </p:cNvPr>
            <p:cNvSpPr/>
            <p:nvPr/>
          </p:nvSpPr>
          <p:spPr>
            <a:xfrm>
              <a:off x="9110376" y="6040372"/>
              <a:ext cx="311085" cy="311085"/>
            </a:xfrm>
            <a:prstGeom prst="ellipse">
              <a:avLst/>
            </a:prstGeom>
            <a:solidFill>
              <a:srgbClr val="C922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30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D41F-8A6D-637F-E2A1-875350D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659C2E-C713-AE67-877B-0E9CB53059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 of demanding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let us instead demand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Simply need to scale the model: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</a:t>
                </a:r>
                <a:r>
                  <a:rPr lang="en-IN" dirty="0"/>
                  <a:t>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dirty="0"/>
                  <a:t>then if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IN" b="1" i="1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/>
                  <a:t> 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chemeClr val="accent3"/>
                    </a:solidFill>
                  </a:rPr>
                  <a:t>Note 1</a:t>
                </a:r>
                <a:r>
                  <a:rPr lang="en-IN" dirty="0"/>
                  <a:t>: the scaled classifier makes the same predictions on any point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∀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chemeClr val="accent1"/>
                    </a:solidFill>
                  </a:rPr>
                  <a:t>Note 2</a:t>
                </a:r>
                <a:r>
                  <a:rPr lang="en-IN" dirty="0"/>
                  <a:t>: the scaled classifier has the same margin on any point</a:t>
                </a:r>
                <a:br>
                  <a:rPr lang="en-IN" dirty="0"/>
                </a:b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∀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br>
                  <a:rPr lang="en-IN" dirty="0"/>
                </a:br>
                <a:endParaRPr lang="en-IN" dirty="0"/>
              </a:p>
              <a:p>
                <a:r>
                  <a:rPr lang="en-IN" dirty="0"/>
                  <a:t>Turns out, searching for these scaled classifiers is simpler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659C2E-C713-AE67-877B-0E9CB53059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529" r="-6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56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050E-DB1A-5423-04D1-172B2595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286C53-9E03-8879-F719-9206500B1E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=1…</m:t>
                                    </m:r>
                                    <m: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type m:val="lin"/>
                                    <m:ctrlP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IN" b="0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b="1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IN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IN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IN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IN" dirty="0"/>
                  <a:t>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i="1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⇓</m:t>
                    </m:r>
                  </m:oMath>
                </a14:m>
                <a:endParaRPr lang="en-IN" i="1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=1…</m:t>
                                    </m:r>
                                    <m: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type m:val="lin"/>
                                    <m:ctrlPr>
                                      <a:rPr lang="en-I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IN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IN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IN" dirty="0"/>
                  <a:t>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i="1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⇓</m:t>
                    </m:r>
                  </m:oMath>
                </a14:m>
                <a:endParaRPr lang="en-IN" i="1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286C53-9E03-8879-F719-9206500B1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1580399-47B8-781A-92C8-5786789AF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4651" y="344103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623E4B95-5313-CCBA-6E60-61012F139809}"/>
                  </a:ext>
                </a:extLst>
              </p:cNvPr>
              <p:cNvSpPr/>
              <p:nvPr/>
            </p:nvSpPr>
            <p:spPr>
              <a:xfrm>
                <a:off x="7106477" y="36191"/>
                <a:ext cx="3568173" cy="1075433"/>
              </a:xfrm>
              <a:prstGeom prst="wedgeRectCallout">
                <a:avLst>
                  <a:gd name="adj1" fmla="val 60543"/>
                  <a:gd name="adj2" fmla="val 48399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Since we are already demanding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we get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623E4B95-5313-CCBA-6E60-61012F13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477" y="36191"/>
                <a:ext cx="3568173" cy="1075433"/>
              </a:xfrm>
              <a:prstGeom prst="wedgeRectCallout">
                <a:avLst>
                  <a:gd name="adj1" fmla="val 60543"/>
                  <a:gd name="adj2" fmla="val 48399"/>
                </a:avLst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619F070-8D45-1BA4-0631-78F53525E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398" y="2105336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156B5AF5-AA97-81D8-D61C-3E9002B92AD0}"/>
                  </a:ext>
                </a:extLst>
              </p:cNvPr>
              <p:cNvSpPr/>
              <p:nvPr/>
            </p:nvSpPr>
            <p:spPr>
              <a:xfrm>
                <a:off x="5669280" y="2076315"/>
                <a:ext cx="4968268" cy="964881"/>
              </a:xfrm>
              <a:prstGeom prst="wedgeRectCallout">
                <a:avLst>
                  <a:gd name="adj1" fmla="val 58449"/>
                  <a:gd name="adj2" fmla="val 43843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Maximizing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the same as minimizing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which is the same as minimizing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which is the same as minimizing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156B5AF5-AA97-81D8-D61C-3E9002B92A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0" y="2076315"/>
                <a:ext cx="4968268" cy="964881"/>
              </a:xfrm>
              <a:prstGeom prst="wedgeRectCallout">
                <a:avLst>
                  <a:gd name="adj1" fmla="val 58449"/>
                  <a:gd name="adj2" fmla="val 43843"/>
                </a:avLst>
              </a:prstGeom>
              <a:blipFill>
                <a:blip r:embed="rId6"/>
                <a:stretch>
                  <a:fillRect l="-337" t="-39877" b="-6748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4A5BEF0-7E36-2877-88BF-9F72B5E44372}"/>
              </a:ext>
            </a:extLst>
          </p:cNvPr>
          <p:cNvGrpSpPr/>
          <p:nvPr/>
        </p:nvGrpSpPr>
        <p:grpSpPr>
          <a:xfrm>
            <a:off x="253352" y="4619689"/>
            <a:ext cx="1143000" cy="1143000"/>
            <a:chOff x="2379643" y="355681"/>
            <a:chExt cx="1143000" cy="1143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70080E-39E2-9AC5-C5F6-314FA4694027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BC8283-FBBC-FEDE-F081-407D489003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A254B09-A710-FE37-0B99-33DC73705297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2E0F152-25E6-A5FA-0321-D0C9F9CC5F96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F51AB74-AE57-3D9C-ADCC-09B9D8A2753C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91ACC114-58A3-776D-0A72-EA13E87EFBBE}"/>
              </a:ext>
            </a:extLst>
          </p:cNvPr>
          <p:cNvSpPr/>
          <p:nvPr/>
        </p:nvSpPr>
        <p:spPr>
          <a:xfrm>
            <a:off x="1547401" y="4682965"/>
            <a:ext cx="3253199" cy="851124"/>
          </a:xfrm>
          <a:prstGeom prst="wedgeRectCallout">
            <a:avLst>
              <a:gd name="adj1" fmla="val -65830"/>
              <a:gd name="adj2" fmla="val 5184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classifier returned by solving this optimization problem is called the SVM classifier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2B0C429-21E9-2313-D32F-15F0A36627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040" y="4956095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DEB27CAC-7E99-6A97-ECC4-541285C9A778}"/>
                  </a:ext>
                </a:extLst>
              </p:cNvPr>
              <p:cNvSpPr/>
              <p:nvPr/>
            </p:nvSpPr>
            <p:spPr>
              <a:xfrm>
                <a:off x="7504043" y="5096581"/>
                <a:ext cx="3012543" cy="787847"/>
              </a:xfrm>
              <a:prstGeom prst="wedgeRectCallout">
                <a:avLst>
                  <a:gd name="adj1" fmla="val 60838"/>
                  <a:gd name="adj2" fmla="val 46798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The squaring and scaling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help simplify calculations when solving this opt problem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DEB27CAC-7E99-6A97-ECC4-541285C9A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043" y="5096581"/>
                <a:ext cx="3012543" cy="787847"/>
              </a:xfrm>
              <a:prstGeom prst="wedgeRectCallout">
                <a:avLst>
                  <a:gd name="adj1" fmla="val 60838"/>
                  <a:gd name="adj2" fmla="val 46798"/>
                </a:avLst>
              </a:prstGeom>
              <a:blipFill>
                <a:blip r:embed="rId8"/>
                <a:stretch>
                  <a:fillRect l="-1085" t="-10448" b="-1791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78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69F3-0F38-772B-9AEB-280E4B84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Non-separable Data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B6755-B4F3-460F-DF6E-ECFA1267C7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suspect that although a good linear classifier exists, it may still not classify every point correctly</a:t>
                </a:r>
              </a:p>
              <a:p>
                <a:pPr lvl="2"/>
                <a:r>
                  <a:rPr lang="en-US" dirty="0"/>
                  <a:t>For certain points, we may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/>
                  <a:t> i.e.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Problem is, we do not know which points will get misclassified</a:t>
                </a:r>
              </a:p>
              <a:p>
                <a:r>
                  <a:rPr lang="en-IN" dirty="0">
                    <a:solidFill>
                      <a:schemeClr val="accent3"/>
                    </a:solidFill>
                  </a:rPr>
                  <a:t>Slack variables</a:t>
                </a:r>
                <a:r>
                  <a:rPr lang="en-IN" dirty="0"/>
                  <a:t>: allow points to get misclassified or else classified correctly but with small geometric margin</a:t>
                </a:r>
                <a:br>
                  <a:rPr lang="en-I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B6755-B4F3-460F-DF6E-ECFA1267C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A4201C6-C474-F24A-BC87-A3876F357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082" y="5060576"/>
            <a:ext cx="1371600" cy="13716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B33CA2F-24DE-7774-B9D0-E57438F661FA}"/>
              </a:ext>
            </a:extLst>
          </p:cNvPr>
          <p:cNvSpPr/>
          <p:nvPr/>
        </p:nvSpPr>
        <p:spPr>
          <a:xfrm>
            <a:off x="6612556" y="5060576"/>
            <a:ext cx="4044243" cy="964881"/>
          </a:xfrm>
          <a:prstGeom prst="wedgeRectCallout">
            <a:avLst>
              <a:gd name="adj1" fmla="val 58449"/>
              <a:gd name="adj2" fmla="val 4384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prevents me from misusing the slack variables to learn a useless classifier that misclassifies every data point?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A6AEF3-C8DA-CCA6-07C7-E735E197B0C2}"/>
              </a:ext>
            </a:extLst>
          </p:cNvPr>
          <p:cNvGrpSpPr/>
          <p:nvPr/>
        </p:nvGrpSpPr>
        <p:grpSpPr>
          <a:xfrm>
            <a:off x="578206" y="5060576"/>
            <a:ext cx="1143000" cy="1143000"/>
            <a:chOff x="2379643" y="355681"/>
            <a:chExt cx="1143000" cy="1143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E69027E-583B-1493-0887-C6565873D940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2720A8E-C4B1-2708-F700-8A8DC733F7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4BB6B1E-BC48-6C3C-CC18-54869FE618BB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2485471-6B90-6690-0D72-B1AAD2012221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CFC026E-13B7-487F-BF6E-E19BFD5AE4A7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402DE750-FEC2-CCD0-2FCF-5412FB7C1851}"/>
              </a:ext>
            </a:extLst>
          </p:cNvPr>
          <p:cNvSpPr/>
          <p:nvPr/>
        </p:nvSpPr>
        <p:spPr>
          <a:xfrm>
            <a:off x="1872256" y="5123852"/>
            <a:ext cx="2064478" cy="851124"/>
          </a:xfrm>
          <a:prstGeom prst="wedgeRectCallout">
            <a:avLst>
              <a:gd name="adj1" fmla="val -65830"/>
              <a:gd name="adj2" fmla="val 5184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Extract a price from model for using slack variables</a:t>
            </a:r>
          </a:p>
        </p:txBody>
      </p:sp>
    </p:spTree>
    <p:extLst>
      <p:ext uri="{BB962C8B-B14F-4D97-AF65-F5344CB8AC3E}">
        <p14:creationId xmlns:p14="http://schemas.microsoft.com/office/powerpoint/2010/main" val="407113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9" grpId="0" animBg="1"/>
    </p:bldLst>
  </p:timing>
</p:sld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4FF31FDD-A76D-4C33-A8C5-42D161437C73}" vid="{9166691C-7564-4C8C-B6F7-130833D3B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1791</TotalTime>
  <Words>1193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</vt:lpstr>
      <vt:lpstr>MLC-gold</vt:lpstr>
      <vt:lpstr>PowerPoint Presentation</vt:lpstr>
      <vt:lpstr>the most confident classifier</vt:lpstr>
      <vt:lpstr>Ill-posed Problems in ML</vt:lpstr>
      <vt:lpstr>Large-margin Classifiers</vt:lpstr>
      <vt:lpstr>Optimization in ML</vt:lpstr>
      <vt:lpstr>Learning the most confident classifier</vt:lpstr>
      <vt:lpstr>Simplification</vt:lpstr>
      <vt:lpstr>Support Vector Machines</vt:lpstr>
      <vt:lpstr>Handling Non-separable Data</vt:lpstr>
      <vt:lpstr>The C-SVM</vt:lpstr>
      <vt:lpstr>Exercise</vt:lpstr>
      <vt:lpstr>The Hinge Loss</vt:lpstr>
      <vt:lpstr>Summary</vt:lpstr>
      <vt:lpstr>Have a blast!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Purushottam Kar</dc:creator>
  <cp:lastModifiedBy>Purushottam Kar</cp:lastModifiedBy>
  <cp:revision>86</cp:revision>
  <dcterms:created xsi:type="dcterms:W3CDTF">2023-01-21T14:09:34Z</dcterms:created>
  <dcterms:modified xsi:type="dcterms:W3CDTF">2023-01-25T18:39:10Z</dcterms:modified>
</cp:coreProperties>
</file>