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60" r:id="rId4"/>
    <p:sldId id="262" r:id="rId5"/>
    <p:sldId id="283" r:id="rId6"/>
    <p:sldId id="258" r:id="rId7"/>
    <p:sldId id="259" r:id="rId8"/>
    <p:sldId id="284" r:id="rId9"/>
    <p:sldId id="285" r:id="rId10"/>
    <p:sldId id="287" r:id="rId11"/>
    <p:sldId id="286" r:id="rId12"/>
    <p:sldId id="296" r:id="rId13"/>
    <p:sldId id="297" r:id="rId14"/>
    <p:sldId id="293" r:id="rId15"/>
    <p:sldId id="290" r:id="rId16"/>
    <p:sldId id="292" r:id="rId17"/>
    <p:sldId id="289" r:id="rId18"/>
    <p:sldId id="294" r:id="rId19"/>
    <p:sldId id="2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3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accent5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 i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247C929-BA26-4606-9365-E1423146E57E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  <a:alpha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64F5D16-EA20-4AE8-9F11-D9C6AE922B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18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92BA360-9028-CAFD-7CC9-7324784D2F72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rgbClr val="181818"/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247C929-BA26-4606-9365-E1423146E57E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E64F5D16-EA20-4AE8-9F11-D9C6AE922B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0133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554426D-A57D-2872-1A9B-D0880F57D575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C929-BA26-4606-9365-E1423146E57E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F5D16-EA20-4AE8-9F11-D9C6AE922B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882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067CA42-BE57-73B7-7104-58F79FB47D27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C929-BA26-4606-9365-E1423146E57E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F5D16-EA20-4AE8-9F11-D9C6AE922B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030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3008D5E-0784-C123-828D-9F77964573E8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C929-BA26-4606-9365-E1423146E57E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F5D16-EA20-4AE8-9F11-D9C6AE922B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3514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7AA87C3-328D-727B-F67B-1E92C26B11DE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q"/>
              <a:defRPr sz="32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 i="0">
                <a:solidFill>
                  <a:schemeClr val="bg1"/>
                </a:solidFill>
              </a:defRPr>
            </a:lvl2pPr>
            <a:lvl3pPr marL="1257300" marR="0" indent="-34290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C929-BA26-4606-9365-E1423146E57E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F5D16-EA20-4AE8-9F11-D9C6AE922B2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253353" y="466165"/>
            <a:ext cx="259977" cy="5946282"/>
          </a:xfrm>
          <a:prstGeom prst="rect">
            <a:avLst/>
          </a:prstGeom>
          <a:solidFill>
            <a:srgbClr val="138BEA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15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F07FC2-A655-A2A7-54E6-0A7D9258F47B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C929-BA26-4606-9365-E1423146E57E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F5D16-EA20-4AE8-9F11-D9C6AE922B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795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F4C456E-7040-95FE-B22F-C17CC21C8A6E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C929-BA26-4606-9365-E1423146E57E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F5D16-EA20-4AE8-9F11-D9C6AE922B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192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utr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4850" y="4424515"/>
            <a:ext cx="10782300" cy="894735"/>
          </a:xfrm>
        </p:spPr>
        <p:txBody>
          <a:bodyPr anchor="b">
            <a:noAutofit/>
          </a:bodyPr>
          <a:lstStyle>
            <a:lvl1pPr algn="ctr">
              <a:lnSpc>
                <a:spcPct val="80000"/>
              </a:lnSpc>
              <a:defRPr sz="5400" spc="-120" baseline="0">
                <a:solidFill>
                  <a:schemeClr val="accent5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4850" y="5319252"/>
            <a:ext cx="10782300" cy="533544"/>
          </a:xfrm>
        </p:spPr>
        <p:txBody>
          <a:bodyPr>
            <a:normAutofit/>
          </a:bodyPr>
          <a:lstStyle>
            <a:lvl1pPr marL="0" indent="0" algn="ctr">
              <a:buNone/>
              <a:defRPr sz="3200" i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247C929-BA26-4606-9365-E1423146E57E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  <a:alpha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64F5D16-EA20-4AE8-9F11-D9C6AE922B2E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DE5A13E-6B39-5EB9-018F-9DA365B4DF33}"/>
              </a:ext>
            </a:extLst>
          </p:cNvPr>
          <p:cNvSpPr>
            <a:spLocks noChangeAspect="1"/>
          </p:cNvSpPr>
          <p:nvPr/>
        </p:nvSpPr>
        <p:spPr>
          <a:xfrm>
            <a:off x="5181601" y="1446182"/>
            <a:ext cx="1828799" cy="18288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accent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>
              <a:solidFill>
                <a:srgbClr val="00206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C8EEE6-8976-851D-F510-207FC6D4CF21}"/>
              </a:ext>
            </a:extLst>
          </p:cNvPr>
          <p:cNvSpPr>
            <a:spLocks noChangeAspect="1"/>
          </p:cNvSpPr>
          <p:nvPr/>
        </p:nvSpPr>
        <p:spPr>
          <a:xfrm>
            <a:off x="7785731" y="1455326"/>
            <a:ext cx="3218688" cy="181051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848510-2F64-4D88-22C1-3FF7F2533D22}"/>
              </a:ext>
            </a:extLst>
          </p:cNvPr>
          <p:cNvSpPr>
            <a:spLocks noChangeAspect="1"/>
          </p:cNvSpPr>
          <p:nvPr/>
        </p:nvSpPr>
        <p:spPr>
          <a:xfrm>
            <a:off x="1187581" y="1455326"/>
            <a:ext cx="3218688" cy="181051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22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26F2899-BB1A-C8A9-12B0-A07F6B33176A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C929-BA26-4606-9365-E1423146E57E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F5D16-EA20-4AE8-9F11-D9C6AE922B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9000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D07AB90-9728-28A7-0C31-273BFC645DFA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C929-BA26-4606-9365-E1423146E57E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F5D16-EA20-4AE8-9F11-D9C6AE922B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329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C929-BA26-4606-9365-E1423146E57E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E64F5D16-EA20-4AE8-9F11-D9C6AE922B2E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906DB1-8C12-010E-62DB-3FD29C5810E0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638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10217797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71150" y="6412447"/>
            <a:ext cx="1382532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9247C929-BA26-4606-9365-E1423146E57E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64F5D16-EA20-4AE8-9F11-D9C6AE922B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182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5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32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32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800" i="1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5" Type="http://schemas.openxmlformats.org/officeDocument/2006/relationships/image" Target="../media/image290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39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0.png"/><Relationship Id="rId15" Type="http://schemas.openxmlformats.org/officeDocument/2006/relationships/image" Target="../media/image49.png"/><Relationship Id="rId10" Type="http://schemas.openxmlformats.org/officeDocument/2006/relationships/image" Target="../media/image44.png"/><Relationship Id="rId4" Type="http://schemas.openxmlformats.org/officeDocument/2006/relationships/image" Target="../media/image380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8.png"/><Relationship Id="rId5" Type="http://schemas.openxmlformats.org/officeDocument/2006/relationships/image" Target="../media/image180.png"/><Relationship Id="rId10" Type="http://schemas.openxmlformats.org/officeDocument/2006/relationships/image" Target="../media/image27.png"/><Relationship Id="rId4" Type="http://schemas.openxmlformats.org/officeDocument/2006/relationships/image" Target="../media/image170.png"/><Relationship Id="rId9" Type="http://schemas.openxmlformats.org/officeDocument/2006/relationships/image" Target="../media/image2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440DE34-3E66-BCB9-2FDA-9600A5E305C2}"/>
                  </a:ext>
                </a:extLst>
              </p:cNvPr>
              <p:cNvSpPr txBox="1"/>
              <p:nvPr/>
            </p:nvSpPr>
            <p:spPr>
              <a:xfrm>
                <a:off x="215110" y="4260706"/>
                <a:ext cx="6280507" cy="9573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800" b="1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  <m:r>
                                <a:rPr lang="en-IN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IN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IN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lang="en-IN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f>
                                <m:fPr>
                                  <m:ctrlPr>
                                    <a:rPr lang="en-IN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8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IN" sz="28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IN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800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</m:d>
                            </m:e>
                            <m:sub>
                              <m:r>
                                <a:rPr lang="en-IN" sz="28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IN" sz="28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IN" sz="2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8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subSup"/>
                              <m:ctrlPr>
                                <a:rPr lang="en-IN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IN" sz="28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8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28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en-IN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IN" sz="28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IN" sz="28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p>
                                      <m:r>
                                        <a:rPr lang="en-IN" sz="28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p>
                                        <m:sSupPr>
                                          <m:ctrlPr>
                                            <a:rPr lang="en-IN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IN" sz="2800" b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𝐰</m:t>
                                          </m:r>
                                        </m:e>
                                        <m:sup>
                                          <m:r>
                                            <a:rPr lang="en-IN" sz="28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⊤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IN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IN" sz="2800" b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𝐱</m:t>
                                          </m:r>
                                        </m:e>
                                        <m:sup>
                                          <m:r>
                                            <a:rPr lang="en-IN" sz="28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440DE34-3E66-BCB9-2FDA-9600A5E30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10" y="4260706"/>
                <a:ext cx="6280507" cy="9573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09D4A7-D264-87D9-A112-91FB2362F8FF}"/>
              </a:ext>
            </a:extLst>
          </p:cNvPr>
          <p:cNvCxnSpPr>
            <a:cxnSpLocks/>
          </p:cNvCxnSpPr>
          <p:nvPr/>
        </p:nvCxnSpPr>
        <p:spPr>
          <a:xfrm>
            <a:off x="2198826" y="610759"/>
            <a:ext cx="2313076" cy="310666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FC5F84-D628-2265-C46D-EB069C51CA8B}"/>
              </a:ext>
            </a:extLst>
          </p:cNvPr>
          <p:cNvGrpSpPr/>
          <p:nvPr/>
        </p:nvGrpSpPr>
        <p:grpSpPr>
          <a:xfrm flipH="1" flipV="1">
            <a:off x="3685096" y="385963"/>
            <a:ext cx="2160153" cy="2455621"/>
            <a:chOff x="467374" y="1655665"/>
            <a:chExt cx="2160153" cy="2455621"/>
          </a:xfrm>
          <a:solidFill>
            <a:schemeClr val="accent2">
              <a:lumMod val="75000"/>
            </a:schemeClr>
          </a:solidFill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E16116A-2289-23C7-F403-3B06EDE9B257}"/>
                </a:ext>
              </a:extLst>
            </p:cNvPr>
            <p:cNvSpPr/>
            <p:nvPr/>
          </p:nvSpPr>
          <p:spPr>
            <a:xfrm>
              <a:off x="1291861" y="2334564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7DEEFF9-4FF7-57C3-8F83-F1B80E3A4B52}"/>
                </a:ext>
              </a:extLst>
            </p:cNvPr>
            <p:cNvSpPr/>
            <p:nvPr/>
          </p:nvSpPr>
          <p:spPr>
            <a:xfrm>
              <a:off x="467374" y="1979134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810E9B8-C707-2967-542A-64685CE1BE15}"/>
                </a:ext>
              </a:extLst>
            </p:cNvPr>
            <p:cNvSpPr/>
            <p:nvPr/>
          </p:nvSpPr>
          <p:spPr>
            <a:xfrm>
              <a:off x="1070121" y="3013463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6DA5323-C3BC-1F2F-2538-DED5312441CC}"/>
                </a:ext>
              </a:extLst>
            </p:cNvPr>
            <p:cNvSpPr/>
            <p:nvPr/>
          </p:nvSpPr>
          <p:spPr>
            <a:xfrm>
              <a:off x="1447403" y="1655665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080BD7E-2315-4A59-7B4F-0CE488ABA20C}"/>
                </a:ext>
              </a:extLst>
            </p:cNvPr>
            <p:cNvSpPr/>
            <p:nvPr/>
          </p:nvSpPr>
          <p:spPr>
            <a:xfrm>
              <a:off x="2316442" y="2845408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B4E14A-DC86-6170-4300-035E15BE30D5}"/>
                </a:ext>
              </a:extLst>
            </p:cNvPr>
            <p:cNvSpPr/>
            <p:nvPr/>
          </p:nvSpPr>
          <p:spPr>
            <a:xfrm>
              <a:off x="1907327" y="2280905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F60B28A-D110-1FC8-BBBB-9B6CD70189EB}"/>
                </a:ext>
              </a:extLst>
            </p:cNvPr>
            <p:cNvSpPr/>
            <p:nvPr/>
          </p:nvSpPr>
          <p:spPr>
            <a:xfrm>
              <a:off x="2316442" y="3575405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842B9EA-088B-CD47-32CA-CE65BA68F71A}"/>
                </a:ext>
              </a:extLst>
            </p:cNvPr>
            <p:cNvSpPr/>
            <p:nvPr/>
          </p:nvSpPr>
          <p:spPr>
            <a:xfrm>
              <a:off x="1776757" y="3084837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1E479D6-5751-1A75-D235-D7E2D54396E4}"/>
                </a:ext>
              </a:extLst>
            </p:cNvPr>
            <p:cNvSpPr/>
            <p:nvPr/>
          </p:nvSpPr>
          <p:spPr>
            <a:xfrm>
              <a:off x="1636134" y="3800201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3741843-2EF8-216C-A7F2-7EE85FE3AE20}"/>
              </a:ext>
            </a:extLst>
          </p:cNvPr>
          <p:cNvGrpSpPr/>
          <p:nvPr/>
        </p:nvGrpSpPr>
        <p:grpSpPr>
          <a:xfrm>
            <a:off x="852656" y="1665488"/>
            <a:ext cx="2160153" cy="2455621"/>
            <a:chOff x="852656" y="2175851"/>
            <a:chExt cx="2160153" cy="245562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3DD6FF9-30CC-D5A5-E3B8-D963BFFCBB7D}"/>
                </a:ext>
              </a:extLst>
            </p:cNvPr>
            <p:cNvGrpSpPr/>
            <p:nvPr/>
          </p:nvGrpSpPr>
          <p:grpSpPr>
            <a:xfrm>
              <a:off x="852656" y="2499320"/>
              <a:ext cx="2160153" cy="2132152"/>
              <a:chOff x="467374" y="1979134"/>
              <a:chExt cx="2160153" cy="2132152"/>
            </a:xfrm>
            <a:solidFill>
              <a:srgbClr val="FFC000"/>
            </a:solidFill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805D4E0-0634-13DF-BAD6-33F1240C6665}"/>
                  </a:ext>
                </a:extLst>
              </p:cNvPr>
              <p:cNvSpPr/>
              <p:nvPr/>
            </p:nvSpPr>
            <p:spPr>
              <a:xfrm>
                <a:off x="1291861" y="2334564"/>
                <a:ext cx="311085" cy="311085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D91904F-333C-D032-2711-1DC5375B61DF}"/>
                  </a:ext>
                </a:extLst>
              </p:cNvPr>
              <p:cNvSpPr/>
              <p:nvPr/>
            </p:nvSpPr>
            <p:spPr>
              <a:xfrm>
                <a:off x="467374" y="1979134"/>
                <a:ext cx="311085" cy="311085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25285848-DFBC-FA58-3BD2-D23E812B89EB}"/>
                  </a:ext>
                </a:extLst>
              </p:cNvPr>
              <p:cNvSpPr/>
              <p:nvPr/>
            </p:nvSpPr>
            <p:spPr>
              <a:xfrm>
                <a:off x="1070121" y="3013463"/>
                <a:ext cx="311085" cy="311085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D5201F9-0499-A53B-E044-CA39EDDF3513}"/>
                  </a:ext>
                </a:extLst>
              </p:cNvPr>
              <p:cNvSpPr/>
              <p:nvPr/>
            </p:nvSpPr>
            <p:spPr>
              <a:xfrm>
                <a:off x="2316442" y="3575405"/>
                <a:ext cx="311085" cy="311085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EBC45C3-B41E-BEF8-F4E4-4E2E25FC1651}"/>
                  </a:ext>
                </a:extLst>
              </p:cNvPr>
              <p:cNvSpPr/>
              <p:nvPr/>
            </p:nvSpPr>
            <p:spPr>
              <a:xfrm>
                <a:off x="1776757" y="3084837"/>
                <a:ext cx="311085" cy="311085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24C5E04D-8DF9-7184-F28C-C33BDB346ED4}"/>
                  </a:ext>
                </a:extLst>
              </p:cNvPr>
              <p:cNvSpPr/>
              <p:nvPr/>
            </p:nvSpPr>
            <p:spPr>
              <a:xfrm>
                <a:off x="1636134" y="3800201"/>
                <a:ext cx="311085" cy="311085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2F8B832-8A5B-6DE9-9E1D-8C5B6AAE8AD4}"/>
                </a:ext>
              </a:extLst>
            </p:cNvPr>
            <p:cNvGrpSpPr/>
            <p:nvPr/>
          </p:nvGrpSpPr>
          <p:grpSpPr>
            <a:xfrm>
              <a:off x="1832685" y="2175851"/>
              <a:ext cx="1180124" cy="1500828"/>
              <a:chOff x="1318347" y="2391149"/>
              <a:chExt cx="1180124" cy="1500828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03F8AB2E-F524-4B85-5D27-FB112A4F9A47}"/>
                  </a:ext>
                </a:extLst>
              </p:cNvPr>
              <p:cNvSpPr/>
              <p:nvPr/>
            </p:nvSpPr>
            <p:spPr>
              <a:xfrm>
                <a:off x="1318347" y="2391149"/>
                <a:ext cx="311085" cy="311085"/>
              </a:xfrm>
              <a:prstGeom prst="ellipse">
                <a:avLst/>
              </a:prstGeom>
              <a:solidFill>
                <a:srgbClr val="FFC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CC4E9E85-2F39-0780-532A-D400F2F451F4}"/>
                  </a:ext>
                </a:extLst>
              </p:cNvPr>
              <p:cNvSpPr/>
              <p:nvPr/>
            </p:nvSpPr>
            <p:spPr>
              <a:xfrm>
                <a:off x="2187386" y="3580892"/>
                <a:ext cx="311085" cy="311085"/>
              </a:xfrm>
              <a:prstGeom prst="ellipse">
                <a:avLst/>
              </a:prstGeom>
              <a:solidFill>
                <a:srgbClr val="FFC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F1713D5-C4E5-6A9D-BF77-0A88C0A4C23E}"/>
                  </a:ext>
                </a:extLst>
              </p:cNvPr>
              <p:cNvSpPr/>
              <p:nvPr/>
            </p:nvSpPr>
            <p:spPr>
              <a:xfrm>
                <a:off x="1778271" y="3016389"/>
                <a:ext cx="311085" cy="311085"/>
              </a:xfrm>
              <a:prstGeom prst="ellipse">
                <a:avLst/>
              </a:prstGeom>
              <a:solidFill>
                <a:srgbClr val="FFC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8E6A449-B247-5EB7-7778-E4E87B72B791}"/>
              </a:ext>
            </a:extLst>
          </p:cNvPr>
          <p:cNvGrpSpPr/>
          <p:nvPr/>
        </p:nvGrpSpPr>
        <p:grpSpPr>
          <a:xfrm>
            <a:off x="6673069" y="1458545"/>
            <a:ext cx="297106" cy="2592971"/>
            <a:chOff x="2969374" y="1702777"/>
            <a:chExt cx="297106" cy="2592971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5679162D-1956-42A0-9902-DD4EE414E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91737" y="2797598"/>
              <a:ext cx="252380" cy="416108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6B657F59-DC7F-A4A8-E1B0-D7F51BE1FA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91737" y="1702777"/>
              <a:ext cx="252380" cy="425692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C5D5F553-E4DD-B923-67E5-5763697E2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69374" y="2254580"/>
              <a:ext cx="297106" cy="416907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A552B9A5-E393-D1EB-DAAA-70A9D4D1BC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02519" y="3880439"/>
              <a:ext cx="230816" cy="415309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D13E984A-F735-40C9-1573-EC03818D8A5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002120" y="3339817"/>
              <a:ext cx="231615" cy="414511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le 296">
                <a:extLst>
                  <a:ext uri="{FF2B5EF4-FFF2-40B4-BE49-F238E27FC236}">
                    <a16:creationId xmlns:a16="http://schemas.microsoft.com/office/drawing/2014/main" id="{BE23EDDA-A4C6-3427-2AF2-86F0A15F88B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24866259"/>
                  </p:ext>
                </p:extLst>
              </p:nvPr>
            </p:nvGraphicFramePr>
            <p:xfrm>
              <a:off x="7095880" y="382140"/>
              <a:ext cx="4511420" cy="370205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7375">
                      <a:extLst>
                        <a:ext uri="{9D8B030D-6E8A-4147-A177-3AD203B41FA5}">
                          <a16:colId xmlns:a16="http://schemas.microsoft.com/office/drawing/2014/main" val="854838904"/>
                        </a:ext>
                      </a:extLst>
                    </a:gridCol>
                    <a:gridCol w="566538">
                      <a:extLst>
                        <a:ext uri="{9D8B030D-6E8A-4147-A177-3AD203B41FA5}">
                          <a16:colId xmlns:a16="http://schemas.microsoft.com/office/drawing/2014/main" val="3273749991"/>
                        </a:ext>
                      </a:extLst>
                    </a:gridCol>
                    <a:gridCol w="423512">
                      <a:extLst>
                        <a:ext uri="{9D8B030D-6E8A-4147-A177-3AD203B41FA5}">
                          <a16:colId xmlns:a16="http://schemas.microsoft.com/office/drawing/2014/main" val="3650741875"/>
                        </a:ext>
                      </a:extLst>
                    </a:gridCol>
                    <a:gridCol w="577515">
                      <a:extLst>
                        <a:ext uri="{9D8B030D-6E8A-4147-A177-3AD203B41FA5}">
                          <a16:colId xmlns:a16="http://schemas.microsoft.com/office/drawing/2014/main" val="2784324659"/>
                        </a:ext>
                      </a:extLst>
                    </a:gridCol>
                    <a:gridCol w="507805">
                      <a:extLst>
                        <a:ext uri="{9D8B030D-6E8A-4147-A177-3AD203B41FA5}">
                          <a16:colId xmlns:a16="http://schemas.microsoft.com/office/drawing/2014/main" val="1158536099"/>
                        </a:ext>
                      </a:extLst>
                    </a:gridCol>
                    <a:gridCol w="351155">
                      <a:extLst>
                        <a:ext uri="{9D8B030D-6E8A-4147-A177-3AD203B41FA5}">
                          <a16:colId xmlns:a16="http://schemas.microsoft.com/office/drawing/2014/main" val="2980581073"/>
                        </a:ext>
                      </a:extLst>
                    </a:gridCol>
                    <a:gridCol w="351155">
                      <a:extLst>
                        <a:ext uri="{9D8B030D-6E8A-4147-A177-3AD203B41FA5}">
                          <a16:colId xmlns:a16="http://schemas.microsoft.com/office/drawing/2014/main" val="4076275140"/>
                        </a:ext>
                      </a:extLst>
                    </a:gridCol>
                    <a:gridCol w="351155">
                      <a:extLst>
                        <a:ext uri="{9D8B030D-6E8A-4147-A177-3AD203B41FA5}">
                          <a16:colId xmlns:a16="http://schemas.microsoft.com/office/drawing/2014/main" val="3196344057"/>
                        </a:ext>
                      </a:extLst>
                    </a:gridCol>
                    <a:gridCol w="795210">
                      <a:extLst>
                        <a:ext uri="{9D8B030D-6E8A-4147-A177-3AD203B41FA5}">
                          <a16:colId xmlns:a16="http://schemas.microsoft.com/office/drawing/2014/main" val="3117599584"/>
                        </a:ext>
                      </a:extLst>
                    </a:gridCol>
                  </a:tblGrid>
                  <a:tr h="539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Age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Highest education</a:t>
                          </a:r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(HS, BT, MT, PhD)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Gender</a:t>
                          </a:r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(M, F, O)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True </a:t>
                          </a:r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Salary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35939233"/>
                      </a:ext>
                    </a:extLst>
                  </a:tr>
                  <a:tr h="31101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u="none" strike="noStrike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IN" sz="20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11673538"/>
                      </a:ext>
                    </a:extLst>
                  </a:tr>
                  <a:tr h="539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45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64475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42257364"/>
                      </a:ext>
                    </a:extLst>
                  </a:tr>
                  <a:tr h="539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22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34179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18795012"/>
                      </a:ext>
                    </a:extLst>
                  </a:tr>
                  <a:tr h="539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28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34573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25190112"/>
                      </a:ext>
                    </a:extLst>
                  </a:tr>
                  <a:tr h="539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34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50882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89478883"/>
                      </a:ext>
                    </a:extLst>
                  </a:tr>
                  <a:tr h="539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47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38660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530112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le 296">
                <a:extLst>
                  <a:ext uri="{FF2B5EF4-FFF2-40B4-BE49-F238E27FC236}">
                    <a16:creationId xmlns:a16="http://schemas.microsoft.com/office/drawing/2014/main" id="{BE23EDDA-A4C6-3427-2AF2-86F0A15F88B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24866259"/>
                  </p:ext>
                </p:extLst>
              </p:nvPr>
            </p:nvGraphicFramePr>
            <p:xfrm>
              <a:off x="7095880" y="382140"/>
              <a:ext cx="4511420" cy="370205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7375">
                      <a:extLst>
                        <a:ext uri="{9D8B030D-6E8A-4147-A177-3AD203B41FA5}">
                          <a16:colId xmlns:a16="http://schemas.microsoft.com/office/drawing/2014/main" val="854838904"/>
                        </a:ext>
                      </a:extLst>
                    </a:gridCol>
                    <a:gridCol w="566538">
                      <a:extLst>
                        <a:ext uri="{9D8B030D-6E8A-4147-A177-3AD203B41FA5}">
                          <a16:colId xmlns:a16="http://schemas.microsoft.com/office/drawing/2014/main" val="3273749991"/>
                        </a:ext>
                      </a:extLst>
                    </a:gridCol>
                    <a:gridCol w="423512">
                      <a:extLst>
                        <a:ext uri="{9D8B030D-6E8A-4147-A177-3AD203B41FA5}">
                          <a16:colId xmlns:a16="http://schemas.microsoft.com/office/drawing/2014/main" val="3650741875"/>
                        </a:ext>
                      </a:extLst>
                    </a:gridCol>
                    <a:gridCol w="577515">
                      <a:extLst>
                        <a:ext uri="{9D8B030D-6E8A-4147-A177-3AD203B41FA5}">
                          <a16:colId xmlns:a16="http://schemas.microsoft.com/office/drawing/2014/main" val="2784324659"/>
                        </a:ext>
                      </a:extLst>
                    </a:gridCol>
                    <a:gridCol w="507805">
                      <a:extLst>
                        <a:ext uri="{9D8B030D-6E8A-4147-A177-3AD203B41FA5}">
                          <a16:colId xmlns:a16="http://schemas.microsoft.com/office/drawing/2014/main" val="1158536099"/>
                        </a:ext>
                      </a:extLst>
                    </a:gridCol>
                    <a:gridCol w="351155">
                      <a:extLst>
                        <a:ext uri="{9D8B030D-6E8A-4147-A177-3AD203B41FA5}">
                          <a16:colId xmlns:a16="http://schemas.microsoft.com/office/drawing/2014/main" val="2980581073"/>
                        </a:ext>
                      </a:extLst>
                    </a:gridCol>
                    <a:gridCol w="351155">
                      <a:extLst>
                        <a:ext uri="{9D8B030D-6E8A-4147-A177-3AD203B41FA5}">
                          <a16:colId xmlns:a16="http://schemas.microsoft.com/office/drawing/2014/main" val="4076275140"/>
                        </a:ext>
                      </a:extLst>
                    </a:gridCol>
                    <a:gridCol w="351155">
                      <a:extLst>
                        <a:ext uri="{9D8B030D-6E8A-4147-A177-3AD203B41FA5}">
                          <a16:colId xmlns:a16="http://schemas.microsoft.com/office/drawing/2014/main" val="3196344057"/>
                        </a:ext>
                      </a:extLst>
                    </a:gridCol>
                    <a:gridCol w="795210">
                      <a:extLst>
                        <a:ext uri="{9D8B030D-6E8A-4147-A177-3AD203B41FA5}">
                          <a16:colId xmlns:a16="http://schemas.microsoft.com/office/drawing/2014/main" val="311759958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Age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Highest education</a:t>
                          </a:r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(HS, BT, MT, PhD)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Gender</a:t>
                          </a:r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(M, F, O)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True </a:t>
                          </a:r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Salary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3593923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042" t="-183333" r="-672917" b="-74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03191" t="-183333" r="-587234" b="-74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76812" t="-183333" r="-700000" b="-74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73684" t="-183333" r="-408421" b="-74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427711" t="-183333" r="-367470" b="-74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755172" t="-183333" r="-425862" b="-74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855172" t="-183333" r="-325862" b="-74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971930" t="-183333" r="-231579" b="-74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466412" t="-183333" r="-763" b="-74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1673538"/>
                      </a:ext>
                    </a:extLst>
                  </a:tr>
                  <a:tr h="539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45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64475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42257364"/>
                      </a:ext>
                    </a:extLst>
                  </a:tr>
                  <a:tr h="539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22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34179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18795012"/>
                      </a:ext>
                    </a:extLst>
                  </a:tr>
                  <a:tr h="539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28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34573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25190112"/>
                      </a:ext>
                    </a:extLst>
                  </a:tr>
                  <a:tr h="539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34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50882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89478883"/>
                      </a:ext>
                    </a:extLst>
                  </a:tr>
                  <a:tr h="539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47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38660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530112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0FCB74F-307A-2D55-BADC-E28EBF85F680}"/>
                  </a:ext>
                </a:extLst>
              </p:cNvPr>
              <p:cNvSpPr txBox="1"/>
              <p:nvPr/>
            </p:nvSpPr>
            <p:spPr>
              <a:xfrm>
                <a:off x="7141379" y="4260706"/>
                <a:ext cx="4420421" cy="9573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800" b="1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  <m:r>
                                <a:rPr lang="en-IN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IN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IN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subSup"/>
                              <m:ctrlPr>
                                <a:rPr lang="en-IN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IN" sz="28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8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28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IN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IN" sz="28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IN" sz="28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p>
                                      <m:r>
                                        <a:rPr lang="en-US" sz="2800" b="0" i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IN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IN" sz="2800" b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𝐰</m:t>
                                          </m:r>
                                        </m:e>
                                        <m:sup>
                                          <m:r>
                                            <a:rPr lang="en-IN" sz="28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⊤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IN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IN" sz="2800" b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𝐱</m:t>
                                          </m:r>
                                        </m:e>
                                        <m:sup>
                                          <m:r>
                                            <a:rPr lang="en-IN" sz="28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0FCB74F-307A-2D55-BADC-E28EBF85F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1379" y="4260706"/>
                <a:ext cx="4420421" cy="95737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F24F79A-4FA7-E84B-1179-F7F18BCAFC6B}"/>
                  </a:ext>
                </a:extLst>
              </p:cNvPr>
              <p:cNvSpPr txBox="1"/>
              <p:nvPr/>
            </p:nvSpPr>
            <p:spPr>
              <a:xfrm>
                <a:off x="3033824" y="5403077"/>
                <a:ext cx="6124352" cy="12420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IN" sz="5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IN" sz="5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IN" sz="54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IN" sz="5400" b="1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  <m:r>
                                <a:rPr lang="en-IN" sz="5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IN" sz="5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5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IN" sz="5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IN" sz="5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IN" sz="5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5400" b="1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IN" sz="5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F24F79A-4FA7-E84B-1179-F7F18BCAF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3824" y="5403077"/>
                <a:ext cx="6124352" cy="124207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4767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9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1457CE-C418-E486-A859-ECF4C571E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GD Scalable – Stochastic GD (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SGD</a:t>
            </a:r>
            <a:r>
              <a:rPr lang="en-US" dirty="0"/>
              <a:t>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0243BD0-10A0-C76B-EA38-CCBD84908F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Consider the SVM objective (unconstrained) where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limLoc m:val="subSup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Calculating a subgradient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takes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𝑛𝑑</m:t>
                        </m:r>
                      </m:e>
                    </m:d>
                  </m:oMath>
                </a14:m>
                <a:r>
                  <a:rPr lang="en-US" dirty="0"/>
                  <a:t> time – costly! </a:t>
                </a:r>
                <a:r>
                  <a:rPr lang="en-US" dirty="0">
                    <a:sym typeface="Wingdings" panose="05000000000000000000" pitchFamily="2" charset="2"/>
                  </a:rPr>
                  <a:t></a:t>
                </a:r>
              </a:p>
              <a:p>
                <a:pPr lvl="2"/>
                <a:r>
                  <a:rPr lang="en-US" dirty="0"/>
                  <a:t>Get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IN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𝜕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dirty="0"/>
                  <a:t>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rgbClr val="FFC000"/>
                    </a:solidFill>
                  </a:rPr>
                  <a:t>Trick</a:t>
                </a:r>
                <a:r>
                  <a:rPr lang="en-US" dirty="0"/>
                  <a:t>: get an approximation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 that is much cheaper to compute</a:t>
                </a:r>
              </a:p>
              <a:p>
                <a:r>
                  <a:rPr lang="en-IN" dirty="0"/>
                  <a:t>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IN" dirty="0"/>
                  <a:t>, choose a random data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p>
                        </m:sSup>
                      </m:e>
                    </m:d>
                  </m:oMath>
                </a14:m>
                <a:r>
                  <a:rPr lang="en-IN" dirty="0"/>
                  <a:t> and approximate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𝐬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≝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IN" dirty="0"/>
                  <a:t> (takes only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IN" dirty="0"/>
                  <a:t> time </a:t>
                </a:r>
                <a:r>
                  <a:rPr lang="en-IN" dirty="0">
                    <a:sym typeface="Wingdings" panose="05000000000000000000" pitchFamily="2" charset="2"/>
                  </a:rPr>
                  <a:t>)</a:t>
                </a:r>
                <a:br>
                  <a:rPr lang="en-US" dirty="0"/>
                </a:br>
                <a:endParaRPr lang="en-IN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0243BD0-10A0-C76B-EA38-CCBD84908F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2644" r="-4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0FE94396-E8BB-6D25-35E6-EFB914BDF6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21" y="5450209"/>
            <a:ext cx="1371600" cy="1371600"/>
          </a:xfrm>
          <a:prstGeom prst="rect">
            <a:avLst/>
          </a:prstGeom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920617BE-7AA2-D8F0-8CF9-DCDFBF990346}"/>
              </a:ext>
            </a:extLst>
          </p:cNvPr>
          <p:cNvSpPr/>
          <p:nvPr/>
        </p:nvSpPr>
        <p:spPr>
          <a:xfrm>
            <a:off x="1430724" y="5450209"/>
            <a:ext cx="2331828" cy="964881"/>
          </a:xfrm>
          <a:prstGeom prst="wedgeRectCallout">
            <a:avLst>
              <a:gd name="adj1" fmla="val -65399"/>
              <a:gd name="adj2" fmla="val 37856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Is it essential to give the exact (sub)gradient to GD each time? 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635536E5-7CD5-8283-2ADB-16CEB605EE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1679" y="5450209"/>
            <a:ext cx="1371600" cy="1371600"/>
          </a:xfrm>
          <a:prstGeom prst="rect">
            <a:avLst/>
          </a:prstGeom>
        </p:spPr>
      </p:pic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F8A4B38D-86BD-4661-19BF-93CAD52F57BA}"/>
              </a:ext>
            </a:extLst>
          </p:cNvPr>
          <p:cNvSpPr/>
          <p:nvPr/>
        </p:nvSpPr>
        <p:spPr>
          <a:xfrm>
            <a:off x="6853187" y="5338940"/>
            <a:ext cx="3768492" cy="1161091"/>
          </a:xfrm>
          <a:prstGeom prst="wedgeRectCallout">
            <a:avLst>
              <a:gd name="adj1" fmla="val 65961"/>
              <a:gd name="adj2" fmla="val 39188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Not really! Most of the time we just need a decent idea of the general direction in which to move since we only take a short step in that direction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EB3B81F-E58B-B194-09A2-E7BB92E5823D}"/>
              </a:ext>
            </a:extLst>
          </p:cNvPr>
          <p:cNvSpPr/>
          <p:nvPr/>
        </p:nvSpPr>
        <p:spPr>
          <a:xfrm>
            <a:off x="6215216" y="5256141"/>
            <a:ext cx="165600" cy="165600"/>
          </a:xfrm>
          <a:prstGeom prst="ellips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36FF8CC-8308-8593-3D4A-7EA865CD2586}"/>
              </a:ext>
            </a:extLst>
          </p:cNvPr>
          <p:cNvGrpSpPr/>
          <p:nvPr/>
        </p:nvGrpSpPr>
        <p:grpSpPr>
          <a:xfrm>
            <a:off x="4515064" y="5619320"/>
            <a:ext cx="658792" cy="939260"/>
            <a:chOff x="4515064" y="5619320"/>
            <a:chExt cx="658792" cy="939260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629E933-8361-105F-9C2E-FF15696827F2}"/>
                </a:ext>
              </a:extLst>
            </p:cNvPr>
            <p:cNvCxnSpPr>
              <a:cxnSpLocks/>
              <a:stCxn id="11" idx="7"/>
            </p:cNvCxnSpPr>
            <p:nvPr/>
          </p:nvCxnSpPr>
          <p:spPr>
            <a:xfrm flipV="1">
              <a:off x="4515064" y="5919485"/>
              <a:ext cx="580678" cy="639095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AB3E53B4-2A65-D78E-B1FD-217B644AC410}"/>
                    </a:ext>
                  </a:extLst>
                </p:cNvPr>
                <p:cNvSpPr txBox="1"/>
                <p:nvPr/>
              </p:nvSpPr>
              <p:spPr>
                <a:xfrm>
                  <a:off x="4764026" y="5619320"/>
                  <a:ext cx="40983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𝐬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AB3E53B4-2A65-D78E-B1FD-217B644AC4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4026" y="5619320"/>
                  <a:ext cx="40983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CF4DB7D-65F2-3CE4-F314-28013990AD35}"/>
              </a:ext>
            </a:extLst>
          </p:cNvPr>
          <p:cNvCxnSpPr>
            <a:stCxn id="11" idx="7"/>
            <a:endCxn id="12" idx="3"/>
          </p:cNvCxnSpPr>
          <p:nvPr/>
        </p:nvCxnSpPr>
        <p:spPr>
          <a:xfrm flipV="1">
            <a:off x="4515064" y="5397489"/>
            <a:ext cx="1724404" cy="116109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A11D6D6-088B-7234-84D2-3044133BF890}"/>
              </a:ext>
            </a:extLst>
          </p:cNvPr>
          <p:cNvGrpSpPr/>
          <p:nvPr/>
        </p:nvGrpSpPr>
        <p:grpSpPr>
          <a:xfrm>
            <a:off x="4515064" y="6005545"/>
            <a:ext cx="962134" cy="553035"/>
            <a:chOff x="4515064" y="6005545"/>
            <a:chExt cx="962134" cy="5530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D1CD8C3-95BF-1865-A67F-56824D0DFBE6}"/>
                    </a:ext>
                  </a:extLst>
                </p:cNvPr>
                <p:cNvSpPr txBox="1"/>
                <p:nvPr/>
              </p:nvSpPr>
              <p:spPr>
                <a:xfrm>
                  <a:off x="5120767" y="6005545"/>
                  <a:ext cx="35643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𝐠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D1CD8C3-95BF-1865-A67F-56824D0DFB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0767" y="6005545"/>
                  <a:ext cx="356431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DFD6767-31A0-CC90-2326-F9BD4585BB27}"/>
                </a:ext>
              </a:extLst>
            </p:cNvPr>
            <p:cNvCxnSpPr>
              <a:cxnSpLocks/>
              <a:stCxn id="11" idx="7"/>
            </p:cNvCxnSpPr>
            <p:nvPr/>
          </p:nvCxnSpPr>
          <p:spPr>
            <a:xfrm flipV="1">
              <a:off x="4515064" y="6079979"/>
              <a:ext cx="710798" cy="478601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8274FB5C-FD74-1C1F-86CC-0A8C37B13417}"/>
              </a:ext>
            </a:extLst>
          </p:cNvPr>
          <p:cNvSpPr/>
          <p:nvPr/>
        </p:nvSpPr>
        <p:spPr>
          <a:xfrm>
            <a:off x="4373716" y="6534328"/>
            <a:ext cx="165600" cy="165600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5D50EC0-B7EC-9E0C-2A82-B4EFCAC48776}"/>
              </a:ext>
            </a:extLst>
          </p:cNvPr>
          <p:cNvGrpSpPr/>
          <p:nvPr/>
        </p:nvGrpSpPr>
        <p:grpSpPr>
          <a:xfrm>
            <a:off x="4905698" y="36191"/>
            <a:ext cx="1143000" cy="1143000"/>
            <a:chOff x="2379643" y="355681"/>
            <a:chExt cx="1143000" cy="1143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E5BCC78-63A7-EF0A-46E1-CFCF6D2A6237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F5C49A9-D720-BEB6-3A6F-72589B153A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6A8D002-3D81-F152-8C3B-1C10A556D7D4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5563EE4-A05C-0221-2C8D-7A84CDFBF284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43971DA4-E855-3F42-1231-107C236BE4CD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F1F4DF9F-3007-3D8B-4543-E8CDDC37E78B}"/>
              </a:ext>
            </a:extLst>
          </p:cNvPr>
          <p:cNvSpPr/>
          <p:nvPr/>
        </p:nvSpPr>
        <p:spPr>
          <a:xfrm>
            <a:off x="595423" y="109215"/>
            <a:ext cx="4237024" cy="900643"/>
          </a:xfrm>
          <a:prstGeom prst="wedgeRectCallout">
            <a:avLst>
              <a:gd name="adj1" fmla="val 64318"/>
              <a:gd name="adj2" fmla="val 43015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No free lunch … may have to perform more SGD steps than if we had done GD but each SGD step much cheaper than a GD step</a:t>
            </a:r>
            <a:endParaRPr lang="en-IN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D210512-A1A4-AADE-14A0-A10932859A78}"/>
                  </a:ext>
                </a:extLst>
              </p:cNvPr>
              <p:cNvSpPr txBox="1"/>
              <p:nvPr/>
            </p:nvSpPr>
            <p:spPr>
              <a:xfrm>
                <a:off x="253354" y="1123767"/>
                <a:ext cx="7625372" cy="4091761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IN" sz="3200" dirty="0">
                    <a:solidFill>
                      <a:srgbClr val="FFC000"/>
                    </a:solidFill>
                    <a:latin typeface="+mj-lt"/>
                  </a:rPr>
                  <a:t>STOCHASTIC (SUB) GRADIENT DESCENT (</a:t>
                </a:r>
                <a:r>
                  <a:rPr lang="en-IN" sz="3200" dirty="0">
                    <a:solidFill>
                      <a:schemeClr val="accent3">
                        <a:lumMod val="75000"/>
                      </a:schemeClr>
                    </a:solidFill>
                    <a:latin typeface="+mj-lt"/>
                  </a:rPr>
                  <a:t>SGD</a:t>
                </a:r>
                <a:r>
                  <a:rPr lang="en-IN" sz="3200" dirty="0">
                    <a:solidFill>
                      <a:srgbClr val="FFC000"/>
                    </a:solidFill>
                    <a:latin typeface="+mj-lt"/>
                  </a:rPr>
                  <a:t>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Given: obj. </a:t>
                </a:r>
                <a:r>
                  <a:rPr lang="en-IN" sz="3200" dirty="0" err="1">
                    <a:solidFill>
                      <a:schemeClr val="bg1"/>
                    </a:solidFill>
                    <a:latin typeface="+mj-lt"/>
                  </a:rPr>
                  <a:t>func</a:t>
                </a: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.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IN" sz="3200" dirty="0">
                  <a:solidFill>
                    <a:schemeClr val="bg1"/>
                  </a:solidFill>
                  <a:latin typeface="+mj-lt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Initialize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sz="3200" b="1" dirty="0">
                  <a:solidFill>
                    <a:schemeClr val="bg1"/>
                  </a:solidFill>
                  <a:latin typeface="+mj-lt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>
                    <a:solidFill>
                      <a:schemeClr val="bg1"/>
                    </a:solidFill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=0, 1, …</m:t>
                    </m:r>
                  </m:oMath>
                </a14:m>
                <a:endParaRPr lang="en-US" sz="3200" dirty="0">
                  <a:solidFill>
                    <a:schemeClr val="bg1"/>
                  </a:solidFill>
                  <a:latin typeface="+mj-lt"/>
                </a:endParaRPr>
              </a:p>
              <a:p>
                <a:pPr marL="971550" lvl="1" indent="-514350">
                  <a:buFont typeface="+mj-lt"/>
                  <a:buAutoNum type="alphaLcPeriod"/>
                </a:pPr>
                <a:r>
                  <a:rPr lang="en-US" sz="3200" dirty="0">
                    <a:solidFill>
                      <a:schemeClr val="bg1"/>
                    </a:solidFill>
                    <a:latin typeface="+mj-lt"/>
                  </a:rPr>
                  <a:t>Obtain stochastic (sub) grad.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𝐬</m:t>
                        </m:r>
                      </m:e>
                      <m:sup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3200" dirty="0">
                  <a:solidFill>
                    <a:schemeClr val="bg1"/>
                  </a:solidFill>
                  <a:latin typeface="+mj-lt"/>
                </a:endParaRPr>
              </a:p>
              <a:p>
                <a:pPr marL="971550" lvl="1" indent="-514350">
                  <a:buFont typeface="+mj-lt"/>
                  <a:buAutoNum type="alphaLcPeriod"/>
                </a:pPr>
                <a:r>
                  <a:rPr lang="en-US" sz="3200" dirty="0">
                    <a:solidFill>
                      <a:schemeClr val="bg1"/>
                    </a:solidFill>
                    <a:latin typeface="+mj-lt"/>
                  </a:rPr>
                  <a:t>Choose a step length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3200" dirty="0">
                  <a:solidFill>
                    <a:schemeClr val="bg1"/>
                  </a:solidFill>
                  <a:latin typeface="+mj-lt"/>
                </a:endParaRPr>
              </a:p>
              <a:p>
                <a:pPr marL="971550" lvl="1" indent="-514350">
                  <a:buFont typeface="+mj-lt"/>
                  <a:buAutoNum type="alphaLcPeriod"/>
                </a:pP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Update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𝐬</m:t>
                        </m:r>
                      </m:e>
                      <m:sup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3200" dirty="0">
                  <a:solidFill>
                    <a:schemeClr val="bg1"/>
                  </a:solidFill>
                  <a:latin typeface="+mj-lt"/>
                </a:endParaRPr>
              </a:p>
              <a:p>
                <a:pPr marL="971550" lvl="1" indent="-514350">
                  <a:buFont typeface="+mj-lt"/>
                  <a:buAutoNum type="alphaLcPeriod"/>
                </a:pP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Repeat until convergence</a:t>
                </a:r>
                <a:endParaRPr lang="en-US" sz="32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D210512-A1A4-AADE-14A0-A10932859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54" y="1123767"/>
                <a:ext cx="7625372" cy="4091761"/>
              </a:xfrm>
              <a:prstGeom prst="rect">
                <a:avLst/>
              </a:prstGeom>
              <a:blipFill>
                <a:blip r:embed="rId7"/>
                <a:stretch>
                  <a:fillRect l="-1911" t="-1475" r="-1672" b="-2507"/>
                </a:stretch>
              </a:blipFill>
              <a:ln w="3810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1579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4.81481E-6 L 0.0293 -0.05393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8" y="-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" grpId="0" animBg="1"/>
      <p:bldP spid="10" grpId="0" animBg="1"/>
      <p:bldP spid="12" grpId="0" animBg="1"/>
      <p:bldP spid="11" grpId="0" animBg="1"/>
      <p:bldP spid="11" grpId="1" animBg="1"/>
      <p:bldP spid="40" grpId="0" animBg="1"/>
      <p:bldP spid="4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4EEBEF-F190-1C8E-3EEE-836D96977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BTS with SGD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C5093BB-689C-969A-9D4E-928FB37EE4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dirty="0"/>
                  <a:t>Let us s</a:t>
                </a:r>
                <a:r>
                  <a:rPr lang="en-IN" b="0" dirty="0"/>
                  <a:t>implify notation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IN" b="0" dirty="0"/>
              </a:p>
              <a:p>
                <a:r>
                  <a:rPr lang="en-IN" dirty="0"/>
                  <a:t>Let us also restrict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IN" b="0" dirty="0"/>
              </a:p>
              <a:p>
                <a:r>
                  <a:rPr lang="en-IN" b="0" dirty="0"/>
                  <a:t>New model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≝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𝐬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𝑔𝑦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endParaRPr lang="en-IN" b="0" dirty="0"/>
              </a:p>
              <a:p>
                <a:pPr lvl="2"/>
                <a:r>
                  <a:rPr lang="en-IN" dirty="0"/>
                  <a:t>Had we allowed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IN" b="0" dirty="0"/>
                  <a:t>, funny things could have happened</a:t>
                </a:r>
              </a:p>
              <a:p>
                <a:pPr lvl="2"/>
                <a:r>
                  <a:rPr lang="en-IN" dirty="0">
                    <a:solidFill>
                      <a:srgbClr val="92D050"/>
                    </a:solidFill>
                  </a:rPr>
                  <a:t>Example</a:t>
                </a:r>
                <a:r>
                  <a:rPr lang="en-IN" dirty="0"/>
                  <a:t>: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IN" b="0" dirty="0"/>
                  <a:t>, we get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IN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𝑔𝑦</m:t>
                    </m:r>
                    <m:r>
                      <a:rPr lang="en-IN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 i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endParaRPr lang="en-IN" dirty="0"/>
              </a:p>
              <a:p>
                <a:pPr lvl="2"/>
                <a:r>
                  <a:rPr lang="en-IN" b="0" dirty="0"/>
                  <a:t>The new model would flip sign of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IN" b="0" dirty="0"/>
                  <a:t> before adding the sub-gradient term  </a:t>
                </a:r>
                <a:r>
                  <a:rPr lang="en-IN" b="0" i="0" dirty="0">
                    <a:sym typeface="Wingdings" panose="05000000000000000000" pitchFamily="2" charset="2"/>
                  </a:rPr>
                  <a:t></a:t>
                </a:r>
                <a:endParaRPr lang="en-IN" b="0" i="0" dirty="0"/>
              </a:p>
              <a:p>
                <a:r>
                  <a:rPr lang="en-IN" dirty="0">
                    <a:solidFill>
                      <a:schemeClr val="accent3">
                        <a:lumMod val="75000"/>
                      </a:schemeClr>
                    </a:solidFill>
                  </a:rPr>
                  <a:t>Scenario 1</a:t>
                </a:r>
                <a:r>
                  <a:rPr lang="en-IN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IN" b="0" dirty="0"/>
                  <a:t>: in this case,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endParaRPr lang="en-IN" b="0" dirty="0"/>
              </a:p>
              <a:p>
                <a:pPr lvl="2"/>
                <a:r>
                  <a:rPr lang="en-IN" dirty="0"/>
                  <a:t>M</a:t>
                </a:r>
                <a:r>
                  <a:rPr lang="en-IN" b="0" dirty="0"/>
                  <a:t>odel does not “travel” much</a:t>
                </a:r>
              </a:p>
              <a:p>
                <a:pPr lvl="2"/>
                <a:r>
                  <a:rPr lang="en-IN" dirty="0"/>
                  <a:t>Training data has little effect on learnt model</a:t>
                </a:r>
              </a:p>
              <a:p>
                <a:pPr lvl="2"/>
                <a:r>
                  <a:rPr lang="en-IN" b="0" dirty="0"/>
                  <a:t>The initial model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IN" b="0" dirty="0"/>
                  <a:t> is itself returned as the final model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C5093BB-689C-969A-9D4E-928FB37EE4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19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7733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4EEBEF-F190-1C8E-3EEE-836D96977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BTS with SGD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C5093BB-689C-969A-9D4E-928FB37EE4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R</a:t>
                </a:r>
                <a:r>
                  <a:rPr lang="en-IN" b="0" dirty="0"/>
                  <a:t>ecall: new model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𝑔𝑦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endParaRPr lang="en-IN" b="0" dirty="0"/>
              </a:p>
              <a:p>
                <a:r>
                  <a:rPr lang="en-IN" dirty="0">
                    <a:solidFill>
                      <a:schemeClr val="accent3">
                        <a:lumMod val="75000"/>
                      </a:schemeClr>
                    </a:solidFill>
                  </a:rPr>
                  <a:t>Scenario 2</a:t>
                </a:r>
                <a:r>
                  <a:rPr lang="en-IN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→1</m:t>
                    </m:r>
                  </m:oMath>
                </a14:m>
                <a:r>
                  <a:rPr lang="en-IN" b="0" dirty="0"/>
                  <a:t>: in this case,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𝑔𝑦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endParaRPr lang="en-IN" b="0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IN" dirty="0"/>
                  <a:t> does not depend on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IN" dirty="0"/>
                  <a:t> at all – algo forgets all it has learnt in the past </a:t>
                </a:r>
                <a:r>
                  <a:rPr lang="en-IN" i="0" dirty="0">
                    <a:sym typeface="Wingdings" panose="05000000000000000000" pitchFamily="2" charset="2"/>
                  </a:rPr>
                  <a:t></a:t>
                </a:r>
                <a:endParaRPr lang="en-IN" i="0" dirty="0"/>
              </a:p>
              <a:p>
                <a:pPr lvl="2"/>
                <a:r>
                  <a:rPr lang="en-IN" dirty="0"/>
                  <a:t>Model will just move to fit one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IN" dirty="0"/>
                  <a:t> then another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endParaRPr lang="en-IN" dirty="0"/>
              </a:p>
              <a:p>
                <a:pPr lvl="1"/>
                <a:r>
                  <a:rPr lang="en-IN" dirty="0">
                    <a:solidFill>
                      <a:srgbClr val="92D050"/>
                    </a:solidFill>
                  </a:rPr>
                  <a:t>Scenario 2.1</a:t>
                </a:r>
                <a:r>
                  <a:rPr lang="en-IN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IN" dirty="0"/>
                  <a:t> i.e., old model was not doing well 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In this case,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IN" dirty="0"/>
                  <a:t> i.e.,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1" i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IN" dirty="0"/>
                  <a:t> 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IN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New model perfectly classifies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IN" dirty="0"/>
                  <a:t> with large margin!</a:t>
                </a:r>
              </a:p>
              <a:p>
                <a:pPr lvl="1"/>
                <a:r>
                  <a:rPr lang="en-US" dirty="0">
                    <a:solidFill>
                      <a:srgbClr val="92D050"/>
                    </a:solidFill>
                  </a:rPr>
                  <a:t>Scenario 2.1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IN" dirty="0"/>
                  <a:t> i.e., old model was doing well 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b="0" dirty="0"/>
              </a:p>
              <a:p>
                <a:pPr lvl="2"/>
                <a:r>
                  <a:rPr lang="en-US" dirty="0"/>
                  <a:t>In this case,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b="0" dirty="0"/>
                  <a:t> i.e.,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b="1" i="0" dirty="0"/>
                  <a:t> </a:t>
                </a:r>
                <a:r>
                  <a:rPr lang="en-US" i="0" dirty="0"/>
                  <a:t>and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1" i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lvl="2"/>
                <a:r>
                  <a:rPr lang="en-US" b="0" dirty="0"/>
                  <a:t>SGD kills the model to do well on the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b="0" dirty="0"/>
                  <a:t> part of the objective</a:t>
                </a:r>
              </a:p>
              <a:p>
                <a:r>
                  <a:rPr lang="en-US" dirty="0"/>
                  <a:t>In either case, large step size gives disastrous results</a:t>
                </a:r>
                <a:endParaRPr lang="en-US" b="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C5093BB-689C-969A-9D4E-928FB37EE4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  <a:blipFill>
                <a:blip r:embed="rId2"/>
                <a:stretch>
                  <a:fillRect l="-562" t="-2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1369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4EEBEF-F190-1C8E-3EEE-836D96977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BTS with SGD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C5093BB-689C-969A-9D4E-928FB37EE4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</p:spPr>
            <p:txBody>
              <a:bodyPr>
                <a:normAutofit/>
              </a:bodyPr>
              <a:lstStyle/>
              <a:p>
                <a:r>
                  <a:rPr lang="en-IN" b="0" dirty="0"/>
                  <a:t>Recall: new model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𝑔𝑦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endParaRPr lang="en-IN" b="0" dirty="0"/>
              </a:p>
              <a:p>
                <a:r>
                  <a:rPr lang="en-IN" dirty="0">
                    <a:solidFill>
                      <a:schemeClr val="accent3">
                        <a:lumMod val="75000"/>
                      </a:schemeClr>
                    </a:solidFill>
                  </a:rPr>
                  <a:t>Scenario 3</a:t>
                </a:r>
                <a:r>
                  <a:rPr lang="en-IN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IN" b="0" dirty="0"/>
                  <a:t>: in this case,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→0.5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𝑔𝑦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endParaRPr lang="en-IN" b="0" dirty="0"/>
              </a:p>
              <a:p>
                <a:pPr lvl="2"/>
                <a:r>
                  <a:rPr lang="en-IN" dirty="0"/>
                  <a:t>Note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IN" dirty="0"/>
                  <a:t> does depend on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IN" dirty="0"/>
                  <a:t> – model not teleporting!</a:t>
                </a:r>
              </a:p>
              <a:p>
                <a:pPr lvl="1"/>
                <a:r>
                  <a:rPr lang="en-IN" dirty="0">
                    <a:solidFill>
                      <a:srgbClr val="92D050"/>
                    </a:solidFill>
                  </a:rPr>
                  <a:t>Scenario 3.1</a:t>
                </a:r>
                <a:r>
                  <a:rPr lang="en-IN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IN" dirty="0"/>
                  <a:t> i.e., old model was not doing well 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In this case,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IN" dirty="0"/>
                  <a:t> i.e.,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1" i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=0.5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⋅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IN" dirty="0"/>
                  <a:t> then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1" i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IN" dirty="0"/>
                  <a:t> i.e.,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IN" dirty="0"/>
                  <a:t> does better 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IN" dirty="0"/>
              </a:p>
              <a:p>
                <a:pPr lvl="1"/>
                <a:r>
                  <a:rPr lang="en-US" dirty="0">
                    <a:solidFill>
                      <a:srgbClr val="92D050"/>
                    </a:solidFill>
                  </a:rPr>
                  <a:t>Scenario 3.2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IN" dirty="0"/>
                  <a:t> i.e., old model was doing well 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b="0" dirty="0"/>
              </a:p>
              <a:p>
                <a:pPr lvl="2"/>
                <a:r>
                  <a:rPr lang="en-US" dirty="0"/>
                  <a:t>In this case,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b="0" dirty="0"/>
                  <a:t> i.e.,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1" i="0" dirty="0"/>
                  <a:t> </a:t>
                </a:r>
                <a:r>
                  <a:rPr lang="en-US" i="0" dirty="0"/>
                  <a:t>and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1" i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pPr lvl="2"/>
                <a:r>
                  <a:rPr lang="en-US" b="0" dirty="0"/>
                  <a:t>SGD shrinks the model to do well on the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b="0" dirty="0"/>
                  <a:t> part of the objective</a:t>
                </a:r>
              </a:p>
              <a:p>
                <a:r>
                  <a:rPr lang="en-US" dirty="0"/>
                  <a:t>Moderate step size does not take drastic decisions – better training</a:t>
                </a:r>
                <a:endParaRPr lang="en-US" b="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C5093BB-689C-969A-9D4E-928FB37EE4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  <a:blipFill>
                <a:blip r:embed="rId2"/>
                <a:stretch>
                  <a:fillRect l="-562" t="-2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1C8D002-0AF4-F774-0539-F3CE32A124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082" y="140508"/>
            <a:ext cx="1371600" cy="1371600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B0E4F0E0-CC43-C934-B381-B6654398C35F}"/>
              </a:ext>
            </a:extLst>
          </p:cNvPr>
          <p:cNvSpPr/>
          <p:nvPr/>
        </p:nvSpPr>
        <p:spPr>
          <a:xfrm>
            <a:off x="5709683" y="140508"/>
            <a:ext cx="4860165" cy="866798"/>
          </a:xfrm>
          <a:prstGeom prst="wedgeRectCallout">
            <a:avLst>
              <a:gd name="adj1" fmla="val 58678"/>
              <a:gd name="adj2" fmla="val 47501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Nice to see that the SGD algorithm, despite its dry mathematical derivation, does commonsensical things to decrease the objective value 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71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947CA-7675-7822-AC32-C7B9713C8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SGD Stable – Mini-batch SGD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2D517B-FEFC-D9C0-1571-244445E9F7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dirty="0"/>
                  <a:t>The SGD estimate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𝐬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IN" dirty="0"/>
                  <a:t> can have large </a:t>
                </a:r>
                <a:r>
                  <a:rPr lang="en-IN" i="1" dirty="0"/>
                  <a:t>variance</a:t>
                </a:r>
              </a:p>
              <a:p>
                <a:pPr lvl="2"/>
                <a:r>
                  <a:rPr lang="en-IN" dirty="0"/>
                  <a:t>Likely if data is diverse – makes SGD jittery and slow</a:t>
                </a:r>
              </a:p>
              <a:p>
                <a:r>
                  <a:rPr lang="en-IN" dirty="0">
                    <a:solidFill>
                      <a:srgbClr val="FFC000"/>
                    </a:solidFill>
                  </a:rPr>
                  <a:t>Trick</a:t>
                </a:r>
                <a:r>
                  <a:rPr lang="en-IN" dirty="0"/>
                  <a:t>: choose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IN" dirty="0"/>
                  <a:t> random points to estimate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IN" dirty="0"/>
              </a:p>
              <a:p>
                <a:r>
                  <a:rPr lang="en-IN" dirty="0"/>
                  <a:t>At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IN" dirty="0"/>
                  <a:t>, choose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sup>
                        </m:sSup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,…,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p>
                            </m:sSubSup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p>
                            </m:sSubSup>
                          </m:sup>
                        </m:sSup>
                      </m:e>
                    </m:d>
                  </m:oMath>
                </a14:m>
                <a:endParaRPr lang="en-IN" dirty="0"/>
              </a:p>
              <a:p>
                <a:r>
                  <a:rPr lang="en-IN" dirty="0"/>
                  <a:t>Approximate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𝐬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≝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r>
                      <a:rPr lang="en-IN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limLoc m:val="subSup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p>
                            </m:sSubSup>
                          </m:sup>
                        </m:s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p>
                            </m:sSubSup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p>
                            </m:sSubSup>
                          </m:sup>
                        </m:sSup>
                      </m:e>
                    </m:nary>
                  </m:oMath>
                </a14:m>
                <a:endParaRPr lang="en-IN" dirty="0"/>
              </a:p>
              <a:p>
                <a:pPr lvl="2"/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IN" dirty="0"/>
                  <a:t> time </a:t>
                </a:r>
                <a:r>
                  <a:rPr lang="en-IN" i="0" dirty="0">
                    <a:sym typeface="Wingdings" panose="05000000000000000000" pitchFamily="2" charset="2"/>
                  </a:rPr>
                  <a:t>– more expensive but more stable too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2D517B-FEFC-D9C0-1571-244445E9F7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27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CCE0C71D-3CD6-DF50-0A0D-274AA0E21E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400" y="94714"/>
            <a:ext cx="1371600" cy="1371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9483DDE2-95B6-EF52-B429-D1EF51176367}"/>
                  </a:ext>
                </a:extLst>
              </p:cNvPr>
              <p:cNvSpPr/>
              <p:nvPr/>
            </p:nvSpPr>
            <p:spPr>
              <a:xfrm>
                <a:off x="8073902" y="167608"/>
                <a:ext cx="2950345" cy="866798"/>
              </a:xfrm>
              <a:prstGeom prst="wedgeRectCallout">
                <a:avLst>
                  <a:gd name="adj1" fmla="val 61138"/>
                  <a:gd name="adj2" fmla="val 37688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is called the mini-batch size. Note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gives us GD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gives us SGD</a:t>
                </a:r>
              </a:p>
            </p:txBody>
          </p:sp>
        </mc:Choice>
        <mc:Fallback xmlns="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9483DDE2-95B6-EF52-B429-D1EF511763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3902" y="167608"/>
                <a:ext cx="2950345" cy="866798"/>
              </a:xfrm>
              <a:prstGeom prst="wedgeRectCallout">
                <a:avLst>
                  <a:gd name="adj1" fmla="val 61138"/>
                  <a:gd name="adj2" fmla="val 37688"/>
                </a:avLst>
              </a:prstGeom>
              <a:blipFill>
                <a:blip r:embed="rId4"/>
                <a:stretch>
                  <a:fillRect l="-1105" t="-4730" b="-11486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82DCE168-2311-122D-ED98-D84C0AA47B96}"/>
              </a:ext>
            </a:extLst>
          </p:cNvPr>
          <p:cNvGrpSpPr/>
          <p:nvPr/>
        </p:nvGrpSpPr>
        <p:grpSpPr>
          <a:xfrm>
            <a:off x="252727" y="109926"/>
            <a:ext cx="1143000" cy="1143000"/>
            <a:chOff x="2379643" y="355681"/>
            <a:chExt cx="1143000" cy="11430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38ADCB8-4FFF-74A5-7040-8EFE5B0E4A5D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7C5A487-A9CF-3C4B-341A-C575B22125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4756BE0-8B37-519A-FFD2-2CD6FE09DE88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FECEC9E1-FFCD-B456-DA53-F93B020BC40C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8CDE648A-2EC4-6BA8-C869-A4FEC523F9BD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5096746A-7856-1251-E1A6-76ED73A3FC6F}"/>
              </a:ext>
            </a:extLst>
          </p:cNvPr>
          <p:cNvSpPr/>
          <p:nvPr/>
        </p:nvSpPr>
        <p:spPr>
          <a:xfrm>
            <a:off x="1514224" y="58471"/>
            <a:ext cx="3732440" cy="900643"/>
          </a:xfrm>
          <a:prstGeom prst="wedgeRectCallout">
            <a:avLst>
              <a:gd name="adj1" fmla="val -63991"/>
              <a:gd name="adj2" fmla="val 44195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Mini-batch SGD is at the core of state-of-the art deep learning solvers in libraries such as </a:t>
            </a:r>
            <a:r>
              <a:rPr lang="en-US" dirty="0" err="1">
                <a:solidFill>
                  <a:schemeClr val="bg1"/>
                </a:solidFill>
              </a:rPr>
              <a:t>PyTorch</a:t>
            </a:r>
            <a:r>
              <a:rPr lang="en-US" dirty="0">
                <a:solidFill>
                  <a:schemeClr val="bg1"/>
                </a:solidFill>
              </a:rPr>
              <a:t>, TensorFlow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3F2287D-E183-B02E-8A45-2C184E3147B1}"/>
              </a:ext>
            </a:extLst>
          </p:cNvPr>
          <p:cNvCxnSpPr>
            <a:cxnSpLocks/>
            <a:stCxn id="25" idx="4"/>
          </p:cNvCxnSpPr>
          <p:nvPr/>
        </p:nvCxnSpPr>
        <p:spPr>
          <a:xfrm>
            <a:off x="10124033" y="3217406"/>
            <a:ext cx="1108965" cy="668632"/>
          </a:xfrm>
          <a:prstGeom prst="straightConnector1">
            <a:avLst/>
          </a:prstGeom>
          <a:ln w="381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6723C82A-3388-FC77-2FEA-0EC82D2FB001}"/>
              </a:ext>
            </a:extLst>
          </p:cNvPr>
          <p:cNvSpPr/>
          <p:nvPr/>
        </p:nvSpPr>
        <p:spPr>
          <a:xfrm rot="18900000">
            <a:off x="9922834" y="3016207"/>
            <a:ext cx="235720" cy="23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0933476-2633-CD73-CF24-53523BBCF3AF}"/>
              </a:ext>
            </a:extLst>
          </p:cNvPr>
          <p:cNvCxnSpPr>
            <a:cxnSpLocks/>
            <a:stCxn id="25" idx="5"/>
          </p:cNvCxnSpPr>
          <p:nvPr/>
        </p:nvCxnSpPr>
        <p:spPr>
          <a:xfrm rot="18900000">
            <a:off x="10345507" y="2676650"/>
            <a:ext cx="917347" cy="908765"/>
          </a:xfrm>
          <a:prstGeom prst="straightConnector1">
            <a:avLst/>
          </a:prstGeom>
          <a:ln w="381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ADFC14D-0B16-A6CB-8614-D73B50530277}"/>
              </a:ext>
            </a:extLst>
          </p:cNvPr>
          <p:cNvCxnSpPr>
            <a:cxnSpLocks/>
            <a:stCxn id="25" idx="0"/>
          </p:cNvCxnSpPr>
          <p:nvPr/>
        </p:nvCxnSpPr>
        <p:spPr>
          <a:xfrm flipH="1" flipV="1">
            <a:off x="9201026" y="1993722"/>
            <a:ext cx="756329" cy="1057005"/>
          </a:xfrm>
          <a:prstGeom prst="straightConnector1">
            <a:avLst/>
          </a:prstGeom>
          <a:ln w="381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AAA57FF-4695-EF51-0589-11B623837D7A}"/>
              </a:ext>
            </a:extLst>
          </p:cNvPr>
          <p:cNvCxnSpPr>
            <a:cxnSpLocks/>
            <a:stCxn id="25" idx="7"/>
          </p:cNvCxnSpPr>
          <p:nvPr/>
        </p:nvCxnSpPr>
        <p:spPr>
          <a:xfrm rot="18900000" flipV="1">
            <a:off x="9585972" y="1918413"/>
            <a:ext cx="917347" cy="906170"/>
          </a:xfrm>
          <a:prstGeom prst="straightConnector1">
            <a:avLst/>
          </a:prstGeom>
          <a:ln w="381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9E820F6-8B96-C81A-55B5-67E15418C0BD}"/>
              </a:ext>
            </a:extLst>
          </p:cNvPr>
          <p:cNvCxnSpPr>
            <a:cxnSpLocks/>
            <a:stCxn id="25" idx="4"/>
          </p:cNvCxnSpPr>
          <p:nvPr/>
        </p:nvCxnSpPr>
        <p:spPr>
          <a:xfrm>
            <a:off x="10124033" y="3217406"/>
            <a:ext cx="1258458" cy="382258"/>
          </a:xfrm>
          <a:prstGeom prst="straightConnector1">
            <a:avLst/>
          </a:prstGeom>
          <a:ln w="381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4C84522-2E8D-FF08-2EC3-FDBDDA240E57}"/>
              </a:ext>
            </a:extLst>
          </p:cNvPr>
          <p:cNvCxnSpPr>
            <a:cxnSpLocks/>
            <a:stCxn id="25" idx="5"/>
          </p:cNvCxnSpPr>
          <p:nvPr/>
        </p:nvCxnSpPr>
        <p:spPr>
          <a:xfrm flipV="1">
            <a:off x="10158552" y="2843012"/>
            <a:ext cx="1286169" cy="291055"/>
          </a:xfrm>
          <a:prstGeom prst="straightConnector1">
            <a:avLst/>
          </a:prstGeom>
          <a:ln w="381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AD88A43-E2F0-4656-FB46-E780E34D6A28}"/>
              </a:ext>
            </a:extLst>
          </p:cNvPr>
          <p:cNvCxnSpPr>
            <a:cxnSpLocks/>
            <a:stCxn id="25" idx="0"/>
          </p:cNvCxnSpPr>
          <p:nvPr/>
        </p:nvCxnSpPr>
        <p:spPr>
          <a:xfrm rot="18900000" flipV="1">
            <a:off x="9457570" y="1844141"/>
            <a:ext cx="540746" cy="1189619"/>
          </a:xfrm>
          <a:prstGeom prst="straightConnector1">
            <a:avLst/>
          </a:prstGeom>
          <a:ln w="381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188AE39-6BEF-5A81-AEDD-0FBFBFF02CDC}"/>
              </a:ext>
            </a:extLst>
          </p:cNvPr>
          <p:cNvCxnSpPr>
            <a:cxnSpLocks/>
            <a:stCxn id="25" idx="7"/>
          </p:cNvCxnSpPr>
          <p:nvPr/>
        </p:nvCxnSpPr>
        <p:spPr>
          <a:xfrm flipV="1">
            <a:off x="10040694" y="1745107"/>
            <a:ext cx="259917" cy="1271101"/>
          </a:xfrm>
          <a:prstGeom prst="straightConnector1">
            <a:avLst/>
          </a:prstGeom>
          <a:ln w="381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51786D8-FFDA-39CE-C021-CBFC41ABB58A}"/>
              </a:ext>
            </a:extLst>
          </p:cNvPr>
          <p:cNvCxnSpPr>
            <a:cxnSpLocks/>
            <a:stCxn id="25" idx="7"/>
          </p:cNvCxnSpPr>
          <p:nvPr/>
        </p:nvCxnSpPr>
        <p:spPr>
          <a:xfrm flipV="1">
            <a:off x="10040694" y="1849801"/>
            <a:ext cx="570806" cy="1166407"/>
          </a:xfrm>
          <a:prstGeom prst="straightConnector1">
            <a:avLst/>
          </a:prstGeom>
          <a:ln w="381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1B0F21B-2CE6-87C1-8C36-FE20B0D99640}"/>
              </a:ext>
            </a:extLst>
          </p:cNvPr>
          <p:cNvCxnSpPr>
            <a:cxnSpLocks/>
            <a:stCxn id="25" idx="6"/>
          </p:cNvCxnSpPr>
          <p:nvPr/>
        </p:nvCxnSpPr>
        <p:spPr>
          <a:xfrm flipV="1">
            <a:off x="10124033" y="2148005"/>
            <a:ext cx="909958" cy="902723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2BC4A0D-0DBA-C576-C862-B618A585EE2C}"/>
                  </a:ext>
                </a:extLst>
              </p:cNvPr>
              <p:cNvSpPr txBox="1"/>
              <p:nvPr/>
            </p:nvSpPr>
            <p:spPr>
              <a:xfrm>
                <a:off x="9230595" y="1336671"/>
                <a:ext cx="1571042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IN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2BC4A0D-0DBA-C576-C862-B618A585E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0595" y="1336671"/>
                <a:ext cx="1571042" cy="473591"/>
              </a:xfrm>
              <a:prstGeom prst="rect">
                <a:avLst/>
              </a:prstGeom>
              <a:blipFill>
                <a:blip r:embed="rId5"/>
                <a:stretch>
                  <a:fillRect b="-102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C655BE1D-40CC-50EE-6C9C-940EE77E2387}"/>
                  </a:ext>
                </a:extLst>
              </p:cNvPr>
              <p:cNvSpPr txBox="1"/>
              <p:nvPr/>
            </p:nvSpPr>
            <p:spPr>
              <a:xfrm>
                <a:off x="10888264" y="1851265"/>
                <a:ext cx="742036" cy="461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𝐠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IN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C655BE1D-40CC-50EE-6C9C-940EE77E2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8264" y="1851265"/>
                <a:ext cx="742036" cy="461666"/>
              </a:xfrm>
              <a:prstGeom prst="rect">
                <a:avLst/>
              </a:prstGeom>
              <a:blipFill>
                <a:blip r:embed="rId6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7" name="Group 276">
            <a:extLst>
              <a:ext uri="{FF2B5EF4-FFF2-40B4-BE49-F238E27FC236}">
                <a16:creationId xmlns:a16="http://schemas.microsoft.com/office/drawing/2014/main" id="{236CD2B6-BDF3-4F0E-1C0F-603DBEF3A76F}"/>
              </a:ext>
            </a:extLst>
          </p:cNvPr>
          <p:cNvGrpSpPr/>
          <p:nvPr/>
        </p:nvGrpSpPr>
        <p:grpSpPr>
          <a:xfrm>
            <a:off x="232640" y="4913002"/>
            <a:ext cx="1805612" cy="1663712"/>
            <a:chOff x="232640" y="4913002"/>
            <a:chExt cx="1805612" cy="1663712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7592C078-20F0-E349-6CAD-CB063F9FF809}"/>
                </a:ext>
              </a:extLst>
            </p:cNvPr>
            <p:cNvSpPr txBox="1"/>
            <p:nvPr/>
          </p:nvSpPr>
          <p:spPr>
            <a:xfrm>
              <a:off x="232640" y="6115049"/>
              <a:ext cx="9374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GD</a:t>
              </a:r>
              <a:endParaRPr lang="en-IN" sz="2400" dirty="0">
                <a:solidFill>
                  <a:schemeClr val="bg1"/>
                </a:solidFill>
              </a:endParaRPr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CFBF332A-AFFB-3178-0102-CFB72767656C}"/>
                </a:ext>
              </a:extLst>
            </p:cNvPr>
            <p:cNvGrpSpPr/>
            <p:nvPr/>
          </p:nvGrpSpPr>
          <p:grpSpPr>
            <a:xfrm>
              <a:off x="331619" y="4913002"/>
              <a:ext cx="1706633" cy="1504064"/>
              <a:chOff x="9532691" y="2111941"/>
              <a:chExt cx="1706633" cy="1504064"/>
            </a:xfrm>
          </p:grpSpPr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735F78FF-80D6-9AEC-8216-936D5F56D1A8}"/>
                  </a:ext>
                </a:extLst>
              </p:cNvPr>
              <p:cNvCxnSpPr>
                <a:cxnSpLocks/>
                <a:stCxn id="112" idx="4"/>
              </p:cNvCxnSpPr>
              <p:nvPr/>
            </p:nvCxnSpPr>
            <p:spPr>
              <a:xfrm>
                <a:off x="10181129" y="3146272"/>
                <a:ext cx="779079" cy="469733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A4C38FCD-AB4C-478E-B64D-933BA73FEB0F}"/>
                  </a:ext>
                </a:extLst>
              </p:cNvPr>
              <p:cNvSpPr/>
              <p:nvPr/>
            </p:nvSpPr>
            <p:spPr>
              <a:xfrm rot="18900000">
                <a:off x="10039781" y="3004924"/>
                <a:ext cx="165600" cy="165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CD2F023D-DBCE-ADA2-6579-38EFAA92BDB7}"/>
                  </a:ext>
                </a:extLst>
              </p:cNvPr>
              <p:cNvCxnSpPr>
                <a:cxnSpLocks/>
                <a:stCxn id="112" idx="5"/>
              </p:cNvCxnSpPr>
              <p:nvPr/>
            </p:nvCxnSpPr>
            <p:spPr>
              <a:xfrm rot="18900000">
                <a:off x="10336721" y="2766376"/>
                <a:ext cx="644462" cy="638433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C6E1A553-632C-01B0-4CBA-58A8F345AE2B}"/>
                  </a:ext>
                </a:extLst>
              </p:cNvPr>
              <p:cNvCxnSpPr>
                <a:cxnSpLocks/>
                <a:stCxn id="112" idx="0"/>
              </p:cNvCxnSpPr>
              <p:nvPr/>
            </p:nvCxnSpPr>
            <p:spPr>
              <a:xfrm flipH="1" flipV="1">
                <a:off x="9532691" y="2286600"/>
                <a:ext cx="531342" cy="742576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F0B0E7BB-9B41-9A3E-4A93-4D16FB73DF72}"/>
                  </a:ext>
                </a:extLst>
              </p:cNvPr>
              <p:cNvCxnSpPr>
                <a:cxnSpLocks/>
                <a:stCxn id="112" idx="7"/>
              </p:cNvCxnSpPr>
              <p:nvPr/>
            </p:nvCxnSpPr>
            <p:spPr>
              <a:xfrm rot="18900000" flipV="1">
                <a:off x="9803126" y="2233693"/>
                <a:ext cx="644462" cy="636610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72CD9C94-F2E4-AA33-D6A2-38F2DDA52702}"/>
                  </a:ext>
                </a:extLst>
              </p:cNvPr>
              <p:cNvCxnSpPr>
                <a:cxnSpLocks/>
                <a:stCxn id="112" idx="4"/>
              </p:cNvCxnSpPr>
              <p:nvPr/>
            </p:nvCxnSpPr>
            <p:spPr>
              <a:xfrm>
                <a:off x="10181129" y="3146272"/>
                <a:ext cx="884102" cy="268547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D82BC309-7B02-D586-5E88-9CB22F1ECC7C}"/>
                  </a:ext>
                </a:extLst>
              </p:cNvPr>
              <p:cNvCxnSpPr>
                <a:cxnSpLocks/>
                <a:stCxn id="112" idx="5"/>
              </p:cNvCxnSpPr>
              <p:nvPr/>
            </p:nvCxnSpPr>
            <p:spPr>
              <a:xfrm flipV="1">
                <a:off x="10205380" y="2883250"/>
                <a:ext cx="903570" cy="204474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AA006171-44D4-95E1-3A67-4432D6915268}"/>
                  </a:ext>
                </a:extLst>
              </p:cNvPr>
              <p:cNvCxnSpPr>
                <a:cxnSpLocks/>
                <a:stCxn id="112" idx="0"/>
              </p:cNvCxnSpPr>
              <p:nvPr/>
            </p:nvCxnSpPr>
            <p:spPr>
              <a:xfrm rot="18900000" flipV="1">
                <a:off x="9712920" y="2181515"/>
                <a:ext cx="379889" cy="835741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7776D9D6-766C-1A6E-B190-90A50FCFD77D}"/>
                  </a:ext>
                </a:extLst>
              </p:cNvPr>
              <p:cNvCxnSpPr>
                <a:cxnSpLocks/>
                <a:stCxn id="112" idx="7"/>
              </p:cNvCxnSpPr>
              <p:nvPr/>
            </p:nvCxnSpPr>
            <p:spPr>
              <a:xfrm flipV="1">
                <a:off x="10122581" y="2111941"/>
                <a:ext cx="182599" cy="892984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FCC73AD2-C03F-EFE3-BCED-996A1FC6FC29}"/>
                  </a:ext>
                </a:extLst>
              </p:cNvPr>
              <p:cNvCxnSpPr>
                <a:cxnSpLocks/>
                <a:stCxn id="112" idx="7"/>
              </p:cNvCxnSpPr>
              <p:nvPr/>
            </p:nvCxnSpPr>
            <p:spPr>
              <a:xfrm flipV="1">
                <a:off x="10122581" y="2185491"/>
                <a:ext cx="401007" cy="819434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836D166A-62AA-83E0-F090-FB6416A27B71}"/>
                  </a:ext>
                </a:extLst>
              </p:cNvPr>
              <p:cNvCxnSpPr>
                <a:cxnSpLocks/>
                <a:stCxn id="112" idx="6"/>
              </p:cNvCxnSpPr>
              <p:nvPr/>
            </p:nvCxnSpPr>
            <p:spPr>
              <a:xfrm flipV="1">
                <a:off x="10181129" y="2394988"/>
                <a:ext cx="639271" cy="634188"/>
              </a:xfrm>
              <a:prstGeom prst="straightConnector1">
                <a:avLst/>
              </a:prstGeom>
              <a:ln w="7620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D1FAD566-8D9E-E042-F14B-B54632BEC0F4}"/>
                      </a:ext>
                    </a:extLst>
                  </p:cNvPr>
                  <p:cNvSpPr txBox="1"/>
                  <p:nvPr/>
                </p:nvSpPr>
                <p:spPr>
                  <a:xfrm>
                    <a:off x="10718023" y="2186520"/>
                    <a:ext cx="521301" cy="37824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oMath>
                      </m:oMathPara>
                    </a14:m>
                    <a:endParaRPr lang="en-IN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D1FAD566-8D9E-E042-F14B-B54632BEC0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18023" y="2186520"/>
                    <a:ext cx="521301" cy="37824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4839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7C51E280-4828-B197-2DF1-F06EFF9805C4}"/>
              </a:ext>
            </a:extLst>
          </p:cNvPr>
          <p:cNvGrpSpPr/>
          <p:nvPr/>
        </p:nvGrpSpPr>
        <p:grpSpPr>
          <a:xfrm>
            <a:off x="2240619" y="4913002"/>
            <a:ext cx="1064131" cy="1541753"/>
            <a:chOff x="2240619" y="4870694"/>
            <a:chExt cx="1064131" cy="1541753"/>
          </a:xfrm>
        </p:grpSpPr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C595F47B-01EC-B319-F890-66118F37123C}"/>
                </a:ext>
              </a:extLst>
            </p:cNvPr>
            <p:cNvSpPr/>
            <p:nvPr/>
          </p:nvSpPr>
          <p:spPr>
            <a:xfrm>
              <a:off x="3139150" y="4870694"/>
              <a:ext cx="165600" cy="165600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98C99AA0-C83B-6A5B-D10E-C16CE50BC305}"/>
                </a:ext>
              </a:extLst>
            </p:cNvPr>
            <p:cNvSpPr/>
            <p:nvPr/>
          </p:nvSpPr>
          <p:spPr>
            <a:xfrm>
              <a:off x="2240619" y="6246847"/>
              <a:ext cx="165600" cy="165600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8F282F95-066F-7E38-724F-B2D223BDDE11}"/>
              </a:ext>
            </a:extLst>
          </p:cNvPr>
          <p:cNvGrpSpPr/>
          <p:nvPr/>
        </p:nvGrpSpPr>
        <p:grpSpPr>
          <a:xfrm>
            <a:off x="4450017" y="4765111"/>
            <a:ext cx="1865365" cy="1811603"/>
            <a:chOff x="4450017" y="4765111"/>
            <a:chExt cx="1865365" cy="1811603"/>
          </a:xfrm>
        </p:grpSpPr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1710E3F2-F2C7-4A38-A364-FAD4875BB1EB}"/>
                </a:ext>
              </a:extLst>
            </p:cNvPr>
            <p:cNvSpPr txBox="1"/>
            <p:nvPr/>
          </p:nvSpPr>
          <p:spPr>
            <a:xfrm>
              <a:off x="4450017" y="6115049"/>
              <a:ext cx="9374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SGD</a:t>
              </a:r>
              <a:endParaRPr lang="en-IN" sz="2400" dirty="0">
                <a:solidFill>
                  <a:schemeClr val="bg1"/>
                </a:solidFill>
              </a:endParaRPr>
            </a:p>
          </p:txBody>
        </p: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93C59920-E26E-4DB5-82DF-114FEE64B788}"/>
                </a:ext>
              </a:extLst>
            </p:cNvPr>
            <p:cNvGrpSpPr/>
            <p:nvPr/>
          </p:nvGrpSpPr>
          <p:grpSpPr>
            <a:xfrm>
              <a:off x="4594650" y="4765111"/>
              <a:ext cx="1720732" cy="1799846"/>
              <a:chOff x="5194011" y="4599386"/>
              <a:chExt cx="1720732" cy="1799846"/>
            </a:xfrm>
          </p:grpSpPr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F9061F13-484F-81CD-66C6-94EEAC70C99B}"/>
                  </a:ext>
                </a:extLst>
              </p:cNvPr>
              <p:cNvCxnSpPr>
                <a:cxnSpLocks/>
                <a:stCxn id="126" idx="4"/>
              </p:cNvCxnSpPr>
              <p:nvPr/>
            </p:nvCxnSpPr>
            <p:spPr>
              <a:xfrm>
                <a:off x="5856548" y="5929499"/>
                <a:ext cx="779079" cy="469733"/>
              </a:xfrm>
              <a:prstGeom prst="straightConnector1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7D5E0798-43EE-F5FB-5AF9-A10030DDC865}"/>
                  </a:ext>
                </a:extLst>
              </p:cNvPr>
              <p:cNvSpPr/>
              <p:nvPr/>
            </p:nvSpPr>
            <p:spPr>
              <a:xfrm rot="18900000">
                <a:off x="5715200" y="5788151"/>
                <a:ext cx="165600" cy="165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0FD7CC3E-923F-920F-309F-55D529EEE417}"/>
                  </a:ext>
                </a:extLst>
              </p:cNvPr>
              <p:cNvCxnSpPr>
                <a:cxnSpLocks/>
                <a:stCxn id="126" idx="5"/>
              </p:cNvCxnSpPr>
              <p:nvPr/>
            </p:nvCxnSpPr>
            <p:spPr>
              <a:xfrm rot="18900000">
                <a:off x="6012140" y="5549603"/>
                <a:ext cx="644462" cy="638433"/>
              </a:xfrm>
              <a:prstGeom prst="straightConnector1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>
                <a:extLst>
                  <a:ext uri="{FF2B5EF4-FFF2-40B4-BE49-F238E27FC236}">
                    <a16:creationId xmlns:a16="http://schemas.microsoft.com/office/drawing/2014/main" id="{75A15C8B-3D64-A5DE-56D1-19ED3D1FFD93}"/>
                  </a:ext>
                </a:extLst>
              </p:cNvPr>
              <p:cNvCxnSpPr>
                <a:cxnSpLocks/>
                <a:stCxn id="126" idx="0"/>
              </p:cNvCxnSpPr>
              <p:nvPr/>
            </p:nvCxnSpPr>
            <p:spPr>
              <a:xfrm flipH="1" flipV="1">
                <a:off x="5208110" y="5069827"/>
                <a:ext cx="531342" cy="742576"/>
              </a:xfrm>
              <a:prstGeom prst="straightConnector1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B01A176D-ED8C-E32C-0A7B-451E410E64A2}"/>
                  </a:ext>
                </a:extLst>
              </p:cNvPr>
              <p:cNvCxnSpPr>
                <a:cxnSpLocks/>
                <a:stCxn id="126" idx="7"/>
              </p:cNvCxnSpPr>
              <p:nvPr/>
            </p:nvCxnSpPr>
            <p:spPr>
              <a:xfrm rot="18900000" flipV="1">
                <a:off x="5478545" y="5016920"/>
                <a:ext cx="644462" cy="636610"/>
              </a:xfrm>
              <a:prstGeom prst="straightConnector1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D9B36F33-B081-40D0-74F6-67B3D65A2475}"/>
                  </a:ext>
                </a:extLst>
              </p:cNvPr>
              <p:cNvCxnSpPr>
                <a:cxnSpLocks/>
                <a:stCxn id="126" idx="4"/>
              </p:cNvCxnSpPr>
              <p:nvPr/>
            </p:nvCxnSpPr>
            <p:spPr>
              <a:xfrm>
                <a:off x="5856548" y="5929499"/>
                <a:ext cx="884102" cy="268547"/>
              </a:xfrm>
              <a:prstGeom prst="straightConnector1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>
                <a:extLst>
                  <a:ext uri="{FF2B5EF4-FFF2-40B4-BE49-F238E27FC236}">
                    <a16:creationId xmlns:a16="http://schemas.microsoft.com/office/drawing/2014/main" id="{74D8FD0D-90E0-E557-AC40-E93450212006}"/>
                  </a:ext>
                </a:extLst>
              </p:cNvPr>
              <p:cNvCxnSpPr>
                <a:cxnSpLocks/>
                <a:stCxn id="126" idx="5"/>
              </p:cNvCxnSpPr>
              <p:nvPr/>
            </p:nvCxnSpPr>
            <p:spPr>
              <a:xfrm flipV="1">
                <a:off x="5880799" y="5666477"/>
                <a:ext cx="903570" cy="204474"/>
              </a:xfrm>
              <a:prstGeom prst="straightConnector1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7DB7FA56-6E82-E677-E590-EE085E2834D4}"/>
                  </a:ext>
                </a:extLst>
              </p:cNvPr>
              <p:cNvCxnSpPr>
                <a:cxnSpLocks/>
                <a:stCxn id="126" idx="7"/>
              </p:cNvCxnSpPr>
              <p:nvPr/>
            </p:nvCxnSpPr>
            <p:spPr>
              <a:xfrm flipV="1">
                <a:off x="5798000" y="4895168"/>
                <a:ext cx="182599" cy="892984"/>
              </a:xfrm>
              <a:prstGeom prst="straightConnector1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E5D01C8E-7ABE-197D-4466-66EE5E6369EC}"/>
                  </a:ext>
                </a:extLst>
              </p:cNvPr>
              <p:cNvCxnSpPr>
                <a:cxnSpLocks/>
                <a:stCxn id="126" idx="7"/>
              </p:cNvCxnSpPr>
              <p:nvPr/>
            </p:nvCxnSpPr>
            <p:spPr>
              <a:xfrm flipV="1">
                <a:off x="5798000" y="4968718"/>
                <a:ext cx="401007" cy="819434"/>
              </a:xfrm>
              <a:prstGeom prst="straightConnector1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>
                <a:extLst>
                  <a:ext uri="{FF2B5EF4-FFF2-40B4-BE49-F238E27FC236}">
                    <a16:creationId xmlns:a16="http://schemas.microsoft.com/office/drawing/2014/main" id="{3D1E9423-D255-E0A6-DAE8-DC4CE3BB82AB}"/>
                  </a:ext>
                </a:extLst>
              </p:cNvPr>
              <p:cNvCxnSpPr>
                <a:cxnSpLocks/>
                <a:stCxn id="126" idx="6"/>
              </p:cNvCxnSpPr>
              <p:nvPr/>
            </p:nvCxnSpPr>
            <p:spPr>
              <a:xfrm flipV="1">
                <a:off x="5856548" y="5178215"/>
                <a:ext cx="639271" cy="634188"/>
              </a:xfrm>
              <a:prstGeom prst="straightConnector1">
                <a:avLst/>
              </a:prstGeom>
              <a:ln w="7620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TextBox 135">
                    <a:extLst>
                      <a:ext uri="{FF2B5EF4-FFF2-40B4-BE49-F238E27FC236}">
                        <a16:creationId xmlns:a16="http://schemas.microsoft.com/office/drawing/2014/main" id="{BC120475-FA83-69CD-F914-263E7B98C8C7}"/>
                      </a:ext>
                    </a:extLst>
                  </p:cNvPr>
                  <p:cNvSpPr txBox="1"/>
                  <p:nvPr/>
                </p:nvSpPr>
                <p:spPr>
                  <a:xfrm>
                    <a:off x="5194011" y="4599386"/>
                    <a:ext cx="53134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𝐬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oMath>
                      </m:oMathPara>
                    </a14:m>
                    <a:endParaRPr lang="en-IN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6" name="TextBox 135">
                    <a:extLst>
                      <a:ext uri="{FF2B5EF4-FFF2-40B4-BE49-F238E27FC236}">
                        <a16:creationId xmlns:a16="http://schemas.microsoft.com/office/drawing/2014/main" id="{BC120475-FA83-69CD-F914-263E7B98C8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94011" y="4599386"/>
                    <a:ext cx="531342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7" name="TextBox 136">
                    <a:extLst>
                      <a:ext uri="{FF2B5EF4-FFF2-40B4-BE49-F238E27FC236}">
                        <a16:creationId xmlns:a16="http://schemas.microsoft.com/office/drawing/2014/main" id="{2588F2A3-D3E7-E6A9-C9DA-C74F32F82FA9}"/>
                      </a:ext>
                    </a:extLst>
                  </p:cNvPr>
                  <p:cNvSpPr txBox="1"/>
                  <p:nvPr/>
                </p:nvSpPr>
                <p:spPr>
                  <a:xfrm>
                    <a:off x="6393442" y="4969747"/>
                    <a:ext cx="521301" cy="37824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𝐠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oMath>
                      </m:oMathPara>
                    </a14:m>
                    <a:endParaRPr lang="en-IN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7" name="TextBox 136">
                    <a:extLst>
                      <a:ext uri="{FF2B5EF4-FFF2-40B4-BE49-F238E27FC236}">
                        <a16:creationId xmlns:a16="http://schemas.microsoft.com/office/drawing/2014/main" id="{2588F2A3-D3E7-E6A9-C9DA-C74F32F82FA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93442" y="4969747"/>
                    <a:ext cx="521301" cy="37824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4839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3" name="Straight Arrow Connector 152">
                <a:extLst>
                  <a:ext uri="{FF2B5EF4-FFF2-40B4-BE49-F238E27FC236}">
                    <a16:creationId xmlns:a16="http://schemas.microsoft.com/office/drawing/2014/main" id="{D7009BED-BC44-B1CB-E480-27BA415212F1}"/>
                  </a:ext>
                </a:extLst>
              </p:cNvPr>
              <p:cNvCxnSpPr>
                <a:cxnSpLocks/>
                <a:stCxn id="126" idx="0"/>
              </p:cNvCxnSpPr>
              <p:nvPr/>
            </p:nvCxnSpPr>
            <p:spPr>
              <a:xfrm flipH="1" flipV="1">
                <a:off x="5417116" y="4952823"/>
                <a:ext cx="322336" cy="859580"/>
              </a:xfrm>
              <a:prstGeom prst="straightConnector1">
                <a:avLst/>
              </a:prstGeom>
              <a:ln w="76200">
                <a:solidFill>
                  <a:schemeClr val="accent2">
                    <a:lumMod val="75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>
                <a:extLst>
                  <a:ext uri="{FF2B5EF4-FFF2-40B4-BE49-F238E27FC236}">
                    <a16:creationId xmlns:a16="http://schemas.microsoft.com/office/drawing/2014/main" id="{65C828C7-7FD1-27BA-D8FE-0180702A9A6A}"/>
                  </a:ext>
                </a:extLst>
              </p:cNvPr>
              <p:cNvCxnSpPr>
                <a:cxnSpLocks/>
                <a:stCxn id="126" idx="0"/>
              </p:cNvCxnSpPr>
              <p:nvPr/>
            </p:nvCxnSpPr>
            <p:spPr>
              <a:xfrm flipH="1" flipV="1">
                <a:off x="5418664" y="4952731"/>
                <a:ext cx="320788" cy="859672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4A107C32-0276-3D28-3E40-CB68F1700BC0}"/>
              </a:ext>
            </a:extLst>
          </p:cNvPr>
          <p:cNvGrpSpPr/>
          <p:nvPr/>
        </p:nvGrpSpPr>
        <p:grpSpPr>
          <a:xfrm>
            <a:off x="6484268" y="4924693"/>
            <a:ext cx="1064131" cy="1541753"/>
            <a:chOff x="2240619" y="4870694"/>
            <a:chExt cx="1064131" cy="1541753"/>
          </a:xfrm>
        </p:grpSpPr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8AA54E5A-E2BB-3A1E-D79F-2BA034E3507C}"/>
                </a:ext>
              </a:extLst>
            </p:cNvPr>
            <p:cNvSpPr/>
            <p:nvPr/>
          </p:nvSpPr>
          <p:spPr>
            <a:xfrm>
              <a:off x="3139150" y="4870694"/>
              <a:ext cx="165600" cy="165600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1685DECE-97B6-2089-42CA-4477A2914BA4}"/>
                </a:ext>
              </a:extLst>
            </p:cNvPr>
            <p:cNvSpPr/>
            <p:nvPr/>
          </p:nvSpPr>
          <p:spPr>
            <a:xfrm>
              <a:off x="2240619" y="6246847"/>
              <a:ext cx="165600" cy="165600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446F6DA7-1549-4F71-8826-1BF78E1EB634}"/>
              </a:ext>
            </a:extLst>
          </p:cNvPr>
          <p:cNvGrpSpPr/>
          <p:nvPr/>
        </p:nvGrpSpPr>
        <p:grpSpPr>
          <a:xfrm>
            <a:off x="8479478" y="4809622"/>
            <a:ext cx="2065454" cy="1767092"/>
            <a:chOff x="8479478" y="4809622"/>
            <a:chExt cx="2065454" cy="1767092"/>
          </a:xfrm>
        </p:grpSpPr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5132B0EF-50D3-7141-55F3-F18FE7FFDBBD}"/>
                </a:ext>
              </a:extLst>
            </p:cNvPr>
            <p:cNvSpPr txBox="1"/>
            <p:nvPr/>
          </p:nvSpPr>
          <p:spPr>
            <a:xfrm>
              <a:off x="8479478" y="6115049"/>
              <a:ext cx="12466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MB-SGD</a:t>
              </a:r>
              <a:endParaRPr lang="en-IN" sz="2400" dirty="0">
                <a:solidFill>
                  <a:schemeClr val="bg1"/>
                </a:solidFill>
              </a:endParaRPr>
            </a:p>
          </p:txBody>
        </p: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80BABAC1-6F8C-72C5-ED5D-8A44C359E11B}"/>
                </a:ext>
              </a:extLst>
            </p:cNvPr>
            <p:cNvGrpSpPr/>
            <p:nvPr/>
          </p:nvGrpSpPr>
          <p:grpSpPr>
            <a:xfrm>
              <a:off x="8838299" y="4809622"/>
              <a:ext cx="1706633" cy="1710824"/>
              <a:chOff x="8956964" y="4688408"/>
              <a:chExt cx="1706633" cy="1710824"/>
            </a:xfrm>
          </p:grpSpPr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D1216348-0844-CDC7-E1C4-9CED5D3C4581}"/>
                  </a:ext>
                </a:extLst>
              </p:cNvPr>
              <p:cNvCxnSpPr>
                <a:cxnSpLocks/>
                <a:stCxn id="140" idx="4"/>
              </p:cNvCxnSpPr>
              <p:nvPr/>
            </p:nvCxnSpPr>
            <p:spPr>
              <a:xfrm>
                <a:off x="9605402" y="5929499"/>
                <a:ext cx="779079" cy="469733"/>
              </a:xfrm>
              <a:prstGeom prst="straightConnector1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5AC2D730-9457-5772-E0D6-8FEA895E8E97}"/>
                  </a:ext>
                </a:extLst>
              </p:cNvPr>
              <p:cNvSpPr/>
              <p:nvPr/>
            </p:nvSpPr>
            <p:spPr>
              <a:xfrm rot="18900000">
                <a:off x="9464054" y="5788151"/>
                <a:ext cx="165600" cy="165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1" name="Straight Arrow Connector 140">
                <a:extLst>
                  <a:ext uri="{FF2B5EF4-FFF2-40B4-BE49-F238E27FC236}">
                    <a16:creationId xmlns:a16="http://schemas.microsoft.com/office/drawing/2014/main" id="{47AE45C5-5C39-6BAA-F0B2-248212210A4F}"/>
                  </a:ext>
                </a:extLst>
              </p:cNvPr>
              <p:cNvCxnSpPr>
                <a:cxnSpLocks/>
                <a:stCxn id="140" idx="5"/>
              </p:cNvCxnSpPr>
              <p:nvPr/>
            </p:nvCxnSpPr>
            <p:spPr>
              <a:xfrm rot="18900000">
                <a:off x="9760994" y="5549603"/>
                <a:ext cx="644462" cy="638433"/>
              </a:xfrm>
              <a:prstGeom prst="straightConnector1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>
                <a:extLst>
                  <a:ext uri="{FF2B5EF4-FFF2-40B4-BE49-F238E27FC236}">
                    <a16:creationId xmlns:a16="http://schemas.microsoft.com/office/drawing/2014/main" id="{3B474758-A17E-8D81-6D8A-B39DF6543F4C}"/>
                  </a:ext>
                </a:extLst>
              </p:cNvPr>
              <p:cNvCxnSpPr>
                <a:cxnSpLocks/>
                <a:stCxn id="140" idx="0"/>
              </p:cNvCxnSpPr>
              <p:nvPr/>
            </p:nvCxnSpPr>
            <p:spPr>
              <a:xfrm flipH="1" flipV="1">
                <a:off x="8956964" y="5069827"/>
                <a:ext cx="531342" cy="742576"/>
              </a:xfrm>
              <a:prstGeom prst="straightConnector1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>
                <a:extLst>
                  <a:ext uri="{FF2B5EF4-FFF2-40B4-BE49-F238E27FC236}">
                    <a16:creationId xmlns:a16="http://schemas.microsoft.com/office/drawing/2014/main" id="{237A5641-084B-9F9B-2A7D-0663EAD7C9D1}"/>
                  </a:ext>
                </a:extLst>
              </p:cNvPr>
              <p:cNvCxnSpPr>
                <a:cxnSpLocks/>
                <a:stCxn id="140" idx="7"/>
              </p:cNvCxnSpPr>
              <p:nvPr/>
            </p:nvCxnSpPr>
            <p:spPr>
              <a:xfrm rot="18900000" flipV="1">
                <a:off x="9227399" y="5016920"/>
                <a:ext cx="644462" cy="636610"/>
              </a:xfrm>
              <a:prstGeom prst="straightConnector1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43">
                <a:extLst>
                  <a:ext uri="{FF2B5EF4-FFF2-40B4-BE49-F238E27FC236}">
                    <a16:creationId xmlns:a16="http://schemas.microsoft.com/office/drawing/2014/main" id="{7C6CFAE3-9D60-5EE9-4F2B-474493E46B6C}"/>
                  </a:ext>
                </a:extLst>
              </p:cNvPr>
              <p:cNvCxnSpPr>
                <a:cxnSpLocks/>
                <a:stCxn id="140" idx="4"/>
              </p:cNvCxnSpPr>
              <p:nvPr/>
            </p:nvCxnSpPr>
            <p:spPr>
              <a:xfrm>
                <a:off x="9605402" y="5929499"/>
                <a:ext cx="884102" cy="268547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Arrow Connector 144">
                <a:extLst>
                  <a:ext uri="{FF2B5EF4-FFF2-40B4-BE49-F238E27FC236}">
                    <a16:creationId xmlns:a16="http://schemas.microsoft.com/office/drawing/2014/main" id="{114F1588-D3FC-C760-EAE3-26E7940F9474}"/>
                  </a:ext>
                </a:extLst>
              </p:cNvPr>
              <p:cNvCxnSpPr>
                <a:cxnSpLocks/>
                <a:stCxn id="140" idx="5"/>
              </p:cNvCxnSpPr>
              <p:nvPr/>
            </p:nvCxnSpPr>
            <p:spPr>
              <a:xfrm flipV="1">
                <a:off x="9629653" y="5666477"/>
                <a:ext cx="903570" cy="204474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45">
                <a:extLst>
                  <a:ext uri="{FF2B5EF4-FFF2-40B4-BE49-F238E27FC236}">
                    <a16:creationId xmlns:a16="http://schemas.microsoft.com/office/drawing/2014/main" id="{235D873E-C63D-2FEF-75F6-C81801215C45}"/>
                  </a:ext>
                </a:extLst>
              </p:cNvPr>
              <p:cNvCxnSpPr>
                <a:cxnSpLocks/>
                <a:stCxn id="140" idx="0"/>
              </p:cNvCxnSpPr>
              <p:nvPr/>
            </p:nvCxnSpPr>
            <p:spPr>
              <a:xfrm rot="18900000" flipV="1">
                <a:off x="9137193" y="4964742"/>
                <a:ext cx="379889" cy="835741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46">
                <a:extLst>
                  <a:ext uri="{FF2B5EF4-FFF2-40B4-BE49-F238E27FC236}">
                    <a16:creationId xmlns:a16="http://schemas.microsoft.com/office/drawing/2014/main" id="{A7AC0A6B-F8B9-EC8F-6745-6DE1B9811439}"/>
                  </a:ext>
                </a:extLst>
              </p:cNvPr>
              <p:cNvCxnSpPr>
                <a:cxnSpLocks/>
                <a:stCxn id="140" idx="7"/>
              </p:cNvCxnSpPr>
              <p:nvPr/>
            </p:nvCxnSpPr>
            <p:spPr>
              <a:xfrm flipV="1">
                <a:off x="9546854" y="4895168"/>
                <a:ext cx="182599" cy="892984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Arrow Connector 147">
                <a:extLst>
                  <a:ext uri="{FF2B5EF4-FFF2-40B4-BE49-F238E27FC236}">
                    <a16:creationId xmlns:a16="http://schemas.microsoft.com/office/drawing/2014/main" id="{789E4B94-165B-15DC-9A7F-28EF571E2267}"/>
                  </a:ext>
                </a:extLst>
              </p:cNvPr>
              <p:cNvCxnSpPr>
                <a:cxnSpLocks/>
                <a:stCxn id="140" idx="7"/>
              </p:cNvCxnSpPr>
              <p:nvPr/>
            </p:nvCxnSpPr>
            <p:spPr>
              <a:xfrm flipV="1">
                <a:off x="9546854" y="4968718"/>
                <a:ext cx="401007" cy="819434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>
                <a:extLst>
                  <a:ext uri="{FF2B5EF4-FFF2-40B4-BE49-F238E27FC236}">
                    <a16:creationId xmlns:a16="http://schemas.microsoft.com/office/drawing/2014/main" id="{0C07B637-4E01-61E9-1EBB-339E942543E9}"/>
                  </a:ext>
                </a:extLst>
              </p:cNvPr>
              <p:cNvCxnSpPr>
                <a:cxnSpLocks/>
                <a:stCxn id="140" idx="6"/>
              </p:cNvCxnSpPr>
              <p:nvPr/>
            </p:nvCxnSpPr>
            <p:spPr>
              <a:xfrm flipV="1">
                <a:off x="9605402" y="5178215"/>
                <a:ext cx="639271" cy="634188"/>
              </a:xfrm>
              <a:prstGeom prst="straightConnector1">
                <a:avLst/>
              </a:prstGeom>
              <a:ln w="7620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AFABA52A-D60E-B146-C11D-0988F1B5215B}"/>
                      </a:ext>
                    </a:extLst>
                  </p:cNvPr>
                  <p:cNvSpPr txBox="1"/>
                  <p:nvPr/>
                </p:nvSpPr>
                <p:spPr>
                  <a:xfrm>
                    <a:off x="9947861" y="4688408"/>
                    <a:ext cx="485127" cy="37824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𝐬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oMath>
                      </m:oMathPara>
                    </a14:m>
                    <a:endParaRPr lang="en-IN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AFABA52A-D60E-B146-C11D-0988F1B521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47861" y="4688408"/>
                    <a:ext cx="485127" cy="37824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C1FF12DF-20B3-0503-41F6-E34E0DA8148F}"/>
                      </a:ext>
                    </a:extLst>
                  </p:cNvPr>
                  <p:cNvSpPr txBox="1"/>
                  <p:nvPr/>
                </p:nvSpPr>
                <p:spPr>
                  <a:xfrm>
                    <a:off x="10142296" y="4969747"/>
                    <a:ext cx="521301" cy="37824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𝐠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oMath>
                      </m:oMathPara>
                    </a14:m>
                    <a:endParaRPr lang="en-IN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C1FF12DF-20B3-0503-41F6-E34E0DA8148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42296" y="4969747"/>
                    <a:ext cx="521301" cy="37824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4839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9" name="Straight Arrow Connector 158">
                <a:extLst>
                  <a:ext uri="{FF2B5EF4-FFF2-40B4-BE49-F238E27FC236}">
                    <a16:creationId xmlns:a16="http://schemas.microsoft.com/office/drawing/2014/main" id="{C28B2436-EB8F-0431-20A3-8B07E6EE28FE}"/>
                  </a:ext>
                </a:extLst>
              </p:cNvPr>
              <p:cNvCxnSpPr>
                <a:cxnSpLocks noChangeAspect="1"/>
                <a:stCxn id="140" idx="7"/>
              </p:cNvCxnSpPr>
              <p:nvPr/>
            </p:nvCxnSpPr>
            <p:spPr>
              <a:xfrm flipV="1">
                <a:off x="9546854" y="5007170"/>
                <a:ext cx="538874" cy="780982"/>
              </a:xfrm>
              <a:prstGeom prst="straightConnector1">
                <a:avLst/>
              </a:prstGeom>
              <a:ln w="7620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EA843536-AD51-DC24-A4CF-82424A4CC117}"/>
              </a:ext>
            </a:extLst>
          </p:cNvPr>
          <p:cNvGrpSpPr/>
          <p:nvPr/>
        </p:nvGrpSpPr>
        <p:grpSpPr>
          <a:xfrm>
            <a:off x="10711502" y="4924693"/>
            <a:ext cx="1064131" cy="1541753"/>
            <a:chOff x="2240619" y="4870694"/>
            <a:chExt cx="1064131" cy="1541753"/>
          </a:xfrm>
        </p:grpSpPr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073542CD-618F-9015-26B8-B7DDF8998354}"/>
                </a:ext>
              </a:extLst>
            </p:cNvPr>
            <p:cNvSpPr/>
            <p:nvPr/>
          </p:nvSpPr>
          <p:spPr>
            <a:xfrm>
              <a:off x="3139150" y="4870694"/>
              <a:ext cx="165600" cy="165600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FA63C6E0-6322-B822-E3A4-B2BB5BAAAC87}"/>
                </a:ext>
              </a:extLst>
            </p:cNvPr>
            <p:cNvSpPr/>
            <p:nvPr/>
          </p:nvSpPr>
          <p:spPr>
            <a:xfrm>
              <a:off x="2240619" y="6246847"/>
              <a:ext cx="165600" cy="165600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7388E97F-3B69-0F43-E396-D3263FA7B106}"/>
              </a:ext>
            </a:extLst>
          </p:cNvPr>
          <p:cNvCxnSpPr>
            <a:cxnSpLocks/>
            <a:stCxn id="169" idx="7"/>
          </p:cNvCxnSpPr>
          <p:nvPr/>
        </p:nvCxnSpPr>
        <p:spPr>
          <a:xfrm flipV="1">
            <a:off x="2381967" y="6005882"/>
            <a:ext cx="377070" cy="30752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05060CD1-7A38-0978-41C6-31D68BA9C4AA}"/>
              </a:ext>
            </a:extLst>
          </p:cNvPr>
          <p:cNvCxnSpPr>
            <a:cxnSpLocks/>
          </p:cNvCxnSpPr>
          <p:nvPr/>
        </p:nvCxnSpPr>
        <p:spPr>
          <a:xfrm flipV="1">
            <a:off x="2759037" y="5373959"/>
            <a:ext cx="129664" cy="631923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D2CB06BE-ACB6-913F-1812-6035B0826764}"/>
              </a:ext>
            </a:extLst>
          </p:cNvPr>
          <p:cNvCxnSpPr>
            <a:cxnSpLocks/>
            <a:endCxn id="168" idx="3"/>
          </p:cNvCxnSpPr>
          <p:nvPr/>
        </p:nvCxnSpPr>
        <p:spPr>
          <a:xfrm flipV="1">
            <a:off x="2887573" y="5054350"/>
            <a:ext cx="275829" cy="319609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20BB5380-F8F3-7D6C-5BDF-046489A4A74D}"/>
              </a:ext>
            </a:extLst>
          </p:cNvPr>
          <p:cNvCxnSpPr>
            <a:cxnSpLocks/>
            <a:stCxn id="176" idx="1"/>
          </p:cNvCxnSpPr>
          <p:nvPr/>
        </p:nvCxnSpPr>
        <p:spPr>
          <a:xfrm flipH="1" flipV="1">
            <a:off x="6347069" y="5929578"/>
            <a:ext cx="161451" cy="39552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97F446BA-2DD2-F424-8ABC-102E4CCE663B}"/>
              </a:ext>
            </a:extLst>
          </p:cNvPr>
          <p:cNvCxnSpPr>
            <a:cxnSpLocks/>
            <a:stCxn id="179" idx="7"/>
          </p:cNvCxnSpPr>
          <p:nvPr/>
        </p:nvCxnSpPr>
        <p:spPr>
          <a:xfrm flipV="1">
            <a:off x="10852850" y="5978128"/>
            <a:ext cx="35414" cy="34697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CBFB0A23-DAB4-9323-5363-B0D3178275A1}"/>
              </a:ext>
            </a:extLst>
          </p:cNvPr>
          <p:cNvCxnSpPr>
            <a:cxnSpLocks/>
          </p:cNvCxnSpPr>
          <p:nvPr/>
        </p:nvCxnSpPr>
        <p:spPr>
          <a:xfrm>
            <a:off x="6360653" y="5953877"/>
            <a:ext cx="419465" cy="170184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1477FC46-D89A-FEA9-9671-FFA6F30EB650}"/>
              </a:ext>
            </a:extLst>
          </p:cNvPr>
          <p:cNvCxnSpPr>
            <a:cxnSpLocks/>
          </p:cNvCxnSpPr>
          <p:nvPr/>
        </p:nvCxnSpPr>
        <p:spPr>
          <a:xfrm>
            <a:off x="6759778" y="6124061"/>
            <a:ext cx="63630" cy="364056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DA575ACB-34D8-2F29-4489-E770AB2149D8}"/>
              </a:ext>
            </a:extLst>
          </p:cNvPr>
          <p:cNvCxnSpPr>
            <a:cxnSpLocks/>
          </p:cNvCxnSpPr>
          <p:nvPr/>
        </p:nvCxnSpPr>
        <p:spPr>
          <a:xfrm flipH="1">
            <a:off x="6832486" y="6034544"/>
            <a:ext cx="228201" cy="409062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F26803B8-B0CE-359E-6505-9831D3B58508}"/>
              </a:ext>
            </a:extLst>
          </p:cNvPr>
          <p:cNvCxnSpPr>
            <a:cxnSpLocks/>
          </p:cNvCxnSpPr>
          <p:nvPr/>
        </p:nvCxnSpPr>
        <p:spPr>
          <a:xfrm>
            <a:off x="6717418" y="5805986"/>
            <a:ext cx="339828" cy="228558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6BF6D99B-8047-E4A3-C0F3-9C5D3EBEB97D}"/>
              </a:ext>
            </a:extLst>
          </p:cNvPr>
          <p:cNvCxnSpPr>
            <a:cxnSpLocks/>
          </p:cNvCxnSpPr>
          <p:nvPr/>
        </p:nvCxnSpPr>
        <p:spPr>
          <a:xfrm flipH="1" flipV="1">
            <a:off x="6649868" y="5479821"/>
            <a:ext cx="75308" cy="32616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AEB53C47-4E26-CD42-6185-2572AD83D3B1}"/>
              </a:ext>
            </a:extLst>
          </p:cNvPr>
          <p:cNvCxnSpPr>
            <a:cxnSpLocks/>
          </p:cNvCxnSpPr>
          <p:nvPr/>
        </p:nvCxnSpPr>
        <p:spPr>
          <a:xfrm>
            <a:off x="6641222" y="5495728"/>
            <a:ext cx="419465" cy="170184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3EC84A08-D405-A21F-A118-F8424EA15767}"/>
              </a:ext>
            </a:extLst>
          </p:cNvPr>
          <p:cNvCxnSpPr>
            <a:cxnSpLocks/>
          </p:cNvCxnSpPr>
          <p:nvPr/>
        </p:nvCxnSpPr>
        <p:spPr>
          <a:xfrm flipH="1">
            <a:off x="6742176" y="5642903"/>
            <a:ext cx="288240" cy="34713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8C47C007-A2D3-A160-FD36-34973A157FA2}"/>
              </a:ext>
            </a:extLst>
          </p:cNvPr>
          <p:cNvCxnSpPr>
            <a:cxnSpLocks/>
          </p:cNvCxnSpPr>
          <p:nvPr/>
        </p:nvCxnSpPr>
        <p:spPr>
          <a:xfrm flipH="1">
            <a:off x="6766411" y="5816964"/>
            <a:ext cx="372604" cy="147154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9BC0E974-840E-067B-0239-6AF5AC0677EC}"/>
              </a:ext>
            </a:extLst>
          </p:cNvPr>
          <p:cNvCxnSpPr>
            <a:cxnSpLocks/>
          </p:cNvCxnSpPr>
          <p:nvPr/>
        </p:nvCxnSpPr>
        <p:spPr>
          <a:xfrm>
            <a:off x="7126741" y="5820018"/>
            <a:ext cx="288550" cy="275206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AA275F47-D362-0960-7EBE-EFDCF0EA8D86}"/>
              </a:ext>
            </a:extLst>
          </p:cNvPr>
          <p:cNvCxnSpPr>
            <a:cxnSpLocks/>
          </p:cNvCxnSpPr>
          <p:nvPr/>
        </p:nvCxnSpPr>
        <p:spPr>
          <a:xfrm flipH="1" flipV="1">
            <a:off x="7324204" y="5655409"/>
            <a:ext cx="96249" cy="426197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691F8DBA-AA0C-E352-2426-E18B006D9D5C}"/>
              </a:ext>
            </a:extLst>
          </p:cNvPr>
          <p:cNvCxnSpPr>
            <a:cxnSpLocks/>
          </p:cNvCxnSpPr>
          <p:nvPr/>
        </p:nvCxnSpPr>
        <p:spPr>
          <a:xfrm flipH="1" flipV="1">
            <a:off x="7335232" y="5687455"/>
            <a:ext cx="293788" cy="58299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84EB9D71-7BC1-CABE-94BE-3EED0C12FF3C}"/>
              </a:ext>
            </a:extLst>
          </p:cNvPr>
          <p:cNvCxnSpPr>
            <a:cxnSpLocks/>
          </p:cNvCxnSpPr>
          <p:nvPr/>
        </p:nvCxnSpPr>
        <p:spPr>
          <a:xfrm flipH="1" flipV="1">
            <a:off x="7554339" y="5433081"/>
            <a:ext cx="75308" cy="32616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25EC6635-F862-3B06-1CB4-85871675C387}"/>
              </a:ext>
            </a:extLst>
          </p:cNvPr>
          <p:cNvCxnSpPr>
            <a:cxnSpLocks/>
          </p:cNvCxnSpPr>
          <p:nvPr/>
        </p:nvCxnSpPr>
        <p:spPr>
          <a:xfrm>
            <a:off x="6836008" y="5433783"/>
            <a:ext cx="419465" cy="170184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7826CEF1-B54E-4B10-0514-488AE789DE43}"/>
              </a:ext>
            </a:extLst>
          </p:cNvPr>
          <p:cNvCxnSpPr>
            <a:cxnSpLocks/>
          </p:cNvCxnSpPr>
          <p:nvPr/>
        </p:nvCxnSpPr>
        <p:spPr>
          <a:xfrm flipH="1">
            <a:off x="6847138" y="5196027"/>
            <a:ext cx="96084" cy="24034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8A387E9E-28CB-E079-0C61-09D9D0A07BDF}"/>
              </a:ext>
            </a:extLst>
          </p:cNvPr>
          <p:cNvCxnSpPr>
            <a:cxnSpLocks/>
          </p:cNvCxnSpPr>
          <p:nvPr/>
        </p:nvCxnSpPr>
        <p:spPr>
          <a:xfrm flipH="1">
            <a:off x="7196497" y="5445822"/>
            <a:ext cx="372604" cy="147154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76AEF59F-539B-4C8B-CD2E-79307AD38D58}"/>
              </a:ext>
            </a:extLst>
          </p:cNvPr>
          <p:cNvCxnSpPr>
            <a:cxnSpLocks/>
          </p:cNvCxnSpPr>
          <p:nvPr/>
        </p:nvCxnSpPr>
        <p:spPr>
          <a:xfrm>
            <a:off x="6918375" y="5212780"/>
            <a:ext cx="416857" cy="131486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AC8DFF08-3D4B-5E60-FCFD-515FDE5C0501}"/>
              </a:ext>
            </a:extLst>
          </p:cNvPr>
          <p:cNvCxnSpPr>
            <a:cxnSpLocks/>
            <a:stCxn id="175" idx="3"/>
          </p:cNvCxnSpPr>
          <p:nvPr/>
        </p:nvCxnSpPr>
        <p:spPr>
          <a:xfrm flipH="1">
            <a:off x="7298940" y="5066041"/>
            <a:ext cx="108111" cy="258527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13FB2D9E-F14E-02D5-272E-3B7AEE1CEFC6}"/>
              </a:ext>
            </a:extLst>
          </p:cNvPr>
          <p:cNvCxnSpPr>
            <a:cxnSpLocks/>
          </p:cNvCxnSpPr>
          <p:nvPr/>
        </p:nvCxnSpPr>
        <p:spPr>
          <a:xfrm flipH="1" flipV="1">
            <a:off x="10787298" y="5616523"/>
            <a:ext cx="89804" cy="34759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CC4A9A69-CC18-73C3-20F8-ACCBF79D929B}"/>
              </a:ext>
            </a:extLst>
          </p:cNvPr>
          <p:cNvCxnSpPr>
            <a:cxnSpLocks/>
          </p:cNvCxnSpPr>
          <p:nvPr/>
        </p:nvCxnSpPr>
        <p:spPr>
          <a:xfrm flipV="1">
            <a:off x="10820400" y="5495728"/>
            <a:ext cx="341072" cy="14717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9A471A75-C712-3FF8-CC28-61F16DC9C666}"/>
              </a:ext>
            </a:extLst>
          </p:cNvPr>
          <p:cNvCxnSpPr>
            <a:cxnSpLocks/>
          </p:cNvCxnSpPr>
          <p:nvPr/>
        </p:nvCxnSpPr>
        <p:spPr>
          <a:xfrm>
            <a:off x="11151374" y="5513143"/>
            <a:ext cx="402147" cy="5732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5F275379-8DE9-8ED3-2421-17BB3865DB18}"/>
              </a:ext>
            </a:extLst>
          </p:cNvPr>
          <p:cNvCxnSpPr>
            <a:cxnSpLocks/>
          </p:cNvCxnSpPr>
          <p:nvPr/>
        </p:nvCxnSpPr>
        <p:spPr>
          <a:xfrm flipH="1">
            <a:off x="11553521" y="5316199"/>
            <a:ext cx="263790" cy="196944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30FCD414-CCD4-D10D-AADB-AF6815071D61}"/>
              </a:ext>
            </a:extLst>
          </p:cNvPr>
          <p:cNvCxnSpPr>
            <a:cxnSpLocks/>
            <a:endCxn id="178" idx="4"/>
          </p:cNvCxnSpPr>
          <p:nvPr/>
        </p:nvCxnSpPr>
        <p:spPr>
          <a:xfrm flipH="1" flipV="1">
            <a:off x="11692833" y="5090293"/>
            <a:ext cx="124421" cy="225906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302568CE-2622-649A-BE88-8EFA86D218B8}"/>
              </a:ext>
            </a:extLst>
          </p:cNvPr>
          <p:cNvGrpSpPr/>
          <p:nvPr/>
        </p:nvGrpSpPr>
        <p:grpSpPr>
          <a:xfrm>
            <a:off x="2054822" y="4653859"/>
            <a:ext cx="1753364" cy="2090351"/>
            <a:chOff x="2054822" y="4653859"/>
            <a:chExt cx="1753364" cy="20903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0" name="TextBox 279">
                  <a:extLst>
                    <a:ext uri="{FF2B5EF4-FFF2-40B4-BE49-F238E27FC236}">
                      <a16:creationId xmlns:a16="http://schemas.microsoft.com/office/drawing/2014/main" id="{DF2885B9-F005-EE6E-4AD8-7D263FF87DCF}"/>
                    </a:ext>
                  </a:extLst>
                </p:cNvPr>
                <p:cNvSpPr txBox="1"/>
                <p:nvPr/>
              </p:nvSpPr>
              <p:spPr>
                <a:xfrm>
                  <a:off x="2054822" y="6374878"/>
                  <a:ext cx="6910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80" name="TextBox 279">
                  <a:extLst>
                    <a:ext uri="{FF2B5EF4-FFF2-40B4-BE49-F238E27FC236}">
                      <a16:creationId xmlns:a16="http://schemas.microsoft.com/office/drawing/2014/main" id="{DF2885B9-F005-EE6E-4AD8-7D263FF87D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4822" y="6374878"/>
                  <a:ext cx="691079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2" name="TextBox 281">
                  <a:extLst>
                    <a:ext uri="{FF2B5EF4-FFF2-40B4-BE49-F238E27FC236}">
                      <a16:creationId xmlns:a16="http://schemas.microsoft.com/office/drawing/2014/main" id="{5753AAA1-659B-4E0C-431B-C9F360F7A0D4}"/>
                    </a:ext>
                  </a:extLst>
                </p:cNvPr>
                <p:cNvSpPr txBox="1"/>
                <p:nvPr/>
              </p:nvSpPr>
              <p:spPr>
                <a:xfrm>
                  <a:off x="3117107" y="4653859"/>
                  <a:ext cx="6910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82" name="TextBox 281">
                  <a:extLst>
                    <a:ext uri="{FF2B5EF4-FFF2-40B4-BE49-F238E27FC236}">
                      <a16:creationId xmlns:a16="http://schemas.microsoft.com/office/drawing/2014/main" id="{5753AAA1-659B-4E0C-431B-C9F360F7A0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7107" y="4653859"/>
                  <a:ext cx="691079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67AF1EB8-443B-9F37-6B4F-6CF9BADBD249}"/>
              </a:ext>
            </a:extLst>
          </p:cNvPr>
          <p:cNvGrpSpPr/>
          <p:nvPr/>
        </p:nvGrpSpPr>
        <p:grpSpPr>
          <a:xfrm>
            <a:off x="6297618" y="4653859"/>
            <a:ext cx="1753364" cy="2090351"/>
            <a:chOff x="2054822" y="4653859"/>
            <a:chExt cx="1753364" cy="20903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8" name="TextBox 287">
                  <a:extLst>
                    <a:ext uri="{FF2B5EF4-FFF2-40B4-BE49-F238E27FC236}">
                      <a16:creationId xmlns:a16="http://schemas.microsoft.com/office/drawing/2014/main" id="{5F3ACDB5-673F-ED6C-28B6-B63EAB04FD12}"/>
                    </a:ext>
                  </a:extLst>
                </p:cNvPr>
                <p:cNvSpPr txBox="1"/>
                <p:nvPr/>
              </p:nvSpPr>
              <p:spPr>
                <a:xfrm>
                  <a:off x="2054822" y="6374878"/>
                  <a:ext cx="6910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88" name="TextBox 287">
                  <a:extLst>
                    <a:ext uri="{FF2B5EF4-FFF2-40B4-BE49-F238E27FC236}">
                      <a16:creationId xmlns:a16="http://schemas.microsoft.com/office/drawing/2014/main" id="{5F3ACDB5-673F-ED6C-28B6-B63EAB04FD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4822" y="6374878"/>
                  <a:ext cx="691079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9" name="TextBox 288">
                  <a:extLst>
                    <a:ext uri="{FF2B5EF4-FFF2-40B4-BE49-F238E27FC236}">
                      <a16:creationId xmlns:a16="http://schemas.microsoft.com/office/drawing/2014/main" id="{F4555C78-0AA5-655F-9A2A-2BE6FD8E5FC7}"/>
                    </a:ext>
                  </a:extLst>
                </p:cNvPr>
                <p:cNvSpPr txBox="1"/>
                <p:nvPr/>
              </p:nvSpPr>
              <p:spPr>
                <a:xfrm>
                  <a:off x="3117107" y="4653859"/>
                  <a:ext cx="6910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89" name="TextBox 288">
                  <a:extLst>
                    <a:ext uri="{FF2B5EF4-FFF2-40B4-BE49-F238E27FC236}">
                      <a16:creationId xmlns:a16="http://schemas.microsoft.com/office/drawing/2014/main" id="{F4555C78-0AA5-655F-9A2A-2BE6FD8E5F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7107" y="4653859"/>
                  <a:ext cx="691079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B059CA5E-2FED-96A6-2FF0-E73D3B8C38CE}"/>
              </a:ext>
            </a:extLst>
          </p:cNvPr>
          <p:cNvGrpSpPr/>
          <p:nvPr/>
        </p:nvGrpSpPr>
        <p:grpSpPr>
          <a:xfrm>
            <a:off x="10538298" y="4653859"/>
            <a:ext cx="1753364" cy="2090351"/>
            <a:chOff x="2054822" y="4653859"/>
            <a:chExt cx="1753364" cy="20903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1" name="TextBox 290">
                  <a:extLst>
                    <a:ext uri="{FF2B5EF4-FFF2-40B4-BE49-F238E27FC236}">
                      <a16:creationId xmlns:a16="http://schemas.microsoft.com/office/drawing/2014/main" id="{DDDF7857-9653-5419-A9E4-4087327A6F1F}"/>
                    </a:ext>
                  </a:extLst>
                </p:cNvPr>
                <p:cNvSpPr txBox="1"/>
                <p:nvPr/>
              </p:nvSpPr>
              <p:spPr>
                <a:xfrm>
                  <a:off x="2054822" y="6374878"/>
                  <a:ext cx="6910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91" name="TextBox 290">
                  <a:extLst>
                    <a:ext uri="{FF2B5EF4-FFF2-40B4-BE49-F238E27FC236}">
                      <a16:creationId xmlns:a16="http://schemas.microsoft.com/office/drawing/2014/main" id="{DDDF7857-9653-5419-A9E4-4087327A6F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4822" y="6374878"/>
                  <a:ext cx="691079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2" name="TextBox 291">
                  <a:extLst>
                    <a:ext uri="{FF2B5EF4-FFF2-40B4-BE49-F238E27FC236}">
                      <a16:creationId xmlns:a16="http://schemas.microsoft.com/office/drawing/2014/main" id="{96AD2FBA-FAAB-84A5-2CE3-2182848E0E2C}"/>
                    </a:ext>
                  </a:extLst>
                </p:cNvPr>
                <p:cNvSpPr txBox="1"/>
                <p:nvPr/>
              </p:nvSpPr>
              <p:spPr>
                <a:xfrm>
                  <a:off x="3117107" y="4653859"/>
                  <a:ext cx="6910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92" name="TextBox 291">
                  <a:extLst>
                    <a:ext uri="{FF2B5EF4-FFF2-40B4-BE49-F238E27FC236}">
                      <a16:creationId xmlns:a16="http://schemas.microsoft.com/office/drawing/2014/main" id="{96AD2FBA-FAAB-84A5-2CE3-2182848E0E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7107" y="4653859"/>
                  <a:ext cx="691079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31569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5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000"/>
                            </p:stCondLst>
                            <p:childTnLst>
                              <p:par>
                                <p:cTn id="10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500"/>
                            </p:stCondLst>
                            <p:childTnLst>
                              <p:par>
                                <p:cTn id="10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3000"/>
                            </p:stCondLst>
                            <p:childTnLst>
                              <p:par>
                                <p:cTn id="10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500"/>
                            </p:stCondLst>
                            <p:childTnLst>
                              <p:par>
                                <p:cTn id="1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0"/>
                            </p:stCondLst>
                            <p:childTnLst>
                              <p:par>
                                <p:cTn id="1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500"/>
                            </p:stCondLst>
                            <p:childTnLst>
                              <p:par>
                                <p:cTn id="1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6500"/>
                            </p:stCondLst>
                            <p:childTnLst>
                              <p:par>
                                <p:cTn id="1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7000"/>
                            </p:stCondLst>
                            <p:childTnLst>
                              <p:par>
                                <p:cTn id="1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7500"/>
                            </p:stCondLst>
                            <p:childTnLst>
                              <p:par>
                                <p:cTn id="1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7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8000"/>
                            </p:stCondLst>
                            <p:childTnLst>
                              <p:par>
                                <p:cTn id="1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1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8500"/>
                            </p:stCondLst>
                            <p:childTnLst>
                              <p:par>
                                <p:cTn id="1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9000"/>
                            </p:stCondLst>
                            <p:childTnLst>
                              <p:par>
                                <p:cTn id="1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9500"/>
                            </p:stCondLst>
                            <p:childTnLst>
                              <p:par>
                                <p:cTn id="1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00"/>
                            </p:stCondLst>
                            <p:childTnLst>
                              <p:par>
                                <p:cTn id="1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000"/>
                            </p:stCondLst>
                            <p:childTnLst>
                              <p:par>
                                <p:cTn id="19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500"/>
                            </p:stCondLst>
                            <p:childTnLst>
                              <p:par>
                                <p:cTn id="19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2500"/>
                            </p:stCondLst>
                            <p:childTnLst>
                              <p:par>
                                <p:cTn id="2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3000"/>
                            </p:stCondLst>
                            <p:childTnLst>
                              <p:par>
                                <p:cTn id="2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3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500"/>
                            </p:stCondLst>
                            <p:childTnLst>
                              <p:par>
                                <p:cTn id="2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2" grpId="0" animBg="1"/>
      <p:bldP spid="25" grpId="0" animBg="1"/>
      <p:bldP spid="93" grpId="0"/>
      <p:bldP spid="9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E3A47-0217-8C1D-085C-5FAC883CE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 Descent (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CD</a:t>
            </a:r>
            <a:r>
              <a:rPr lang="en-US" dirty="0"/>
              <a:t>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92FB90-9C0D-E7E4-8E76-879F6328A1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FFC000"/>
                    </a:solidFill>
                  </a:rPr>
                  <a:t>Trick</a:t>
                </a:r>
                <a:r>
                  <a:rPr lang="en-US" dirty="0"/>
                  <a:t>: partial derivatives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often far cheaper to compute than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Requires careful bookkeeping though – topic of an upcoming discussion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92FB90-9C0D-E7E4-8E76-879F6328A1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27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944B72-10D2-6B24-539E-A4BFAB3E73DE}"/>
                  </a:ext>
                </a:extLst>
              </p:cNvPr>
              <p:cNvSpPr txBox="1"/>
              <p:nvPr/>
            </p:nvSpPr>
            <p:spPr>
              <a:xfrm>
                <a:off x="253354" y="2187057"/>
                <a:ext cx="5679614" cy="4478855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IN" sz="3200" dirty="0">
                    <a:solidFill>
                      <a:srgbClr val="FFC000"/>
                    </a:solidFill>
                    <a:latin typeface="+mj-lt"/>
                  </a:rPr>
                  <a:t>COORDINATE DESCENT (</a:t>
                </a:r>
                <a:r>
                  <a:rPr lang="en-IN" sz="3200" dirty="0">
                    <a:solidFill>
                      <a:schemeClr val="accent3">
                        <a:lumMod val="75000"/>
                      </a:schemeClr>
                    </a:solidFill>
                    <a:latin typeface="+mj-lt"/>
                  </a:rPr>
                  <a:t>CD</a:t>
                </a:r>
                <a:r>
                  <a:rPr lang="en-IN" sz="3200" dirty="0">
                    <a:solidFill>
                      <a:srgbClr val="FFC000"/>
                    </a:solidFill>
                    <a:latin typeface="+mj-lt"/>
                  </a:rPr>
                  <a:t>)</a:t>
                </a:r>
                <a:endParaRPr lang="en-IN" sz="3200" dirty="0">
                  <a:solidFill>
                    <a:schemeClr val="bg1"/>
                  </a:solidFill>
                  <a:latin typeface="+mj-lt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Given: obj. </a:t>
                </a:r>
                <a:r>
                  <a:rPr lang="en-IN" sz="3200" dirty="0" err="1">
                    <a:solidFill>
                      <a:schemeClr val="bg1"/>
                    </a:solidFill>
                    <a:latin typeface="+mj-lt"/>
                  </a:rPr>
                  <a:t>func</a:t>
                </a: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. </a:t>
                </a:r>
                <a14:m>
                  <m:oMath xmlns:m="http://schemas.openxmlformats.org/officeDocument/2006/math">
                    <m:r>
                      <a:rPr lang="en-IN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IN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IN" sz="3200" dirty="0">
                  <a:solidFill>
                    <a:schemeClr val="bg1"/>
                  </a:solidFill>
                  <a:latin typeface="+mj-lt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Initialize</a:t>
                </a:r>
                <a:r>
                  <a:rPr lang="en-IN" sz="3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IN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IN" sz="3200" dirty="0">
                  <a:solidFill>
                    <a:schemeClr val="bg1"/>
                  </a:solidFill>
                  <a:latin typeface="+mj-lt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=0,1,…</m:t>
                    </m:r>
                  </m:oMath>
                </a14:m>
                <a:endParaRPr lang="en-IN" sz="3200" dirty="0">
                  <a:solidFill>
                    <a:schemeClr val="bg1"/>
                  </a:solidFill>
                  <a:latin typeface="+mj-lt"/>
                </a:endParaRPr>
              </a:p>
              <a:p>
                <a:pPr marL="971550" lvl="1" indent="-514350">
                  <a:buFont typeface="+mj-lt"/>
                  <a:buAutoNum type="alphaLcPeriod"/>
                </a:pP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S</a:t>
                </a:r>
                <a:r>
                  <a:rPr lang="en-US" sz="3200" dirty="0">
                    <a:solidFill>
                      <a:schemeClr val="bg1"/>
                    </a:solidFill>
                    <a:latin typeface="+mj-lt"/>
                  </a:rPr>
                  <a:t>elect a coordinate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endParaRPr lang="en-US" sz="3200" dirty="0">
                  <a:solidFill>
                    <a:schemeClr val="bg1"/>
                  </a:solidFill>
                  <a:latin typeface="+mj-lt"/>
                </a:endParaRPr>
              </a:p>
              <a:p>
                <a:pPr marL="971550" lvl="1" indent="-514350">
                  <a:buFont typeface="+mj-lt"/>
                  <a:buAutoNum type="alphaLcPeriod"/>
                </a:pP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sSub>
                          <m:sSubPr>
                            <m:ctrlPr>
                              <a:rPr lang="en-IN" sz="32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  <m:sup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sSub>
                          <m:sSubPr>
                            <m:ctrlP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  <m:sup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</m:sSub>
                      </m:den>
                    </m:f>
                  </m:oMath>
                </a14:m>
                <a:endParaRPr lang="en-US" sz="3200" dirty="0">
                  <a:solidFill>
                    <a:schemeClr val="bg1"/>
                  </a:solidFill>
                  <a:latin typeface="+mj-lt"/>
                </a:endParaRPr>
              </a:p>
              <a:p>
                <a:pPr marL="971550" lvl="1" indent="-514350">
                  <a:buFont typeface="+mj-lt"/>
                  <a:buAutoNum type="alphaLcPeriod"/>
                </a:pPr>
                <a:r>
                  <a:rPr lang="en-US" sz="3200" dirty="0">
                    <a:solidFill>
                      <a:schemeClr val="bg1"/>
                    </a:solidFill>
                    <a:latin typeface="+mj-lt"/>
                  </a:rPr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IN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sz="3200" dirty="0">
                    <a:solidFill>
                      <a:schemeClr val="bg1"/>
                    </a:solidFill>
                    <a:latin typeface="+mj-lt"/>
                  </a:rPr>
                  <a:t> for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3200" dirty="0">
                  <a:solidFill>
                    <a:schemeClr val="bg1"/>
                  </a:solidFill>
                  <a:latin typeface="+mj-lt"/>
                </a:endParaRPr>
              </a:p>
              <a:p>
                <a:pPr marL="971550" lvl="1" indent="-514350">
                  <a:buFont typeface="+mj-lt"/>
                  <a:buAutoNum type="alphaLcPeriod"/>
                </a:pP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Repeat until convergence</a:t>
                </a:r>
                <a:endParaRPr lang="en-US" sz="32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944B72-10D2-6B24-539E-A4BFAB3E7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54" y="2187057"/>
                <a:ext cx="5679614" cy="4478855"/>
              </a:xfrm>
              <a:prstGeom prst="rect">
                <a:avLst/>
              </a:prstGeom>
              <a:blipFill>
                <a:blip r:embed="rId3"/>
                <a:stretch>
                  <a:fillRect l="-2561" t="-1351" b="-3649"/>
                </a:stretch>
              </a:blipFill>
              <a:ln w="3810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12D3377F-52A0-AEDB-F242-8D080CB16A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400" y="65212"/>
            <a:ext cx="1371600" cy="1371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BAF27DB8-058D-2A2D-F30E-25249B759C6D}"/>
                  </a:ext>
                </a:extLst>
              </p:cNvPr>
              <p:cNvSpPr/>
              <p:nvPr/>
            </p:nvSpPr>
            <p:spPr>
              <a:xfrm>
                <a:off x="6847367" y="36191"/>
                <a:ext cx="3867183" cy="964881"/>
              </a:xfrm>
              <a:prstGeom prst="wedgeRectCallout">
                <a:avLst>
                  <a:gd name="adj1" fmla="val 58449"/>
                  <a:gd name="adj2" fmla="val 43843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Assumed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differentiable for simplicity. Non-differentiable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can be handled using partial sub-gradients</a:t>
                </a:r>
              </a:p>
            </p:txBody>
          </p:sp>
        </mc:Choice>
        <mc:Fallback xmlns="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BAF27DB8-058D-2A2D-F30E-25249B759C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7367" y="36191"/>
                <a:ext cx="3867183" cy="964881"/>
              </a:xfrm>
              <a:prstGeom prst="wedgeRectCallout">
                <a:avLst>
                  <a:gd name="adj1" fmla="val 58449"/>
                  <a:gd name="adj2" fmla="val 43843"/>
                </a:avLst>
              </a:prstGeom>
              <a:blipFill>
                <a:blip r:embed="rId5"/>
                <a:stretch>
                  <a:fillRect l="-576" b="-5521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9D3F433B-B452-5A4E-4A13-3935FCD5996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53517" y="2076505"/>
                <a:ext cx="6050029" cy="478149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85000"/>
                  </a:lnSpc>
                  <a:spcBef>
                    <a:spcPts val="1300"/>
                  </a:spcBef>
                  <a:buFont typeface="Arial" pitchFamily="34" charset="0"/>
                  <a:buChar char=" "/>
                  <a:defRPr sz="32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1pPr>
                <a:lvl2pPr marL="347472" indent="-3429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32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2pPr>
                <a:lvl3pPr marL="548640" indent="-54864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800" i="1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3pPr>
                <a:lvl4pPr marL="822960" indent="-82296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4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4pPr>
                <a:lvl5pPr marL="1097280" indent="-109728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4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5pPr>
                <a:lvl6pPr marL="12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4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6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8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IN" dirty="0"/>
                  <a:t>Stochastic CD (</a:t>
                </a:r>
                <a:r>
                  <a:rPr lang="en-IN" dirty="0">
                    <a:solidFill>
                      <a:schemeClr val="accent3">
                        <a:lumMod val="75000"/>
                      </a:schemeClr>
                    </a:solidFill>
                  </a:rPr>
                  <a:t>SCD</a:t>
                </a:r>
                <a:r>
                  <a:rPr lang="en-IN" dirty="0"/>
                  <a:t>):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N" dirty="0"/>
                  <a:t> randomly</a:t>
                </a:r>
                <a:endParaRPr lang="en-US" dirty="0"/>
              </a:p>
              <a:p>
                <a:r>
                  <a:rPr lang="en-US" dirty="0"/>
                  <a:t>Cyclic CD (</a:t>
                </a:r>
                <a:r>
                  <a:rPr lang="en-US" dirty="0">
                    <a:solidFill>
                      <a:schemeClr val="accent3">
                        <a:lumMod val="75000"/>
                      </a:schemeClr>
                    </a:solidFill>
                  </a:rPr>
                  <a:t>CCD</a:t>
                </a:r>
                <a:r>
                  <a:rPr lang="en-US" dirty="0"/>
                  <a:t>): </a:t>
                </a:r>
                <a:r>
                  <a:rPr lang="en-IN" dirty="0"/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N" dirty="0"/>
                  <a:t> cyclically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IN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i="1" smtClean="0">
                        <a:latin typeface="Cambria Math" panose="02040503050406030204" pitchFamily="18" charset="0"/>
                      </a:rPr>
                      <m:t>,1,2,…,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en-IN" dirty="0"/>
              </a:p>
              <a:p>
                <a:r>
                  <a:rPr lang="en-IN" dirty="0" err="1"/>
                  <a:t>Randperm</a:t>
                </a:r>
                <a:r>
                  <a:rPr lang="en-IN" dirty="0"/>
                  <a:t> CD (</a:t>
                </a:r>
                <a:r>
                  <a:rPr lang="en-IN" dirty="0">
                    <a:solidFill>
                      <a:schemeClr val="accent3">
                        <a:lumMod val="75000"/>
                      </a:schemeClr>
                    </a:solidFill>
                  </a:rPr>
                  <a:t>RPCD</a:t>
                </a:r>
                <a:r>
                  <a:rPr lang="en-IN" dirty="0"/>
                  <a:t>): randomly permute coordinates,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N" dirty="0"/>
                  <a:t> in that order. Once list is over, choose a new permutation (very effective)</a:t>
                </a:r>
              </a:p>
              <a:p>
                <a:r>
                  <a:rPr lang="en-IN" dirty="0"/>
                  <a:t>Block CD (</a:t>
                </a:r>
                <a:r>
                  <a:rPr lang="en-IN" dirty="0">
                    <a:solidFill>
                      <a:schemeClr val="accent3">
                        <a:lumMod val="75000"/>
                      </a:schemeClr>
                    </a:solidFill>
                  </a:rPr>
                  <a:t>BCD</a:t>
                </a:r>
                <a:r>
                  <a:rPr lang="en-IN" dirty="0"/>
                  <a:t>): choose a small set of coordinates at each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IN" dirty="0"/>
                  <a:t> to update</a:t>
                </a: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9D3F433B-B452-5A4E-4A13-3935FCD59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3517" y="2076505"/>
                <a:ext cx="6050029" cy="4781495"/>
              </a:xfrm>
              <a:prstGeom prst="rect">
                <a:avLst/>
              </a:prstGeom>
              <a:blipFill>
                <a:blip r:embed="rId6"/>
                <a:stretch>
                  <a:fillRect l="-1008" t="-3061" r="-3831" b="-33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A23444D7-66C4-E285-09AE-5001BBB0E1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8318" y="38750"/>
            <a:ext cx="1371600" cy="1371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3A9FDA01-27DB-C6E5-C67E-48CA82FBB715}"/>
                  </a:ext>
                </a:extLst>
              </p:cNvPr>
              <p:cNvSpPr/>
              <p:nvPr/>
            </p:nvSpPr>
            <p:spPr>
              <a:xfrm>
                <a:off x="1975795" y="68309"/>
                <a:ext cx="4077722" cy="900643"/>
              </a:xfrm>
              <a:prstGeom prst="wedgeRectCallout">
                <a:avLst>
                  <a:gd name="adj1" fmla="val -63991"/>
                  <a:gd name="adj2" fmla="val 44195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92D050"/>
                    </a:solidFill>
                  </a:rPr>
                  <a:t>A beautiful duality</a:t>
                </a:r>
                <a:r>
                  <a:rPr lang="en-US" dirty="0">
                    <a:solidFill>
                      <a:schemeClr val="bg1"/>
                    </a:solidFill>
                  </a:rPr>
                  <a:t>: SGD uses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data point to update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coordinates. CD uses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data points to update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coordinate</a:t>
                </a:r>
              </a:p>
            </p:txBody>
          </p:sp>
        </mc:Choice>
        <mc:Fallback xmlns="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3A9FDA01-27DB-C6E5-C67E-48CA82FBB7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795" y="68309"/>
                <a:ext cx="4077722" cy="900643"/>
              </a:xfrm>
              <a:prstGeom prst="wedgeRectCallout">
                <a:avLst>
                  <a:gd name="adj1" fmla="val -63991"/>
                  <a:gd name="adj2" fmla="val 44195"/>
                </a:avLst>
              </a:prstGeom>
              <a:blipFill>
                <a:blip r:embed="rId8"/>
                <a:stretch>
                  <a:fillRect t="-2614" r="-1302" b="-9150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835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10" grpId="0" build="p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55347-6AC2-F852-E554-C671E0BA7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 Minimization (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CM</a:t>
            </a:r>
            <a:r>
              <a:rPr lang="en-US" dirty="0"/>
              <a:t>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03F566-D9DF-4D8B-2853-5FDAB2079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5920714" cy="5300823"/>
              </a:xfrm>
            </p:spPr>
            <p:txBody>
              <a:bodyPr/>
              <a:lstStyle/>
              <a:p>
                <a:r>
                  <a:rPr lang="en-US" dirty="0"/>
                  <a:t>Reduces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dirty="0"/>
                  <a:t>-dim opt. problem to a series of 1D opt. problems</a:t>
                </a:r>
              </a:p>
              <a:p>
                <a:r>
                  <a:rPr lang="en-IN" dirty="0"/>
                  <a:t>At any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IN" dirty="0"/>
                  <a:t>,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dirty="0"/>
                  <a:t> that fixes all 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N" dirty="0"/>
                  <a:t>-</a:t>
                </a:r>
                <a:r>
                  <a:rPr lang="en-IN" dirty="0" err="1"/>
                  <a:t>th</a:t>
                </a:r>
                <a:r>
                  <a:rPr lang="en-IN" dirty="0"/>
                  <a:t> coordinate</a:t>
                </a:r>
                <a:endParaRPr lang="en-IN" sz="3200" dirty="0">
                  <a:solidFill>
                    <a:schemeClr val="bg1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IN" dirty="0"/>
                  <a:t> is the current model at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IN" dirty="0"/>
              </a:p>
              <a:p>
                <a:r>
                  <a:rPr lang="en-IN" dirty="0"/>
                  <a:t>Often, minimizing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IN" dirty="0"/>
                  <a:t> simple</a:t>
                </a:r>
              </a:p>
              <a:p>
                <a:r>
                  <a:rPr lang="en-IN" dirty="0"/>
                  <a:t>Variants SCM, CCM, RPCM etc</a:t>
                </a:r>
              </a:p>
              <a:p>
                <a:pPr lvl="2"/>
                <a:endParaRPr lang="en-IN" dirty="0">
                  <a:solidFill>
                    <a:schemeClr val="bg1"/>
                  </a:solidFill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03F566-D9DF-4D8B-2853-5FDAB2079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5920714" cy="5300823"/>
              </a:xfrm>
              <a:blipFill>
                <a:blip r:embed="rId2"/>
                <a:stretch>
                  <a:fillRect l="-1133" t="-27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C81F943-1AF9-695E-C99F-0FDFD953B92E}"/>
                  </a:ext>
                </a:extLst>
              </p:cNvPr>
              <p:cNvSpPr txBox="1"/>
              <p:nvPr/>
            </p:nvSpPr>
            <p:spPr>
              <a:xfrm>
                <a:off x="6018028" y="1111624"/>
                <a:ext cx="5835654" cy="4308872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IN" sz="3200" dirty="0">
                    <a:solidFill>
                      <a:srgbClr val="FFC000"/>
                    </a:solidFill>
                    <a:latin typeface="+mj-lt"/>
                  </a:rPr>
                  <a:t>COORDINATE MINIMIZATION (</a:t>
                </a:r>
                <a:r>
                  <a:rPr lang="en-IN" sz="3200" dirty="0">
                    <a:solidFill>
                      <a:schemeClr val="accent3">
                        <a:lumMod val="75000"/>
                      </a:schemeClr>
                    </a:solidFill>
                    <a:latin typeface="+mj-lt"/>
                  </a:rPr>
                  <a:t>CM</a:t>
                </a:r>
                <a:r>
                  <a:rPr lang="en-IN" sz="3200" dirty="0">
                    <a:solidFill>
                      <a:srgbClr val="FFC000"/>
                    </a:solidFill>
                    <a:latin typeface="+mj-lt"/>
                  </a:rPr>
                  <a:t>)</a:t>
                </a:r>
                <a:endParaRPr lang="en-IN" sz="3200" dirty="0">
                  <a:solidFill>
                    <a:schemeClr val="bg1"/>
                  </a:solidFill>
                  <a:latin typeface="+mj-lt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Given: obj. </a:t>
                </a:r>
                <a:r>
                  <a:rPr lang="en-IN" sz="3200" dirty="0" err="1">
                    <a:solidFill>
                      <a:schemeClr val="bg1"/>
                    </a:solidFill>
                    <a:latin typeface="+mj-lt"/>
                  </a:rPr>
                  <a:t>func</a:t>
                </a: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. </a:t>
                </a:r>
                <a14:m>
                  <m:oMath xmlns:m="http://schemas.openxmlformats.org/officeDocument/2006/math">
                    <m:r>
                      <a:rPr lang="en-IN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IN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IN" sz="3200" dirty="0">
                  <a:solidFill>
                    <a:schemeClr val="bg1"/>
                  </a:solidFill>
                  <a:latin typeface="+mj-lt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Initialize</a:t>
                </a:r>
                <a:r>
                  <a:rPr lang="en-IN" sz="3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IN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IN" sz="3200" dirty="0">
                  <a:solidFill>
                    <a:schemeClr val="bg1"/>
                  </a:solidFill>
                  <a:latin typeface="+mj-lt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=0,1,…</m:t>
                    </m:r>
                  </m:oMath>
                </a14:m>
                <a:endParaRPr lang="en-IN" sz="3200" dirty="0">
                  <a:solidFill>
                    <a:schemeClr val="bg1"/>
                  </a:solidFill>
                  <a:latin typeface="+mj-lt"/>
                </a:endParaRPr>
              </a:p>
              <a:p>
                <a:pPr marL="971550" lvl="1" indent="-514350">
                  <a:buFont typeface="+mj-lt"/>
                  <a:buAutoNum type="alphaLcPeriod"/>
                </a:pP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S</a:t>
                </a:r>
                <a:r>
                  <a:rPr lang="en-US" sz="3200" dirty="0">
                    <a:solidFill>
                      <a:schemeClr val="bg1"/>
                    </a:solidFill>
                    <a:latin typeface="+mj-lt"/>
                  </a:rPr>
                  <a:t>elect a coordinate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endParaRPr lang="en-US" sz="3200" dirty="0">
                  <a:solidFill>
                    <a:schemeClr val="bg1"/>
                  </a:solidFill>
                  <a:latin typeface="+mj-lt"/>
                </a:endParaRPr>
              </a:p>
              <a:p>
                <a:pPr marL="971550" lvl="1" indent="-514350">
                  <a:buFont typeface="+mj-lt"/>
                  <a:buAutoNum type="alphaLcPeriod"/>
                </a:pP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sSub>
                          <m:sSubPr>
                            <m:ctrlPr>
                              <a:rPr lang="en-IN" sz="32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  <m:sup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func>
                  </m:oMath>
                </a14:m>
                <a:endParaRPr lang="en-US" sz="3200" dirty="0">
                  <a:solidFill>
                    <a:schemeClr val="bg1"/>
                  </a:solidFill>
                  <a:latin typeface="+mj-lt"/>
                </a:endParaRPr>
              </a:p>
              <a:p>
                <a:pPr marL="971550" lvl="1" indent="-514350">
                  <a:buFont typeface="+mj-lt"/>
                  <a:buAutoNum type="alphaLcPeriod"/>
                </a:pPr>
                <a:r>
                  <a:rPr lang="en-US" sz="3200" dirty="0">
                    <a:solidFill>
                      <a:schemeClr val="bg1"/>
                    </a:solidFill>
                    <a:latin typeface="+mj-lt"/>
                  </a:rPr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IN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sz="3200" dirty="0">
                    <a:solidFill>
                      <a:schemeClr val="bg1"/>
                    </a:solidFill>
                    <a:latin typeface="+mj-lt"/>
                  </a:rPr>
                  <a:t> for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3200" dirty="0">
                  <a:solidFill>
                    <a:schemeClr val="bg1"/>
                  </a:solidFill>
                  <a:latin typeface="+mj-lt"/>
                </a:endParaRPr>
              </a:p>
              <a:p>
                <a:pPr marL="971550" lvl="1" indent="-514350">
                  <a:buFont typeface="+mj-lt"/>
                  <a:buAutoNum type="alphaLcPeriod"/>
                </a:pP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Repeat until convergence</a:t>
                </a:r>
                <a:endParaRPr lang="en-US" sz="32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C81F943-1AF9-695E-C99F-0FDFD953B9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8028" y="1111624"/>
                <a:ext cx="5835654" cy="4308872"/>
              </a:xfrm>
              <a:prstGeom prst="rect">
                <a:avLst/>
              </a:prstGeom>
              <a:blipFill>
                <a:blip r:embed="rId3"/>
                <a:stretch>
                  <a:fillRect l="-2386" t="-1403" r="-1556" b="-3366"/>
                </a:stretch>
              </a:blipFill>
              <a:ln w="3810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AA314D-0AC4-013D-1FB5-009D0EACBEC0}"/>
                  </a:ext>
                </a:extLst>
              </p:cNvPr>
              <p:cNvSpPr txBox="1"/>
              <p:nvPr/>
            </p:nvSpPr>
            <p:spPr>
              <a:xfrm>
                <a:off x="2418907" y="5532167"/>
                <a:ext cx="7354186" cy="6826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≝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,…</m:t>
                              </m:r>
                              <m:sSubSup>
                                <m:sSubSupPr>
                                  <m:ctrlPr>
                                    <a:rPr lang="en-US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US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Sup>
                                <m:sSubSupPr>
                                  <m:ctrlPr>
                                    <a:rPr lang="en-US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  <m:sup>
                                  <m:r>
                                    <a:rPr lang="en-US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AA314D-0AC4-013D-1FB5-009D0EACBE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907" y="5532167"/>
                <a:ext cx="7354186" cy="6826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F40E04E8-479E-F553-58CC-DA7E212991E3}"/>
              </a:ext>
            </a:extLst>
          </p:cNvPr>
          <p:cNvGrpSpPr/>
          <p:nvPr/>
        </p:nvGrpSpPr>
        <p:grpSpPr>
          <a:xfrm>
            <a:off x="10710682" y="36191"/>
            <a:ext cx="1143000" cy="1143000"/>
            <a:chOff x="2379643" y="355681"/>
            <a:chExt cx="1143000" cy="11430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E3A524C-AB7E-D4CE-F8E5-140C3212D524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60233C-C81D-28E5-D936-27BF3248BB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5245558-5564-2E7C-4389-1FCA3E571159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C495A39D-09DB-4618-2F03-4A24CC3EE4F9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0C2D43D8-D8AD-0FF4-7821-DA16F56650FD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095D2176-3830-5C58-7FB3-2745F421BA30}"/>
              </a:ext>
            </a:extLst>
          </p:cNvPr>
          <p:cNvSpPr/>
          <p:nvPr/>
        </p:nvSpPr>
        <p:spPr>
          <a:xfrm>
            <a:off x="6338929" y="109215"/>
            <a:ext cx="4298502" cy="900643"/>
          </a:xfrm>
          <a:prstGeom prst="wedgeRectCallout">
            <a:avLst>
              <a:gd name="adj1" fmla="val 63576"/>
              <a:gd name="adj2" fmla="val 44196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SCM is at the core of state-of-the-art solvers such as SVM solvers in the </a:t>
            </a:r>
            <a:r>
              <a:rPr lang="en-US" dirty="0" err="1">
                <a:solidFill>
                  <a:schemeClr val="bg1"/>
                </a:solidFill>
              </a:rPr>
              <a:t>sklearn</a:t>
            </a:r>
            <a:r>
              <a:rPr lang="en-US" dirty="0">
                <a:solidFill>
                  <a:schemeClr val="bg1"/>
                </a:solidFill>
              </a:rPr>
              <a:t> library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640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55225-5BED-08D5-20DE-CBF2A53F2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06E10EB-180A-B08D-0324-6AED1F7B234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Design an algorithm to optimize the following objective using CD where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dirty="0"/>
                  <a:t> At each time step, choose a coordinate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/>
                  <a:t> and do CD w.r.t.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dirty="0"/>
                  <a:t> Give precise update steps for each iteration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Is CM possible here? Can you completely minimize along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dirty="0"/>
                  <a:t>?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IN" dirty="0"/>
                  <a:t>Design an SGD solver (batch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IN" dirty="0"/>
                  <a:t>) for the same problem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06E10EB-180A-B08D-0324-6AED1F7B23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192" t="-3297" r="-13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172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A0149-27AF-717F-A1FD-4B84E2E56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D41F5-AC68-5528-9004-337394E8C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unconstrained optimization problems, optima must be stationary points which can sometimes be found out directly for simple cases</a:t>
            </a:r>
          </a:p>
          <a:p>
            <a:pPr lvl="2"/>
            <a:r>
              <a:rPr lang="en-US" dirty="0"/>
              <a:t>In constrained problems, gradient may not vanish at optima</a:t>
            </a:r>
          </a:p>
          <a:p>
            <a:r>
              <a:rPr lang="en-US" dirty="0"/>
              <a:t>For more interesting cases, optimization can be done using descent</a:t>
            </a:r>
          </a:p>
          <a:p>
            <a:pPr lvl="2"/>
            <a:r>
              <a:rPr lang="en-US" dirty="0"/>
              <a:t>Move in direction opposite to gradient (or sub-gradient if non-differentiable)</a:t>
            </a:r>
          </a:p>
          <a:p>
            <a:pPr lvl="2"/>
            <a:r>
              <a:rPr lang="en-US" dirty="0"/>
              <a:t>Choice of step length, initialization critical to success of descent algorithms</a:t>
            </a:r>
          </a:p>
          <a:p>
            <a:r>
              <a:rPr lang="en-US" dirty="0"/>
              <a:t>Two techniques to make descent more scalable</a:t>
            </a:r>
          </a:p>
          <a:p>
            <a:pPr lvl="2"/>
            <a:r>
              <a:rPr lang="en-US" dirty="0"/>
              <a:t>Stochastic GD using single data points, mini-batch version for stability</a:t>
            </a:r>
          </a:p>
          <a:p>
            <a:pPr lvl="2"/>
            <a:r>
              <a:rPr lang="en-US" dirty="0"/>
              <a:t>Coordinate descent using single coordinates, coordinate minimization</a:t>
            </a:r>
          </a:p>
          <a:p>
            <a:r>
              <a:rPr lang="en-US" dirty="0"/>
              <a:t>Upcoming discussion: techniques for constrained optimization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9109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8E4F3-F9C1-9D90-3423-CB78EB552C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Have a wonderful day!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C10122-5ED2-2559-4991-7FEED51C14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Look forward to meet you next time.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3295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0289E-D008-D53C-0BD0-03671ED421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one algorithm to optimize them all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D5BE3-CE37-F34D-956E-D8158EFA37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10718292" cy="1645920"/>
          </a:xfrm>
        </p:spPr>
        <p:txBody>
          <a:bodyPr/>
          <a:lstStyle/>
          <a:p>
            <a:r>
              <a:rPr lang="en-US" dirty="0"/>
              <a:t>in gradient descent and in real life, finding the right direction needs most care, taking a step in that direction is usually simpler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3880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4193D-CE7E-E5E9-A738-CA20A1834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Quest for Stationarity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478600-642B-A97B-44B1-87BB8F075B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Unconstrained optimization problems are popular in ML</a:t>
                </a:r>
                <a:br>
                  <a:rPr lang="en-US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</m:func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Examples: SVM using hinge loss, least-squares regression</a:t>
                </a:r>
              </a:p>
              <a:p>
                <a:r>
                  <a:rPr lang="en-IN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dirty="0"/>
                  <a:t> is differentiable, optimum must be a stationary point!</a:t>
                </a:r>
              </a:p>
              <a:p>
                <a:r>
                  <a:rPr lang="en-IN" dirty="0">
                    <a:solidFill>
                      <a:schemeClr val="accent3">
                        <a:lumMod val="75000"/>
                      </a:schemeClr>
                    </a:solidFill>
                  </a:rPr>
                  <a:t>Technique 1 (First-order Optimality – FOO)</a:t>
                </a:r>
                <a:r>
                  <a:rPr lang="en-IN" dirty="0"/>
                  <a:t>: Find stationary point(s)</a:t>
                </a:r>
              </a:p>
              <a:p>
                <a:r>
                  <a:rPr lang="en-IN" dirty="0">
                    <a:solidFill>
                      <a:srgbClr val="92D050"/>
                    </a:solidFill>
                    <a:sym typeface="Wingdings" panose="05000000000000000000" pitchFamily="2" charset="2"/>
                  </a:rPr>
                  <a:t>Example</a:t>
                </a:r>
                <a:r>
                  <a:rPr lang="en-IN" dirty="0">
                    <a:sym typeface="Wingdings" panose="05000000000000000000" pitchFamily="2" charset="2"/>
                  </a:rPr>
                  <a:t>: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𝑤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𝑤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−2</m:t>
                    </m:r>
                    <m:r>
                      <a:rPr lang="en-IN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𝑤</m:t>
                    </m:r>
                  </m:oMath>
                </a14:m>
                <a:endParaRPr lang="en-IN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=4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−2=0</m:t>
                    </m:r>
                  </m:oMath>
                </a14:m>
                <a:r>
                  <a:rPr lang="en-IN" dirty="0"/>
                  <a:t> only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IN" i="1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0.5</m:t>
                        </m:r>
                      </m:e>
                    </m:rad>
                  </m:oMath>
                </a14:m>
                <a:endParaRPr lang="en-IN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=12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IN" dirty="0"/>
                  <a:t> i.e.,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IN" dirty="0"/>
                  <a:t> is global min</a:t>
                </a:r>
              </a:p>
              <a:p>
                <a:r>
                  <a:rPr lang="en-IN" dirty="0"/>
                  <a:t>Very convenient technique (in cases where usable)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478600-642B-A97B-44B1-87BB8F075B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27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B286611E-366E-6F95-A922-3ECEEE9B4634}"/>
              </a:ext>
            </a:extLst>
          </p:cNvPr>
          <p:cNvGrpSpPr/>
          <p:nvPr/>
        </p:nvGrpSpPr>
        <p:grpSpPr>
          <a:xfrm>
            <a:off x="10795646" y="151774"/>
            <a:ext cx="1143000" cy="1143000"/>
            <a:chOff x="2379643" y="355681"/>
            <a:chExt cx="1143000" cy="1143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31051B8-1E67-8ED1-B4C5-56394241755A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AEFF9A8-26E3-004E-CFEC-73B931F895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D9D7785-9B12-DDFC-78A6-8177B16ED836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DC07C3B5-03CC-FF08-3CD4-38BB072AEF24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4B56F1AE-9B70-685B-3FA2-88B3BF01B82D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DE9EAE40-04A7-39B8-A823-2407FE0A9626}"/>
              </a:ext>
            </a:extLst>
          </p:cNvPr>
          <p:cNvSpPr/>
          <p:nvPr/>
        </p:nvSpPr>
        <p:spPr>
          <a:xfrm>
            <a:off x="5793743" y="224798"/>
            <a:ext cx="4928651" cy="900643"/>
          </a:xfrm>
          <a:prstGeom prst="wedgeRectCallout">
            <a:avLst>
              <a:gd name="adj1" fmla="val 62077"/>
              <a:gd name="adj2" fmla="val 45377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Caution</a:t>
            </a:r>
            <a:r>
              <a:rPr lang="en-US" dirty="0">
                <a:solidFill>
                  <a:schemeClr val="bg1"/>
                </a:solidFill>
              </a:rPr>
              <a:t>: this works only if there are no constraints. If there are constraints, gradient of the objective function may be non-zero even at the optimum</a:t>
            </a:r>
            <a:endParaRPr lang="en-IN" dirty="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E8F9A9E-9EFD-FE59-20A0-CE5B3EA643F3}"/>
              </a:ext>
            </a:extLst>
          </p:cNvPr>
          <p:cNvGrpSpPr/>
          <p:nvPr/>
        </p:nvGrpSpPr>
        <p:grpSpPr>
          <a:xfrm>
            <a:off x="9096880" y="3758080"/>
            <a:ext cx="1995946" cy="2913890"/>
            <a:chOff x="2264049" y="1188485"/>
            <a:chExt cx="5943255" cy="867658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5387A07-5A03-7FA9-F192-2F5B8BE7D4E3}"/>
                </a:ext>
              </a:extLst>
            </p:cNvPr>
            <p:cNvCxnSpPr/>
            <p:nvPr/>
          </p:nvCxnSpPr>
          <p:spPr>
            <a:xfrm>
              <a:off x="4525310" y="1188485"/>
              <a:ext cx="0" cy="8676580"/>
            </a:xfrm>
            <a:prstGeom prst="line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820D61C-C1A8-B1E1-B4FD-611096B966EE}"/>
                </a:ext>
              </a:extLst>
            </p:cNvPr>
            <p:cNvCxnSpPr/>
            <p:nvPr/>
          </p:nvCxnSpPr>
          <p:spPr>
            <a:xfrm>
              <a:off x="2264049" y="7326124"/>
              <a:ext cx="5943255" cy="0"/>
            </a:xfrm>
            <a:prstGeom prst="line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</p:grpSp>
      <p:sp>
        <p:nvSpPr>
          <p:cNvPr id="14" name="Freeform 11">
            <a:extLst>
              <a:ext uri="{FF2B5EF4-FFF2-40B4-BE49-F238E27FC236}">
                <a16:creationId xmlns:a16="http://schemas.microsoft.com/office/drawing/2014/main" id="{9B576385-EE7A-808A-9E60-BDEB3EBEE24C}"/>
              </a:ext>
            </a:extLst>
          </p:cNvPr>
          <p:cNvSpPr/>
          <p:nvPr/>
        </p:nvSpPr>
        <p:spPr>
          <a:xfrm>
            <a:off x="9283692" y="3965210"/>
            <a:ext cx="1700250" cy="2738205"/>
          </a:xfrm>
          <a:custGeom>
            <a:avLst/>
            <a:gdLst>
              <a:gd name="connsiteX0" fmla="*/ 0 w 3165988"/>
              <a:gd name="connsiteY0" fmla="*/ 39329 h 4855272"/>
              <a:gd name="connsiteX1" fmla="*/ 816078 w 3165988"/>
              <a:gd name="connsiteY1" fmla="*/ 2762864 h 4855272"/>
              <a:gd name="connsiteX2" fmla="*/ 1769807 w 3165988"/>
              <a:gd name="connsiteY2" fmla="*/ 4660490 h 4855272"/>
              <a:gd name="connsiteX3" fmla="*/ 2615381 w 3165988"/>
              <a:gd name="connsiteY3" fmla="*/ 4483509 h 4855272"/>
              <a:gd name="connsiteX4" fmla="*/ 2998839 w 3165988"/>
              <a:gd name="connsiteY4" fmla="*/ 1917290 h 4855272"/>
              <a:gd name="connsiteX5" fmla="*/ 3165988 w 3165988"/>
              <a:gd name="connsiteY5" fmla="*/ 0 h 4855272"/>
              <a:gd name="connsiteX0" fmla="*/ 0 w 3165988"/>
              <a:gd name="connsiteY0" fmla="*/ 39329 h 4855272"/>
              <a:gd name="connsiteX1" fmla="*/ 816078 w 3165988"/>
              <a:gd name="connsiteY1" fmla="*/ 2762864 h 4855272"/>
              <a:gd name="connsiteX2" fmla="*/ 1769807 w 3165988"/>
              <a:gd name="connsiteY2" fmla="*/ 4660490 h 4855272"/>
              <a:gd name="connsiteX3" fmla="*/ 2615381 w 3165988"/>
              <a:gd name="connsiteY3" fmla="*/ 4483509 h 4855272"/>
              <a:gd name="connsiteX4" fmla="*/ 2998839 w 3165988"/>
              <a:gd name="connsiteY4" fmla="*/ 1917290 h 4855272"/>
              <a:gd name="connsiteX5" fmla="*/ 3165988 w 3165988"/>
              <a:gd name="connsiteY5" fmla="*/ 0 h 4855272"/>
              <a:gd name="connsiteX0" fmla="*/ 0 w 3165988"/>
              <a:gd name="connsiteY0" fmla="*/ 39329 h 4855272"/>
              <a:gd name="connsiteX1" fmla="*/ 816078 w 3165988"/>
              <a:gd name="connsiteY1" fmla="*/ 2762864 h 4855272"/>
              <a:gd name="connsiteX2" fmla="*/ 1769807 w 3165988"/>
              <a:gd name="connsiteY2" fmla="*/ 4660490 h 4855272"/>
              <a:gd name="connsiteX3" fmla="*/ 2615381 w 3165988"/>
              <a:gd name="connsiteY3" fmla="*/ 4483509 h 4855272"/>
              <a:gd name="connsiteX4" fmla="*/ 2998839 w 3165988"/>
              <a:gd name="connsiteY4" fmla="*/ 1917290 h 4855272"/>
              <a:gd name="connsiteX5" fmla="*/ 3165988 w 3165988"/>
              <a:gd name="connsiteY5" fmla="*/ 0 h 4855272"/>
              <a:gd name="connsiteX0" fmla="*/ 0 w 3165988"/>
              <a:gd name="connsiteY0" fmla="*/ 39329 h 4855272"/>
              <a:gd name="connsiteX1" fmla="*/ 816078 w 3165988"/>
              <a:gd name="connsiteY1" fmla="*/ 2762864 h 4855272"/>
              <a:gd name="connsiteX2" fmla="*/ 1769807 w 3165988"/>
              <a:gd name="connsiteY2" fmla="*/ 4660490 h 4855272"/>
              <a:gd name="connsiteX3" fmla="*/ 2615381 w 3165988"/>
              <a:gd name="connsiteY3" fmla="*/ 4483509 h 4855272"/>
              <a:gd name="connsiteX4" fmla="*/ 2998839 w 3165988"/>
              <a:gd name="connsiteY4" fmla="*/ 1917290 h 4855272"/>
              <a:gd name="connsiteX5" fmla="*/ 3165988 w 3165988"/>
              <a:gd name="connsiteY5" fmla="*/ 0 h 4855272"/>
              <a:gd name="connsiteX0" fmla="*/ 0 w 3165988"/>
              <a:gd name="connsiteY0" fmla="*/ 39329 h 4855272"/>
              <a:gd name="connsiteX1" fmla="*/ 816078 w 3165988"/>
              <a:gd name="connsiteY1" fmla="*/ 2762864 h 4855272"/>
              <a:gd name="connsiteX2" fmla="*/ 1769807 w 3165988"/>
              <a:gd name="connsiteY2" fmla="*/ 4660490 h 4855272"/>
              <a:gd name="connsiteX3" fmla="*/ 2615381 w 3165988"/>
              <a:gd name="connsiteY3" fmla="*/ 4483509 h 4855272"/>
              <a:gd name="connsiteX4" fmla="*/ 2998839 w 3165988"/>
              <a:gd name="connsiteY4" fmla="*/ 1917290 h 4855272"/>
              <a:gd name="connsiteX5" fmla="*/ 3165988 w 3165988"/>
              <a:gd name="connsiteY5" fmla="*/ 0 h 4855272"/>
              <a:gd name="connsiteX0" fmla="*/ 0 w 3165988"/>
              <a:gd name="connsiteY0" fmla="*/ 39329 h 5074332"/>
              <a:gd name="connsiteX1" fmla="*/ 816078 w 3165988"/>
              <a:gd name="connsiteY1" fmla="*/ 2762864 h 5074332"/>
              <a:gd name="connsiteX2" fmla="*/ 1769807 w 3165988"/>
              <a:gd name="connsiteY2" fmla="*/ 4660490 h 5074332"/>
              <a:gd name="connsiteX3" fmla="*/ 2615381 w 3165988"/>
              <a:gd name="connsiteY3" fmla="*/ 4483509 h 5074332"/>
              <a:gd name="connsiteX4" fmla="*/ 2998839 w 3165988"/>
              <a:gd name="connsiteY4" fmla="*/ 1917290 h 5074332"/>
              <a:gd name="connsiteX5" fmla="*/ 3165988 w 3165988"/>
              <a:gd name="connsiteY5" fmla="*/ 0 h 5074332"/>
              <a:gd name="connsiteX0" fmla="*/ 0 w 3165988"/>
              <a:gd name="connsiteY0" fmla="*/ 39329 h 5074332"/>
              <a:gd name="connsiteX1" fmla="*/ 816078 w 3165988"/>
              <a:gd name="connsiteY1" fmla="*/ 2762864 h 5074332"/>
              <a:gd name="connsiteX2" fmla="*/ 1769807 w 3165988"/>
              <a:gd name="connsiteY2" fmla="*/ 4660490 h 5074332"/>
              <a:gd name="connsiteX3" fmla="*/ 2615381 w 3165988"/>
              <a:gd name="connsiteY3" fmla="*/ 4483509 h 5074332"/>
              <a:gd name="connsiteX4" fmla="*/ 2998839 w 3165988"/>
              <a:gd name="connsiteY4" fmla="*/ 1917290 h 5074332"/>
              <a:gd name="connsiteX5" fmla="*/ 3165988 w 3165988"/>
              <a:gd name="connsiteY5" fmla="*/ 0 h 5074332"/>
              <a:gd name="connsiteX0" fmla="*/ 0 w 3165988"/>
              <a:gd name="connsiteY0" fmla="*/ 39329 h 5093781"/>
              <a:gd name="connsiteX1" fmla="*/ 816078 w 3165988"/>
              <a:gd name="connsiteY1" fmla="*/ 2762864 h 5093781"/>
              <a:gd name="connsiteX2" fmla="*/ 1769807 w 3165988"/>
              <a:gd name="connsiteY2" fmla="*/ 4660490 h 5093781"/>
              <a:gd name="connsiteX3" fmla="*/ 2615381 w 3165988"/>
              <a:gd name="connsiteY3" fmla="*/ 4483509 h 5093781"/>
              <a:gd name="connsiteX4" fmla="*/ 2998839 w 3165988"/>
              <a:gd name="connsiteY4" fmla="*/ 1917290 h 5093781"/>
              <a:gd name="connsiteX5" fmla="*/ 3165988 w 3165988"/>
              <a:gd name="connsiteY5" fmla="*/ 0 h 5093781"/>
              <a:gd name="connsiteX0" fmla="*/ 0 w 3165988"/>
              <a:gd name="connsiteY0" fmla="*/ 39329 h 5067932"/>
              <a:gd name="connsiteX1" fmla="*/ 816078 w 3165988"/>
              <a:gd name="connsiteY1" fmla="*/ 2762864 h 5067932"/>
              <a:gd name="connsiteX2" fmla="*/ 1769807 w 3165988"/>
              <a:gd name="connsiteY2" fmla="*/ 4660490 h 5067932"/>
              <a:gd name="connsiteX3" fmla="*/ 2615381 w 3165988"/>
              <a:gd name="connsiteY3" fmla="*/ 4483509 h 5067932"/>
              <a:gd name="connsiteX4" fmla="*/ 2998839 w 3165988"/>
              <a:gd name="connsiteY4" fmla="*/ 1917290 h 5067932"/>
              <a:gd name="connsiteX5" fmla="*/ 3165988 w 3165988"/>
              <a:gd name="connsiteY5" fmla="*/ 0 h 5067932"/>
              <a:gd name="connsiteX0" fmla="*/ 0 w 3165988"/>
              <a:gd name="connsiteY0" fmla="*/ 39329 h 4979016"/>
              <a:gd name="connsiteX1" fmla="*/ 816078 w 3165988"/>
              <a:gd name="connsiteY1" fmla="*/ 2762864 h 4979016"/>
              <a:gd name="connsiteX2" fmla="*/ 1871407 w 3165988"/>
              <a:gd name="connsiteY2" fmla="*/ 4533490 h 4979016"/>
              <a:gd name="connsiteX3" fmla="*/ 2615381 w 3165988"/>
              <a:gd name="connsiteY3" fmla="*/ 4483509 h 4979016"/>
              <a:gd name="connsiteX4" fmla="*/ 2998839 w 3165988"/>
              <a:gd name="connsiteY4" fmla="*/ 1917290 h 4979016"/>
              <a:gd name="connsiteX5" fmla="*/ 3165988 w 3165988"/>
              <a:gd name="connsiteY5" fmla="*/ 0 h 4979016"/>
              <a:gd name="connsiteX0" fmla="*/ 0 w 3165988"/>
              <a:gd name="connsiteY0" fmla="*/ 39329 h 5049685"/>
              <a:gd name="connsiteX1" fmla="*/ 816078 w 3165988"/>
              <a:gd name="connsiteY1" fmla="*/ 2762864 h 5049685"/>
              <a:gd name="connsiteX2" fmla="*/ 1820607 w 3165988"/>
              <a:gd name="connsiteY2" fmla="*/ 4635090 h 5049685"/>
              <a:gd name="connsiteX3" fmla="*/ 2615381 w 3165988"/>
              <a:gd name="connsiteY3" fmla="*/ 4483509 h 5049685"/>
              <a:gd name="connsiteX4" fmla="*/ 2998839 w 3165988"/>
              <a:gd name="connsiteY4" fmla="*/ 1917290 h 5049685"/>
              <a:gd name="connsiteX5" fmla="*/ 3165988 w 3165988"/>
              <a:gd name="connsiteY5" fmla="*/ 0 h 5049685"/>
              <a:gd name="connsiteX0" fmla="*/ 0 w 3165988"/>
              <a:gd name="connsiteY0" fmla="*/ 39329 h 5061825"/>
              <a:gd name="connsiteX1" fmla="*/ 816078 w 3165988"/>
              <a:gd name="connsiteY1" fmla="*/ 2762864 h 5061825"/>
              <a:gd name="connsiteX2" fmla="*/ 1812140 w 3165988"/>
              <a:gd name="connsiteY2" fmla="*/ 4652023 h 5061825"/>
              <a:gd name="connsiteX3" fmla="*/ 2615381 w 3165988"/>
              <a:gd name="connsiteY3" fmla="*/ 4483509 h 5061825"/>
              <a:gd name="connsiteX4" fmla="*/ 2998839 w 3165988"/>
              <a:gd name="connsiteY4" fmla="*/ 1917290 h 5061825"/>
              <a:gd name="connsiteX5" fmla="*/ 3165988 w 3165988"/>
              <a:gd name="connsiteY5" fmla="*/ 0 h 5061825"/>
              <a:gd name="connsiteX0" fmla="*/ 0 w 3165988"/>
              <a:gd name="connsiteY0" fmla="*/ 39329 h 5111332"/>
              <a:gd name="connsiteX1" fmla="*/ 816078 w 3165988"/>
              <a:gd name="connsiteY1" fmla="*/ 2762864 h 5111332"/>
              <a:gd name="connsiteX2" fmla="*/ 1769807 w 3165988"/>
              <a:gd name="connsiteY2" fmla="*/ 4719757 h 5111332"/>
              <a:gd name="connsiteX3" fmla="*/ 2615381 w 3165988"/>
              <a:gd name="connsiteY3" fmla="*/ 4483509 h 5111332"/>
              <a:gd name="connsiteX4" fmla="*/ 2998839 w 3165988"/>
              <a:gd name="connsiteY4" fmla="*/ 1917290 h 5111332"/>
              <a:gd name="connsiteX5" fmla="*/ 3165988 w 3165988"/>
              <a:gd name="connsiteY5" fmla="*/ 0 h 5111332"/>
              <a:gd name="connsiteX0" fmla="*/ 0 w 3165988"/>
              <a:gd name="connsiteY0" fmla="*/ 39329 h 5111332"/>
              <a:gd name="connsiteX1" fmla="*/ 816078 w 3165988"/>
              <a:gd name="connsiteY1" fmla="*/ 2762864 h 5111332"/>
              <a:gd name="connsiteX2" fmla="*/ 1769807 w 3165988"/>
              <a:gd name="connsiteY2" fmla="*/ 4719757 h 5111332"/>
              <a:gd name="connsiteX3" fmla="*/ 2615381 w 3165988"/>
              <a:gd name="connsiteY3" fmla="*/ 4483509 h 5111332"/>
              <a:gd name="connsiteX4" fmla="*/ 2998839 w 3165988"/>
              <a:gd name="connsiteY4" fmla="*/ 1917290 h 5111332"/>
              <a:gd name="connsiteX5" fmla="*/ 3165988 w 3165988"/>
              <a:gd name="connsiteY5" fmla="*/ 0 h 5111332"/>
              <a:gd name="connsiteX0" fmla="*/ 0 w 3165988"/>
              <a:gd name="connsiteY0" fmla="*/ 39329 h 5114888"/>
              <a:gd name="connsiteX1" fmla="*/ 816078 w 3165988"/>
              <a:gd name="connsiteY1" fmla="*/ 2762864 h 5114888"/>
              <a:gd name="connsiteX2" fmla="*/ 1769807 w 3165988"/>
              <a:gd name="connsiteY2" fmla="*/ 4719757 h 5114888"/>
              <a:gd name="connsiteX3" fmla="*/ 2615381 w 3165988"/>
              <a:gd name="connsiteY3" fmla="*/ 4483509 h 5114888"/>
              <a:gd name="connsiteX4" fmla="*/ 2998839 w 3165988"/>
              <a:gd name="connsiteY4" fmla="*/ 1917290 h 5114888"/>
              <a:gd name="connsiteX5" fmla="*/ 3165988 w 3165988"/>
              <a:gd name="connsiteY5" fmla="*/ 0 h 5114888"/>
              <a:gd name="connsiteX0" fmla="*/ 0 w 3165988"/>
              <a:gd name="connsiteY0" fmla="*/ 39329 h 5202002"/>
              <a:gd name="connsiteX1" fmla="*/ 816078 w 3165988"/>
              <a:gd name="connsiteY1" fmla="*/ 2762864 h 5202002"/>
              <a:gd name="connsiteX2" fmla="*/ 1769807 w 3165988"/>
              <a:gd name="connsiteY2" fmla="*/ 4719757 h 5202002"/>
              <a:gd name="connsiteX3" fmla="*/ 2615381 w 3165988"/>
              <a:gd name="connsiteY3" fmla="*/ 4483509 h 5202002"/>
              <a:gd name="connsiteX4" fmla="*/ 3165988 w 3165988"/>
              <a:gd name="connsiteY4" fmla="*/ 0 h 5202002"/>
              <a:gd name="connsiteX0" fmla="*/ 0 w 3165988"/>
              <a:gd name="connsiteY0" fmla="*/ 39329 h 5202002"/>
              <a:gd name="connsiteX1" fmla="*/ 816078 w 3165988"/>
              <a:gd name="connsiteY1" fmla="*/ 2762864 h 5202002"/>
              <a:gd name="connsiteX2" fmla="*/ 1769807 w 3165988"/>
              <a:gd name="connsiteY2" fmla="*/ 4719757 h 5202002"/>
              <a:gd name="connsiteX3" fmla="*/ 2615381 w 3165988"/>
              <a:gd name="connsiteY3" fmla="*/ 4483509 h 5202002"/>
              <a:gd name="connsiteX4" fmla="*/ 3165988 w 3165988"/>
              <a:gd name="connsiteY4" fmla="*/ 0 h 5202002"/>
              <a:gd name="connsiteX0" fmla="*/ 0 w 3165988"/>
              <a:gd name="connsiteY0" fmla="*/ 39329 h 5100294"/>
              <a:gd name="connsiteX1" fmla="*/ 816078 w 3165988"/>
              <a:gd name="connsiteY1" fmla="*/ 2762864 h 5100294"/>
              <a:gd name="connsiteX2" fmla="*/ 1769807 w 3165988"/>
              <a:gd name="connsiteY2" fmla="*/ 4719757 h 5100294"/>
              <a:gd name="connsiteX3" fmla="*/ 2615381 w 3165988"/>
              <a:gd name="connsiteY3" fmla="*/ 4483509 h 5100294"/>
              <a:gd name="connsiteX4" fmla="*/ 3165988 w 3165988"/>
              <a:gd name="connsiteY4" fmla="*/ 0 h 5100294"/>
              <a:gd name="connsiteX0" fmla="*/ 0 w 3165988"/>
              <a:gd name="connsiteY0" fmla="*/ 39329 h 5174351"/>
              <a:gd name="connsiteX1" fmla="*/ 816078 w 3165988"/>
              <a:gd name="connsiteY1" fmla="*/ 2762864 h 5174351"/>
              <a:gd name="connsiteX2" fmla="*/ 1803673 w 3165988"/>
              <a:gd name="connsiteY2" fmla="*/ 4677424 h 5174351"/>
              <a:gd name="connsiteX3" fmla="*/ 2615381 w 3165988"/>
              <a:gd name="connsiteY3" fmla="*/ 4483509 h 5174351"/>
              <a:gd name="connsiteX4" fmla="*/ 3165988 w 3165988"/>
              <a:gd name="connsiteY4" fmla="*/ 0 h 5174351"/>
              <a:gd name="connsiteX0" fmla="*/ 0 w 3165988"/>
              <a:gd name="connsiteY0" fmla="*/ 39329 h 5081456"/>
              <a:gd name="connsiteX1" fmla="*/ 816078 w 3165988"/>
              <a:gd name="connsiteY1" fmla="*/ 2762864 h 5081456"/>
              <a:gd name="connsiteX2" fmla="*/ 1803673 w 3165988"/>
              <a:gd name="connsiteY2" fmla="*/ 4677424 h 5081456"/>
              <a:gd name="connsiteX3" fmla="*/ 2615381 w 3165988"/>
              <a:gd name="connsiteY3" fmla="*/ 4483509 h 5081456"/>
              <a:gd name="connsiteX4" fmla="*/ 3165988 w 3165988"/>
              <a:gd name="connsiteY4" fmla="*/ 0 h 5081456"/>
              <a:gd name="connsiteX0" fmla="*/ 0 w 3165988"/>
              <a:gd name="connsiteY0" fmla="*/ 39329 h 5091747"/>
              <a:gd name="connsiteX1" fmla="*/ 816078 w 3165988"/>
              <a:gd name="connsiteY1" fmla="*/ 2762864 h 5091747"/>
              <a:gd name="connsiteX2" fmla="*/ 1786739 w 3165988"/>
              <a:gd name="connsiteY2" fmla="*/ 4694357 h 5091747"/>
              <a:gd name="connsiteX3" fmla="*/ 2615381 w 3165988"/>
              <a:gd name="connsiteY3" fmla="*/ 4483509 h 5091747"/>
              <a:gd name="connsiteX4" fmla="*/ 3165988 w 3165988"/>
              <a:gd name="connsiteY4" fmla="*/ 0 h 5091747"/>
              <a:gd name="connsiteX0" fmla="*/ 0 w 3165988"/>
              <a:gd name="connsiteY0" fmla="*/ 39329 h 5098734"/>
              <a:gd name="connsiteX1" fmla="*/ 816078 w 3165988"/>
              <a:gd name="connsiteY1" fmla="*/ 2762864 h 5098734"/>
              <a:gd name="connsiteX2" fmla="*/ 1786739 w 3165988"/>
              <a:gd name="connsiteY2" fmla="*/ 4694357 h 5098734"/>
              <a:gd name="connsiteX3" fmla="*/ 2615381 w 3165988"/>
              <a:gd name="connsiteY3" fmla="*/ 4483509 h 5098734"/>
              <a:gd name="connsiteX4" fmla="*/ 3165988 w 3165988"/>
              <a:gd name="connsiteY4" fmla="*/ 0 h 5098734"/>
              <a:gd name="connsiteX0" fmla="*/ 0 w 3165988"/>
              <a:gd name="connsiteY0" fmla="*/ 39329 h 5098734"/>
              <a:gd name="connsiteX1" fmla="*/ 816078 w 3165988"/>
              <a:gd name="connsiteY1" fmla="*/ 2762864 h 5098734"/>
              <a:gd name="connsiteX2" fmla="*/ 1786739 w 3165988"/>
              <a:gd name="connsiteY2" fmla="*/ 4694357 h 5098734"/>
              <a:gd name="connsiteX3" fmla="*/ 2615381 w 3165988"/>
              <a:gd name="connsiteY3" fmla="*/ 4483509 h 5098734"/>
              <a:gd name="connsiteX4" fmla="*/ 3165988 w 3165988"/>
              <a:gd name="connsiteY4" fmla="*/ 0 h 5098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5988" h="5098734">
                <a:moveTo>
                  <a:pt x="0" y="39329"/>
                </a:moveTo>
                <a:cubicBezTo>
                  <a:pt x="235155" y="1278467"/>
                  <a:pt x="477648" y="1997186"/>
                  <a:pt x="816078" y="2762864"/>
                </a:cubicBezTo>
                <a:cubicBezTo>
                  <a:pt x="1152037" y="3522953"/>
                  <a:pt x="1425570" y="4098220"/>
                  <a:pt x="1786739" y="4694357"/>
                </a:cubicBezTo>
                <a:cubicBezTo>
                  <a:pt x="2131478" y="5263374"/>
                  <a:pt x="2385506" y="5265902"/>
                  <a:pt x="2615381" y="4483509"/>
                </a:cubicBezTo>
                <a:cubicBezTo>
                  <a:pt x="2845256" y="3701116"/>
                  <a:pt x="3110544" y="1103397"/>
                  <a:pt x="3165988" y="0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949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1A9FA-2871-3A99-FAC3-DFE38C8B7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Tricky to use FOO everywhere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EF0305-C40F-0B32-6F90-77A5B400BE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5"/>
                <a:ext cx="11600328" cy="574637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FOO technique works for simple objectives with no constraints</a:t>
                </a:r>
              </a:p>
              <a:p>
                <a:pPr lvl="2"/>
                <a:r>
                  <a:rPr lang="en-US" dirty="0">
                    <a:solidFill>
                      <a:srgbClr val="92D050"/>
                    </a:solidFill>
                  </a:rPr>
                  <a:t>Example</a:t>
                </a:r>
                <a:r>
                  <a:rPr lang="en-US" dirty="0"/>
                  <a:t>: Least-squares regression with features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labels </a:t>
                </a:r>
                <a14:m>
                  <m:oMath xmlns:m="http://schemas.openxmlformats.org/officeDocument/2006/math">
                    <m:r>
                      <a:rPr lang="en-US" b="1" i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𝐰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IN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IN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US" b="0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IN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  <m:sup>
                                        <m:r>
                                          <a:rPr lang="en-IN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⊤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IN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IN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func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Optimal model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must satisfy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1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n-US" dirty="0"/>
                  <a:t> i.e.,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b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1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endParaRPr lang="en-US" dirty="0"/>
              </a:p>
              <a:p>
                <a:r>
                  <a:rPr lang="en-US" dirty="0">
                    <a:sym typeface="Wingdings" panose="05000000000000000000" pitchFamily="2" charset="2"/>
                  </a:rPr>
                  <a:t>The FOO technique does not help much if objective is a bit tricky</a:t>
                </a:r>
              </a:p>
              <a:p>
                <a:pPr lvl="2"/>
                <a:r>
                  <a:rPr lang="en-US" dirty="0">
                    <a:solidFill>
                      <a:srgbClr val="92D050"/>
                    </a:solidFill>
                  </a:rPr>
                  <a:t>Example</a:t>
                </a:r>
                <a:r>
                  <a:rPr lang="en-US" dirty="0"/>
                  <a:t>: Logistic regression (a technique to do probabilistic classification)</a:t>
                </a:r>
                <a:br>
                  <a:rPr lang="en-US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𝐰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func>
                              <m:func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exp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⋅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I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IN" b="1">
                                                    <a:latin typeface="Cambria Math" panose="02040503050406030204" pitchFamily="18" charset="0"/>
                                                  </a:rPr>
                                                  <m:t>𝐰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IN">
                                                    <a:latin typeface="Cambria Math" panose="02040503050406030204" pitchFamily="18" charset="0"/>
                                                  </a:rPr>
                                                  <m:t>⊤</m:t>
                                                </m:r>
                                              </m:sup>
                                            </m:sSup>
                                            <m:sSup>
                                              <m:sSupPr>
                                                <m:ctrlPr>
                                                  <a:rPr lang="en-I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IN" b="1">
                                                    <a:latin typeface="Cambria Math" panose="02040503050406030204" pitchFamily="18" charset="0"/>
                                                  </a:rPr>
                                                  <m:t>𝐱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IN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e>
                            </m:func>
                          </m:e>
                        </m:nary>
                      </m:e>
                    </m:func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Setting the model gradient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IN" dirty="0"/>
                  <a:t> tells us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IN" dirty="0"/>
                  <a:t> must satisfy</a:t>
                </a:r>
                <a:br>
                  <a:rPr lang="en-IN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num>
                          <m:den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IN" b="1">
                                                    <a:latin typeface="Cambria Math" panose="02040503050406030204" pitchFamily="18" charset="0"/>
                                                  </a:rPr>
                                                  <m:t>𝐰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∗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</a:rPr>
                                          <m:t>⊤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nary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IN" b="1" i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EF0305-C40F-0B32-6F90-77A5B400BE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5"/>
                <a:ext cx="11600328" cy="5746376"/>
              </a:xfrm>
              <a:blipFill>
                <a:blip r:embed="rId2"/>
                <a:stretch>
                  <a:fillRect l="-578" t="-2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70BF41FC-549A-F131-ECE1-8898644B0B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2" y="169600"/>
            <a:ext cx="1371600" cy="1371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F3824ADE-980C-9681-5D9F-516F927ADEA8}"/>
                  </a:ext>
                </a:extLst>
              </p:cNvPr>
              <p:cNvSpPr/>
              <p:nvPr/>
            </p:nvSpPr>
            <p:spPr>
              <a:xfrm>
                <a:off x="1533062" y="138353"/>
                <a:ext cx="4251049" cy="964881"/>
              </a:xfrm>
              <a:prstGeom prst="wedgeRectCallout">
                <a:avLst>
                  <a:gd name="adj1" fmla="val -59333"/>
                  <a:gd name="adj2" fmla="val 43366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Even if the objective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is non-differentiable, the FOO technique may be difficult to use. What should we do in these cases? </a:t>
                </a:r>
              </a:p>
            </p:txBody>
          </p:sp>
        </mc:Choice>
        <mc:Fallback xmlns="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F3824ADE-980C-9681-5D9F-516F927ADE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062" y="138353"/>
                <a:ext cx="4251049" cy="964881"/>
              </a:xfrm>
              <a:prstGeom prst="wedgeRectCallout">
                <a:avLst>
                  <a:gd name="adj1" fmla="val -59333"/>
                  <a:gd name="adj2" fmla="val 43366"/>
                </a:avLst>
              </a:prstGeom>
              <a:blipFill>
                <a:blip r:embed="rId4"/>
                <a:stretch>
                  <a:fillRect r="-1430" b="-5521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472F3568-8E89-B24C-7501-05AE61A6B5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67046" y="169600"/>
            <a:ext cx="1371600" cy="1371600"/>
          </a:xfrm>
          <a:prstGeom prst="rect">
            <a:avLst/>
          </a:prstGeom>
        </p:spPr>
      </p:pic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A01E6BBF-92E1-6713-1613-B2E83CFC8C7A}"/>
              </a:ext>
            </a:extLst>
          </p:cNvPr>
          <p:cNvSpPr/>
          <p:nvPr/>
        </p:nvSpPr>
        <p:spPr>
          <a:xfrm>
            <a:off x="7506586" y="224798"/>
            <a:ext cx="3215808" cy="900643"/>
          </a:xfrm>
          <a:prstGeom prst="wedgeRectCallout">
            <a:avLst>
              <a:gd name="adj1" fmla="val 60424"/>
              <a:gd name="adj2" fmla="val 45377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We cannot get the optimum directly in these cases. We must optimize the objective gradually.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38130E50-0A08-C9F6-3E1E-AE83436EF6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796" y="1742214"/>
            <a:ext cx="1371600" cy="1371600"/>
          </a:xfrm>
          <a:prstGeom prst="rect">
            <a:avLst/>
          </a:prstGeom>
        </p:spPr>
      </p:pic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C76E3030-AE15-6B48-66E4-44D6BACA54FB}"/>
              </a:ext>
            </a:extLst>
          </p:cNvPr>
          <p:cNvSpPr/>
          <p:nvPr/>
        </p:nvSpPr>
        <p:spPr>
          <a:xfrm>
            <a:off x="9114490" y="2157973"/>
            <a:ext cx="2443101" cy="604928"/>
          </a:xfrm>
          <a:prstGeom prst="wedgeRectCallout">
            <a:avLst>
              <a:gd name="adj1" fmla="val -64120"/>
              <a:gd name="adj2" fmla="val 15243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Solution in closed form! Nice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CEBEA714-7CC4-9372-829C-0CB7C3BF98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596" y="5261602"/>
            <a:ext cx="1371600" cy="1371600"/>
          </a:xfrm>
          <a:prstGeom prst="rect">
            <a:avLst/>
          </a:prstGeom>
        </p:spPr>
      </p:pic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C1B1B982-D02A-3325-BB20-9F3A660A9F32}"/>
              </a:ext>
            </a:extLst>
          </p:cNvPr>
          <p:cNvSpPr/>
          <p:nvPr/>
        </p:nvSpPr>
        <p:spPr>
          <a:xfrm>
            <a:off x="9772714" y="5644938"/>
            <a:ext cx="2230450" cy="604928"/>
          </a:xfrm>
          <a:prstGeom prst="wedgeRectCallout">
            <a:avLst>
              <a:gd name="adj1" fmla="val -64120"/>
              <a:gd name="adj2" fmla="val 15243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This does not simplify the problem at all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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590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9" grpId="0" animBg="1"/>
      <p:bldP spid="12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55225-5BED-08D5-20DE-CBF2A53F2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06E10EB-180A-B08D-0324-6AED1F7B234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Use the FOO technique to optimize the following objectives</a:t>
                </a:r>
              </a:p>
              <a:p>
                <a:pPr lvl="2">
                  <a:buFont typeface="Wingdings" panose="05000000000000000000" pitchFamily="2" charset="2"/>
                  <a:buChar char="v"/>
                </a:pPr>
                <a:r>
                  <a:rPr lang="en-US" dirty="0"/>
                  <a:t>Hint: if there are multiple stationary points, find out which one is the optimum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IN" dirty="0"/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IN" dirty="0"/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IN" b="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IN" dirty="0"/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IN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0" smtClean="0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IN" dirty="0"/>
              </a:p>
              <a:p>
                <a:pPr lvl="2">
                  <a:buFont typeface="Wingdings" panose="05000000000000000000" pitchFamily="2" charset="2"/>
                  <a:buChar char="v"/>
                </a:pPr>
                <a:r>
                  <a:rPr lang="en-IN" dirty="0"/>
                  <a:t>Hint: the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IN" dirty="0"/>
                  <a:t> is always invertible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IN" dirty="0"/>
                  <a:t> is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dirty="0"/>
                  <a:t> identity matrix with 1s on the diagonal and 0s everywhere else</a:t>
                </a:r>
              </a:p>
              <a:p>
                <a:pPr lvl="2">
                  <a:buFont typeface="Wingdings" panose="05000000000000000000" pitchFamily="2" charset="2"/>
                  <a:buChar char="v"/>
                </a:pPr>
                <a:endParaRPr lang="en-IN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06E10EB-180A-B08D-0324-6AED1F7B23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192" t="-3297" r="-10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460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CCB46BD3-1B03-8FC0-B37F-797DFF07D5E0}"/>
              </a:ext>
            </a:extLst>
          </p:cNvPr>
          <p:cNvGrpSpPr/>
          <p:nvPr/>
        </p:nvGrpSpPr>
        <p:grpSpPr>
          <a:xfrm>
            <a:off x="2049718" y="4153528"/>
            <a:ext cx="7216238" cy="2211572"/>
            <a:chOff x="1970496" y="3883159"/>
            <a:chExt cx="7216238" cy="221157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9E537CB-C06D-2A6E-B71F-74084F0B3176}"/>
                </a:ext>
              </a:extLst>
            </p:cNvPr>
            <p:cNvGrpSpPr/>
            <p:nvPr/>
          </p:nvGrpSpPr>
          <p:grpSpPr>
            <a:xfrm>
              <a:off x="1970496" y="4186187"/>
              <a:ext cx="7216238" cy="1605516"/>
              <a:chOff x="2141702" y="4811231"/>
              <a:chExt cx="6783821" cy="1605516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E1988805-14B0-21B0-CC3A-91D0F6DFE0A7}"/>
                  </a:ext>
                </a:extLst>
              </p:cNvPr>
              <p:cNvCxnSpPr/>
              <p:nvPr/>
            </p:nvCxnSpPr>
            <p:spPr>
              <a:xfrm>
                <a:off x="2371097" y="6187385"/>
                <a:ext cx="5178056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49EDA220-F917-37B3-94B6-EBC74120B0D6}"/>
                  </a:ext>
                </a:extLst>
              </p:cNvPr>
              <p:cNvCxnSpPr/>
              <p:nvPr/>
            </p:nvCxnSpPr>
            <p:spPr>
              <a:xfrm>
                <a:off x="2600492" y="5958026"/>
                <a:ext cx="5178056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03D78C68-4A2E-C999-4348-AEB713A617A7}"/>
                  </a:ext>
                </a:extLst>
              </p:cNvPr>
              <p:cNvCxnSpPr/>
              <p:nvPr/>
            </p:nvCxnSpPr>
            <p:spPr>
              <a:xfrm>
                <a:off x="2829887" y="5728667"/>
                <a:ext cx="5178056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F40B8356-E91C-01B3-F777-B03A2CC99BE1}"/>
                  </a:ext>
                </a:extLst>
              </p:cNvPr>
              <p:cNvCxnSpPr/>
              <p:nvPr/>
            </p:nvCxnSpPr>
            <p:spPr>
              <a:xfrm>
                <a:off x="3059282" y="5499308"/>
                <a:ext cx="5178056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7BC1A79F-0C75-CED5-32D4-58D82300D5FC}"/>
                  </a:ext>
                </a:extLst>
              </p:cNvPr>
              <p:cNvCxnSpPr/>
              <p:nvPr/>
            </p:nvCxnSpPr>
            <p:spPr>
              <a:xfrm>
                <a:off x="3288677" y="5269949"/>
                <a:ext cx="5178056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C3EB1BB8-8455-9199-98B4-43D934E8390B}"/>
                  </a:ext>
                </a:extLst>
              </p:cNvPr>
              <p:cNvCxnSpPr/>
              <p:nvPr/>
            </p:nvCxnSpPr>
            <p:spPr>
              <a:xfrm>
                <a:off x="3518072" y="5040590"/>
                <a:ext cx="5178056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EF402B8D-60EB-05AB-40B6-CCA0835EBFE3}"/>
                  </a:ext>
                </a:extLst>
              </p:cNvPr>
              <p:cNvCxnSpPr/>
              <p:nvPr/>
            </p:nvCxnSpPr>
            <p:spPr>
              <a:xfrm>
                <a:off x="3747467" y="4811231"/>
                <a:ext cx="5178056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F5EE30A5-935F-C566-FE52-89E1D29635CB}"/>
                  </a:ext>
                </a:extLst>
              </p:cNvPr>
              <p:cNvCxnSpPr/>
              <p:nvPr/>
            </p:nvCxnSpPr>
            <p:spPr>
              <a:xfrm>
                <a:off x="2141702" y="6416747"/>
                <a:ext cx="5178056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2153A67-4458-E04C-7FE6-AFCCA9986C69}"/>
                </a:ext>
              </a:extLst>
            </p:cNvPr>
            <p:cNvGrpSpPr/>
            <p:nvPr/>
          </p:nvGrpSpPr>
          <p:grpSpPr>
            <a:xfrm>
              <a:off x="2082957" y="3883159"/>
              <a:ext cx="6991316" cy="2211572"/>
              <a:chOff x="2141702" y="4205175"/>
              <a:chExt cx="6991316" cy="2211572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784B7713-57C9-32B4-FC37-D53776907F06}"/>
                  </a:ext>
                </a:extLst>
              </p:cNvPr>
              <p:cNvCxnSpPr/>
              <p:nvPr/>
            </p:nvCxnSpPr>
            <p:spPr>
              <a:xfrm flipH="1">
                <a:off x="2141702" y="4205175"/>
                <a:ext cx="2211572" cy="221157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9E84CB1A-CB04-BDF4-2DF4-74E82B5E07A5}"/>
                  </a:ext>
                </a:extLst>
              </p:cNvPr>
              <p:cNvCxnSpPr/>
              <p:nvPr/>
            </p:nvCxnSpPr>
            <p:spPr>
              <a:xfrm flipH="1">
                <a:off x="6921446" y="4205175"/>
                <a:ext cx="2211572" cy="221157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ACC6EF54-F603-3F6C-D889-1E51F5307D68}"/>
                  </a:ext>
                </a:extLst>
              </p:cNvPr>
              <p:cNvCxnSpPr/>
              <p:nvPr/>
            </p:nvCxnSpPr>
            <p:spPr>
              <a:xfrm flipH="1">
                <a:off x="6523134" y="4205175"/>
                <a:ext cx="2211572" cy="221157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327E3BAF-0834-A288-6229-0D9E70C4F961}"/>
                  </a:ext>
                </a:extLst>
              </p:cNvPr>
              <p:cNvCxnSpPr/>
              <p:nvPr/>
            </p:nvCxnSpPr>
            <p:spPr>
              <a:xfrm flipH="1">
                <a:off x="6124822" y="4205175"/>
                <a:ext cx="2211572" cy="221157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135CF734-E120-4B97-C9C3-894BACCAC3E1}"/>
                  </a:ext>
                </a:extLst>
              </p:cNvPr>
              <p:cNvCxnSpPr/>
              <p:nvPr/>
            </p:nvCxnSpPr>
            <p:spPr>
              <a:xfrm flipH="1">
                <a:off x="5726510" y="4205175"/>
                <a:ext cx="2211572" cy="221157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F5ADD638-DFA7-143B-47C5-499902568EDC}"/>
                  </a:ext>
                </a:extLst>
              </p:cNvPr>
              <p:cNvCxnSpPr/>
              <p:nvPr/>
            </p:nvCxnSpPr>
            <p:spPr>
              <a:xfrm flipH="1">
                <a:off x="5328198" y="4205175"/>
                <a:ext cx="2211572" cy="221157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3D7FACB1-7AED-A872-418C-46CC779B85B2}"/>
                  </a:ext>
                </a:extLst>
              </p:cNvPr>
              <p:cNvCxnSpPr/>
              <p:nvPr/>
            </p:nvCxnSpPr>
            <p:spPr>
              <a:xfrm flipH="1">
                <a:off x="4929886" y="4205175"/>
                <a:ext cx="2211572" cy="221157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410500A4-7CA1-A23C-0B6D-B0EE9EFF2E37}"/>
                  </a:ext>
                </a:extLst>
              </p:cNvPr>
              <p:cNvCxnSpPr/>
              <p:nvPr/>
            </p:nvCxnSpPr>
            <p:spPr>
              <a:xfrm flipH="1">
                <a:off x="4531574" y="4205175"/>
                <a:ext cx="2211572" cy="221157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ECCFE12F-36C5-6D85-1CA5-2A4A49070FCB}"/>
                  </a:ext>
                </a:extLst>
              </p:cNvPr>
              <p:cNvCxnSpPr/>
              <p:nvPr/>
            </p:nvCxnSpPr>
            <p:spPr>
              <a:xfrm flipH="1">
                <a:off x="4133262" y="4205175"/>
                <a:ext cx="2211572" cy="221157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FFE05588-BB15-09C5-14C0-7A6A658F9D2A}"/>
                  </a:ext>
                </a:extLst>
              </p:cNvPr>
              <p:cNvCxnSpPr/>
              <p:nvPr/>
            </p:nvCxnSpPr>
            <p:spPr>
              <a:xfrm flipH="1">
                <a:off x="3734950" y="4205175"/>
                <a:ext cx="2211572" cy="221157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2AF1C446-B811-B26F-EB04-1B8337C29194}"/>
                  </a:ext>
                </a:extLst>
              </p:cNvPr>
              <p:cNvCxnSpPr/>
              <p:nvPr/>
            </p:nvCxnSpPr>
            <p:spPr>
              <a:xfrm flipH="1">
                <a:off x="3336638" y="4205175"/>
                <a:ext cx="2211572" cy="221157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E38D797-0B6F-E68E-3A69-6554D97994EE}"/>
                  </a:ext>
                </a:extLst>
              </p:cNvPr>
              <p:cNvCxnSpPr/>
              <p:nvPr/>
            </p:nvCxnSpPr>
            <p:spPr>
              <a:xfrm flipH="1">
                <a:off x="2938326" y="4205175"/>
                <a:ext cx="2211572" cy="221157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6F151DF8-A23A-A7D7-84AD-C0A1648267E3}"/>
                  </a:ext>
                </a:extLst>
              </p:cNvPr>
              <p:cNvCxnSpPr/>
              <p:nvPr/>
            </p:nvCxnSpPr>
            <p:spPr>
              <a:xfrm flipH="1">
                <a:off x="2540014" y="4205175"/>
                <a:ext cx="2211572" cy="221157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9" name="Oval 48">
            <a:extLst>
              <a:ext uri="{FF2B5EF4-FFF2-40B4-BE49-F238E27FC236}">
                <a16:creationId xmlns:a16="http://schemas.microsoft.com/office/drawing/2014/main" id="{33890D3C-B924-6090-F8FD-B41637A7B307}"/>
              </a:ext>
            </a:extLst>
          </p:cNvPr>
          <p:cNvSpPr/>
          <p:nvPr/>
        </p:nvSpPr>
        <p:spPr>
          <a:xfrm rot="20228006">
            <a:off x="4761128" y="4767071"/>
            <a:ext cx="2234832" cy="995097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57D186AB-EE52-6D84-A982-1CC75EC7FCD5}"/>
              </a:ext>
            </a:extLst>
          </p:cNvPr>
          <p:cNvSpPr/>
          <p:nvPr/>
        </p:nvSpPr>
        <p:spPr>
          <a:xfrm>
            <a:off x="5743479" y="5125087"/>
            <a:ext cx="263488" cy="2634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58827D9C-9183-1497-0CDB-180B707F46E5}"/>
              </a:ext>
            </a:extLst>
          </p:cNvPr>
          <p:cNvSpPr/>
          <p:nvPr/>
        </p:nvSpPr>
        <p:spPr>
          <a:xfrm rot="18915576">
            <a:off x="5897278" y="4688855"/>
            <a:ext cx="701620" cy="403135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F31D3B53-6325-99B1-D751-7CA9BF252D5C}"/>
              </a:ext>
            </a:extLst>
          </p:cNvPr>
          <p:cNvSpPr/>
          <p:nvPr/>
        </p:nvSpPr>
        <p:spPr>
          <a:xfrm rot="18915576" flipH="1">
            <a:off x="5138979" y="5434041"/>
            <a:ext cx="714269" cy="403135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0BE0C043-6359-19B4-E73E-294D3510BFE8}"/>
              </a:ext>
            </a:extLst>
          </p:cNvPr>
          <p:cNvSpPr/>
          <p:nvPr/>
        </p:nvSpPr>
        <p:spPr>
          <a:xfrm rot="10800000" flipH="1">
            <a:off x="6051179" y="5063050"/>
            <a:ext cx="712445" cy="403135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56E661F5-353E-0855-2B6F-BEDF102740E1}"/>
              </a:ext>
            </a:extLst>
          </p:cNvPr>
          <p:cNvSpPr/>
          <p:nvPr/>
        </p:nvSpPr>
        <p:spPr>
          <a:xfrm flipH="1" flipV="1">
            <a:off x="5007876" y="5055261"/>
            <a:ext cx="691392" cy="403135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4748BCA4-D0E2-FE23-00AE-1255FEB660B8}"/>
              </a:ext>
            </a:extLst>
          </p:cNvPr>
          <p:cNvGrpSpPr/>
          <p:nvPr/>
        </p:nvGrpSpPr>
        <p:grpSpPr>
          <a:xfrm>
            <a:off x="4848943" y="5294195"/>
            <a:ext cx="901883" cy="404638"/>
            <a:chOff x="4848943" y="5294195"/>
            <a:chExt cx="901883" cy="404638"/>
          </a:xfrm>
        </p:grpSpPr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FBD9CC07-538F-3350-0BA0-3D320BBA46F9}"/>
                </a:ext>
              </a:extLst>
            </p:cNvPr>
            <p:cNvCxnSpPr>
              <a:cxnSpLocks/>
              <a:stCxn id="49" idx="2"/>
            </p:cNvCxnSpPr>
            <p:nvPr/>
          </p:nvCxnSpPr>
          <p:spPr>
            <a:xfrm flipV="1">
              <a:off x="4848943" y="5303492"/>
              <a:ext cx="901883" cy="395341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A2D1C1FF-27A4-FA9D-F5B3-1C2410B0655E}"/>
                    </a:ext>
                  </a:extLst>
                </p:cNvPr>
                <p:cNvSpPr txBox="1"/>
                <p:nvPr/>
              </p:nvSpPr>
              <p:spPr>
                <a:xfrm>
                  <a:off x="5072821" y="5294195"/>
                  <a:ext cx="3359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A2D1C1FF-27A4-FA9D-F5B3-1C2410B065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2821" y="5294195"/>
                  <a:ext cx="335953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8" name="Parallelogram 67">
            <a:extLst>
              <a:ext uri="{FF2B5EF4-FFF2-40B4-BE49-F238E27FC236}">
                <a16:creationId xmlns:a16="http://schemas.microsoft.com/office/drawing/2014/main" id="{37BB8E59-F1A7-ACC7-02A1-385A96629217}"/>
              </a:ext>
            </a:extLst>
          </p:cNvPr>
          <p:cNvSpPr/>
          <p:nvPr/>
        </p:nvSpPr>
        <p:spPr>
          <a:xfrm rot="13806086" flipH="1">
            <a:off x="3232545" y="2166414"/>
            <a:ext cx="5058588" cy="2625499"/>
          </a:xfrm>
          <a:prstGeom prst="parallelogram">
            <a:avLst>
              <a:gd name="adj" fmla="val 8823"/>
            </a:avLst>
          </a:prstGeom>
          <a:gradFill flip="none" rotWithShape="1">
            <a:gsLst>
              <a:gs pos="0">
                <a:schemeClr val="accent5"/>
              </a:gs>
              <a:gs pos="100000">
                <a:schemeClr val="accent3">
                  <a:lumMod val="75000"/>
                  <a:alpha val="5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6407529-A471-36CC-33BA-FA052A2A2632}"/>
              </a:ext>
            </a:extLst>
          </p:cNvPr>
          <p:cNvSpPr/>
          <p:nvPr/>
        </p:nvSpPr>
        <p:spPr>
          <a:xfrm rot="16200000" flipH="1">
            <a:off x="4635756" y="253881"/>
            <a:ext cx="4244432" cy="5910377"/>
          </a:xfrm>
          <a:custGeom>
            <a:avLst/>
            <a:gdLst>
              <a:gd name="connsiteX0" fmla="*/ 0 w 4244432"/>
              <a:gd name="connsiteY0" fmla="*/ 0 h 5910377"/>
              <a:gd name="connsiteX1" fmla="*/ 0 w 4244432"/>
              <a:gd name="connsiteY1" fmla="*/ 2012847 h 5910377"/>
              <a:gd name="connsiteX2" fmla="*/ 139949 w 4244432"/>
              <a:gd name="connsiteY2" fmla="*/ 2060868 h 5910377"/>
              <a:gd name="connsiteX3" fmla="*/ 2542632 w 4244432"/>
              <a:gd name="connsiteY3" fmla="*/ 4936417 h 5910377"/>
              <a:gd name="connsiteX4" fmla="*/ 2336227 w 4244432"/>
              <a:gd name="connsiteY4" fmla="*/ 5908889 h 5910377"/>
              <a:gd name="connsiteX5" fmla="*/ 2335521 w 4244432"/>
              <a:gd name="connsiteY5" fmla="*/ 5910377 h 5910377"/>
              <a:gd name="connsiteX6" fmla="*/ 2573716 w 4244432"/>
              <a:gd name="connsiteY6" fmla="*/ 5783501 h 5910377"/>
              <a:gd name="connsiteX7" fmla="*/ 4244432 w 4244432"/>
              <a:gd name="connsiteY7" fmla="*/ 3260016 h 5910377"/>
              <a:gd name="connsiteX8" fmla="*/ 122790 w 4244432"/>
              <a:gd name="connsiteY8" fmla="*/ 6651 h 5910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44432" h="5910377">
                <a:moveTo>
                  <a:pt x="0" y="0"/>
                </a:moveTo>
                <a:lnTo>
                  <a:pt x="0" y="2012847"/>
                </a:lnTo>
                <a:lnTo>
                  <a:pt x="139949" y="2060868"/>
                </a:lnTo>
                <a:cubicBezTo>
                  <a:pt x="1571095" y="2614650"/>
                  <a:pt x="2542632" y="3694716"/>
                  <a:pt x="2542632" y="4936417"/>
                </a:cubicBezTo>
                <a:cubicBezTo>
                  <a:pt x="2542632" y="5275062"/>
                  <a:pt x="2470369" y="5601686"/>
                  <a:pt x="2336227" y="5908889"/>
                </a:cubicBezTo>
                <a:lnTo>
                  <a:pt x="2335521" y="5910377"/>
                </a:lnTo>
                <a:lnTo>
                  <a:pt x="2573716" y="5783501"/>
                </a:lnTo>
                <a:cubicBezTo>
                  <a:pt x="3594064" y="5183689"/>
                  <a:pt x="4244432" y="4275952"/>
                  <a:pt x="4244432" y="3260016"/>
                </a:cubicBezTo>
                <a:cubicBezTo>
                  <a:pt x="4244432" y="1566789"/>
                  <a:pt x="2437855" y="174120"/>
                  <a:pt x="122790" y="665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75000"/>
                  <a:alpha val="50000"/>
                </a:schemeClr>
              </a:gs>
              <a:gs pos="100000">
                <a:srgbClr val="00B050">
                  <a:alpha val="5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14213499-D43D-4926-6142-05C16D37D39F}"/>
              </a:ext>
            </a:extLst>
          </p:cNvPr>
          <p:cNvSpPr/>
          <p:nvPr/>
        </p:nvSpPr>
        <p:spPr>
          <a:xfrm>
            <a:off x="5755410" y="3382715"/>
            <a:ext cx="263488" cy="2634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020E02-3981-301B-8E61-7A1C99288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Steepest Descent</a:t>
            </a:r>
            <a:endParaRPr lang="en-IN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7AD551F-2BFF-1DD2-239B-1900FF7807C2}"/>
              </a:ext>
            </a:extLst>
          </p:cNvPr>
          <p:cNvGrpSpPr/>
          <p:nvPr/>
        </p:nvGrpSpPr>
        <p:grpSpPr>
          <a:xfrm>
            <a:off x="10689229" y="916132"/>
            <a:ext cx="1736076" cy="5145940"/>
            <a:chOff x="10279766" y="774123"/>
            <a:chExt cx="1736076" cy="514594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2747770-89B9-73C6-6B52-359871BE27E6}"/>
                </a:ext>
              </a:extLst>
            </p:cNvPr>
            <p:cNvSpPr/>
            <p:nvPr/>
          </p:nvSpPr>
          <p:spPr>
            <a:xfrm rot="16200000" flipH="1">
              <a:off x="7882216" y="3171674"/>
              <a:ext cx="5058588" cy="263487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3">
                    <a:lumMod val="75000"/>
                  </a:scheme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A9D99C1-75BE-B194-04FF-33ACD9B9BAD8}"/>
                </a:ext>
              </a:extLst>
            </p:cNvPr>
            <p:cNvSpPr txBox="1"/>
            <p:nvPr/>
          </p:nvSpPr>
          <p:spPr>
            <a:xfrm>
              <a:off x="10543254" y="774123"/>
              <a:ext cx="105951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High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function value</a:t>
              </a:r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B3592FF-1E56-229F-5B38-11A69689A4AE}"/>
                </a:ext>
              </a:extLst>
            </p:cNvPr>
            <p:cNvSpPr txBox="1"/>
            <p:nvPr/>
          </p:nvSpPr>
          <p:spPr>
            <a:xfrm>
              <a:off x="10543254" y="4996733"/>
              <a:ext cx="147258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Low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function value</a:t>
              </a:r>
              <a:endParaRPr lang="en-IN" dirty="0">
                <a:solidFill>
                  <a:schemeClr val="bg1"/>
                </a:solidFill>
              </a:endParaRPr>
            </a:p>
          </p:txBody>
        </p:sp>
      </p:grpSp>
      <p:sp>
        <p:nvSpPr>
          <p:cNvPr id="85" name="Arrow: Right 84">
            <a:extLst>
              <a:ext uri="{FF2B5EF4-FFF2-40B4-BE49-F238E27FC236}">
                <a16:creationId xmlns:a16="http://schemas.microsoft.com/office/drawing/2014/main" id="{9ABEE784-CF9D-5B27-6086-2B4E6E28B96F}"/>
              </a:ext>
            </a:extLst>
          </p:cNvPr>
          <p:cNvSpPr/>
          <p:nvPr/>
        </p:nvSpPr>
        <p:spPr>
          <a:xfrm rot="18915576">
            <a:off x="5988894" y="2913912"/>
            <a:ext cx="607985" cy="40313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44024EAB-2000-18C2-3F6D-780180E0D9D9}"/>
              </a:ext>
            </a:extLst>
          </p:cNvPr>
          <p:cNvSpPr/>
          <p:nvPr/>
        </p:nvSpPr>
        <p:spPr>
          <a:xfrm rot="18915576" flipH="1">
            <a:off x="5161678" y="3722917"/>
            <a:ext cx="629673" cy="40313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87" name="Arrow: Right 86">
            <a:extLst>
              <a:ext uri="{FF2B5EF4-FFF2-40B4-BE49-F238E27FC236}">
                <a16:creationId xmlns:a16="http://schemas.microsoft.com/office/drawing/2014/main" id="{EFD04379-D4F9-F856-19BB-903C9A2E0A93}"/>
              </a:ext>
            </a:extLst>
          </p:cNvPr>
          <p:cNvSpPr/>
          <p:nvPr/>
        </p:nvSpPr>
        <p:spPr>
          <a:xfrm rot="13515576" flipH="1">
            <a:off x="5919482" y="3857199"/>
            <a:ext cx="1012477" cy="40313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88" name="Arrow: Right 87">
            <a:extLst>
              <a:ext uri="{FF2B5EF4-FFF2-40B4-BE49-F238E27FC236}">
                <a16:creationId xmlns:a16="http://schemas.microsoft.com/office/drawing/2014/main" id="{E8BCBBE0-5379-D633-EBC5-9C926057EDE8}"/>
              </a:ext>
            </a:extLst>
          </p:cNvPr>
          <p:cNvSpPr/>
          <p:nvPr/>
        </p:nvSpPr>
        <p:spPr>
          <a:xfrm rot="2715576" flipH="1" flipV="1">
            <a:off x="4876780" y="2784292"/>
            <a:ext cx="971425" cy="40313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9B7718A4-849F-AAF0-1FD2-41BD7E4F648B}"/>
              </a:ext>
            </a:extLst>
          </p:cNvPr>
          <p:cNvGrpSpPr/>
          <p:nvPr/>
        </p:nvGrpSpPr>
        <p:grpSpPr>
          <a:xfrm>
            <a:off x="9265955" y="3165937"/>
            <a:ext cx="1856746" cy="646331"/>
            <a:chOff x="9060970" y="2940328"/>
            <a:chExt cx="1856746" cy="646331"/>
          </a:xfrm>
        </p:grpSpPr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8050DFBD-24AA-2672-FB3E-585511B0CF0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6704" y="3263493"/>
              <a:ext cx="661012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419EE717-6073-35DF-1ACE-10188007C950}"/>
                    </a:ext>
                  </a:extLst>
                </p:cNvPr>
                <p:cNvSpPr txBox="1"/>
                <p:nvPr/>
              </p:nvSpPr>
              <p:spPr>
                <a:xfrm>
                  <a:off x="9060970" y="2940328"/>
                  <a:ext cx="146009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oMath>
                    </m:oMathPara>
                  </a14:m>
                  <a:endParaRPr lang="en-IN" sz="3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419EE717-6073-35DF-1ACE-10188007C9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0970" y="2940328"/>
                  <a:ext cx="1460097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5" name="Arrow: Right 94">
            <a:extLst>
              <a:ext uri="{FF2B5EF4-FFF2-40B4-BE49-F238E27FC236}">
                <a16:creationId xmlns:a16="http://schemas.microsoft.com/office/drawing/2014/main" id="{FDFD79A2-F5B8-92EE-CF7E-684E45178945}"/>
              </a:ext>
            </a:extLst>
          </p:cNvPr>
          <p:cNvSpPr/>
          <p:nvPr/>
        </p:nvSpPr>
        <p:spPr>
          <a:xfrm rot="16200000">
            <a:off x="5699169" y="4711744"/>
            <a:ext cx="346074" cy="403135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Arrow: Right 95">
            <a:extLst>
              <a:ext uri="{FF2B5EF4-FFF2-40B4-BE49-F238E27FC236}">
                <a16:creationId xmlns:a16="http://schemas.microsoft.com/office/drawing/2014/main" id="{82BA0911-369F-3C8B-2F56-9F65E4433848}"/>
              </a:ext>
            </a:extLst>
          </p:cNvPr>
          <p:cNvSpPr/>
          <p:nvPr/>
        </p:nvSpPr>
        <p:spPr>
          <a:xfrm rot="5400000">
            <a:off x="5684324" y="5418185"/>
            <a:ext cx="374644" cy="403135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7" name="Arrow: Right 96">
            <a:extLst>
              <a:ext uri="{FF2B5EF4-FFF2-40B4-BE49-F238E27FC236}">
                <a16:creationId xmlns:a16="http://schemas.microsoft.com/office/drawing/2014/main" id="{3AC771FD-A003-11FA-A60B-2ADE96BF7F11}"/>
              </a:ext>
            </a:extLst>
          </p:cNvPr>
          <p:cNvSpPr/>
          <p:nvPr/>
        </p:nvSpPr>
        <p:spPr>
          <a:xfrm rot="16200000">
            <a:off x="5560065" y="2727939"/>
            <a:ext cx="660479" cy="40313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98" name="Arrow: Right 97">
            <a:extLst>
              <a:ext uri="{FF2B5EF4-FFF2-40B4-BE49-F238E27FC236}">
                <a16:creationId xmlns:a16="http://schemas.microsoft.com/office/drawing/2014/main" id="{9E5C7AFD-7451-190E-0AF6-1020589B8ED4}"/>
              </a:ext>
            </a:extLst>
          </p:cNvPr>
          <p:cNvSpPr/>
          <p:nvPr/>
        </p:nvSpPr>
        <p:spPr>
          <a:xfrm rot="5400000" flipV="1">
            <a:off x="5518760" y="3935669"/>
            <a:ext cx="726158" cy="40313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AD96D23F-031E-2F0D-0801-89EFC3D4ADED}"/>
              </a:ext>
            </a:extLst>
          </p:cNvPr>
          <p:cNvGrpSpPr/>
          <p:nvPr/>
        </p:nvGrpSpPr>
        <p:grpSpPr>
          <a:xfrm>
            <a:off x="987344" y="5700080"/>
            <a:ext cx="1280160" cy="914400"/>
            <a:chOff x="519501" y="5615010"/>
            <a:chExt cx="1280160" cy="914400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2455908B-BD8B-C868-F7ED-D93A61389E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9501" y="5615010"/>
              <a:ext cx="914400" cy="91440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2B0DA629-C285-423B-E195-F78B6F0D31F1}"/>
                </a:ext>
              </a:extLst>
            </p:cNvPr>
            <p:cNvCxnSpPr>
              <a:cxnSpLocks/>
            </p:cNvCxnSpPr>
            <p:nvPr/>
          </p:nvCxnSpPr>
          <p:spPr>
            <a:xfrm>
              <a:off x="519501" y="6529410"/>
              <a:ext cx="1280160" cy="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8071B62-18F2-A8DB-26D9-839228FD009B}"/>
                  </a:ext>
                </a:extLst>
              </p:cNvPr>
              <p:cNvSpPr txBox="1"/>
              <p:nvPr/>
            </p:nvSpPr>
            <p:spPr>
              <a:xfrm>
                <a:off x="1951939" y="5006069"/>
                <a:ext cx="6618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8071B62-18F2-A8DB-26D9-839228FD0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939" y="5006069"/>
                <a:ext cx="661800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8603B2A-650C-8D01-AA9E-0B4C00C5435F}"/>
                  </a:ext>
                </a:extLst>
              </p:cNvPr>
              <p:cNvSpPr txBox="1"/>
              <p:nvPr/>
            </p:nvSpPr>
            <p:spPr>
              <a:xfrm>
                <a:off x="6927878" y="1081669"/>
                <a:ext cx="239688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IN" sz="4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IN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8603B2A-650C-8D01-AA9E-0B4C00C543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7878" y="1081669"/>
                <a:ext cx="2396889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8954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4.81481E-6 L 0.05078 -0.09005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9" y="-4514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11022E-16 L 0.05183 -0.08773 " pathEditMode="relative" rAng="0" ptsTypes="AA">
                                      <p:cBhvr>
                                        <p:cTn id="5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91" y="-4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78 -0.09005 L -1.04167E-6 4.81481E-6 " pathEditMode="relative" rAng="0" ptsTypes="AA">
                                      <p:cBhvr>
                                        <p:cTn id="6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39" y="4491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183 -0.08773 L -2.5E-6 -1.11022E-16 " pathEditMode="relative" rAng="0" ptsTypes="AA">
                                      <p:cBhvr>
                                        <p:cTn id="6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91" y="4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4.81481E-6 L -0.05091 0.08912 " pathEditMode="relative" rAng="0" ptsTypes="AA">
                                      <p:cBhvr>
                                        <p:cTn id="82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2" y="4444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11022E-16 L -0.05247 0.09306 " pathEditMode="relative" rAng="0" ptsTypes="AA">
                                      <p:cBhvr>
                                        <p:cTn id="8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0" y="4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091 0.08912 L -1.04167E-6 4.81481E-6 " pathEditMode="relative" rAng="0" ptsTypes="AA">
                                      <p:cBhvr>
                                        <p:cTn id="8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9" y="-4468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247 0.09306 L -2.5E-6 -1.11022E-16 " pathEditMode="relative" rAng="0" ptsTypes="AA">
                                      <p:cBhvr>
                                        <p:cTn id="9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17" y="-4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42" presetClass="path" presetSubtype="0" accel="50000" decel="5000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11022E-16 L 0.00091 -0.13356 " pathEditMode="relative" rAng="0" ptsTypes="AA">
                                      <p:cBhvr>
                                        <p:cTn id="10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6690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42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4.81481E-6 L -0.00026 -0.07686 " pathEditMode="relative" rAng="0" ptsTypes="AA">
                                      <p:cBhvr>
                                        <p:cTn id="11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3773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4.81481E-6 L 2.29167E-6 -0.12777 " pathEditMode="relative" rAng="0" ptsTypes="AA">
                                      <p:cBhvr>
                                        <p:cTn id="112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-0.13356 L -2.5E-6 -1.11022E-16 " pathEditMode="relative" rAng="0" ptsTypes="AA">
                                      <p:cBhvr>
                                        <p:cTn id="11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6667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42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7686 L -1.04167E-6 4.81481E-6 " pathEditMode="relative" rAng="0" ptsTypes="AA">
                                      <p:cBhvr>
                                        <p:cTn id="11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3843"/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0.12777 L 2.29167E-6 -4.81481E-6 " pathEditMode="relative" rAng="0" ptsTypes="AA">
                                      <p:cBhvr>
                                        <p:cTn id="12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3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3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00"/>
                            </p:stCondLst>
                            <p:childTnLst>
                              <p:par>
                                <p:cTn id="137" presetID="42" presetClass="path" presetSubtype="0" accel="50000" decel="5000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11022E-16 L -2.5E-6 0.14375 " pathEditMode="relative" rAng="0" ptsTypes="AA">
                                      <p:cBhvr>
                                        <p:cTn id="13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176"/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42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4.81481E-6 L -0.00026 0.07662 " pathEditMode="relative" rAng="0" ptsTypes="AA">
                                      <p:cBhvr>
                                        <p:cTn id="14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3819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4.81481E-6 L 2.29167E-6 0.14121 " pathEditMode="relative" rAng="0" ptsTypes="AA">
                                      <p:cBhvr>
                                        <p:cTn id="142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2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14375 L -2.5E-6 -1.11022E-16 " pathEditMode="relative" rAng="0" ptsTypes="AA">
                                      <p:cBhvr>
                                        <p:cTn id="14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199"/>
                                    </p:animMotion>
                                  </p:childTnLst>
                                </p:cTn>
                              </p:par>
                              <p:par>
                                <p:cTn id="147" presetID="42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7662 L -1.04167E-6 4.81481E-6 " pathEditMode="relative" rAng="0" ptsTypes="AA">
                                      <p:cBhvr>
                                        <p:cTn id="14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3843"/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0.14121 L -1.875E-6 0 " pathEditMode="relative" rAng="0" ptsTypes="AA">
                                      <p:cBhvr>
                                        <p:cTn id="15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" y="-6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6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6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000"/>
                            </p:stCondLst>
                            <p:childTnLst>
                              <p:par>
                                <p:cTn id="167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4.81481E-6 L -0.07252 4.81481E-6 " pathEditMode="relative" rAng="0" ptsTypes="AA">
                                      <p:cBhvr>
                                        <p:cTn id="16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33" y="0"/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11022E-16 L -0.07122 -0.12569 " pathEditMode="relative" rAng="0" ptsTypes="AA">
                                      <p:cBhvr>
                                        <p:cTn id="17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68" y="-6296"/>
                                    </p:animMotion>
                                  </p:childTnLst>
                                </p:cTn>
                              </p:par>
                              <p:par>
                                <p:cTn id="17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4.81481E-6 L 2.29167E-6 -0.30857 " pathEditMode="relative" rAng="0" ptsTypes="AA">
                                      <p:cBhvr>
                                        <p:cTn id="172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252 4.81481E-6 L -1.04167E-6 4.81481E-6 " pathEditMode="relative" rAng="0" ptsTypes="AA">
                                      <p:cBhvr>
                                        <p:cTn id="17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20" y="0"/>
                                    </p:animMotion>
                                  </p:childTnLst>
                                </p:cTn>
                              </p:par>
                              <p:par>
                                <p:cTn id="177" presetID="42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22 -0.12569 L -2.5E-6 -1.11022E-16 " pathEditMode="relative" rAng="0" ptsTypes="AA">
                                      <p:cBhvr>
                                        <p:cTn id="17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55" y="6273"/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0.30856 L 2.29167E-6 -4.81481E-6 " pathEditMode="relative" rAng="0" ptsTypes="AA">
                                      <p:cBhvr>
                                        <p:cTn id="18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00"/>
                            </p:stCondLst>
                            <p:childTnLst>
                              <p:par>
                                <p:cTn id="190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1000"/>
                            </p:stCondLst>
                            <p:childTnLst>
                              <p:par>
                                <p:cTn id="197" presetID="63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4.81481E-6 L 0.07175 4.81481E-6 " pathEditMode="relative" rAng="0" ptsTypes="AA">
                                      <p:cBhvr>
                                        <p:cTn id="19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81" y="0"/>
                                    </p:animMotion>
                                  </p:childTnLst>
                                </p:cTn>
                              </p:par>
                              <p:par>
                                <p:cTn id="199" presetID="42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11022E-16 L 0.07305 0.13194 " pathEditMode="relative" rAng="0" ptsTypes="AA">
                                      <p:cBhvr>
                                        <p:cTn id="20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46" y="6597"/>
                                    </p:animMotion>
                                  </p:childTnLst>
                                </p:cTn>
                              </p:par>
                              <p:par>
                                <p:cTn id="20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4.81481E-6 L 2.29167E-6 0.30857 " pathEditMode="relative" rAng="0" ptsTypes="AA">
                                      <p:cBhvr>
                                        <p:cTn id="202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78" grpId="0" animBg="1"/>
      <p:bldP spid="78" grpId="1" animBg="1"/>
      <p:bldP spid="78" grpId="2" animBg="1"/>
      <p:bldP spid="78" grpId="3" animBg="1"/>
      <p:bldP spid="78" grpId="4" animBg="1"/>
      <p:bldP spid="78" grpId="5" animBg="1"/>
      <p:bldP spid="78" grpId="6" animBg="1"/>
      <p:bldP spid="78" grpId="7" animBg="1"/>
      <p:bldP spid="78" grpId="8" animBg="1"/>
      <p:bldP spid="78" grpId="9" animBg="1"/>
      <p:bldP spid="78" grpId="10" animBg="1"/>
      <p:bldP spid="78" grpId="1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3" grpId="0" animBg="1"/>
      <p:bldP spid="84" grpId="0" animBg="1"/>
      <p:bldP spid="84" grpId="1" animBg="1"/>
      <p:bldP spid="84" grpId="2" animBg="1"/>
      <p:bldP spid="84" grpId="3" animBg="1"/>
      <p:bldP spid="84" grpId="4" animBg="1"/>
      <p:bldP spid="84" grpId="5" animBg="1"/>
      <p:bldP spid="84" grpId="6" animBg="1"/>
      <p:bldP spid="84" grpId="7" animBg="1"/>
      <p:bldP spid="84" grpId="8" animBg="1"/>
      <p:bldP spid="84" grpId="9" animBg="1"/>
      <p:bldP spid="84" grpId="10" animBg="1"/>
      <p:bldP spid="84" grpId="11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  <p:bldP spid="95" grpId="0" animBg="1"/>
      <p:bldP spid="95" grpId="1" animBg="1"/>
      <p:bldP spid="96" grpId="0" animBg="1"/>
      <p:bldP spid="96" grpId="1" animBg="1"/>
      <p:bldP spid="97" grpId="0" animBg="1"/>
      <p:bldP spid="97" grpId="1" animBg="1"/>
      <p:bldP spid="98" grpId="0" animBg="1"/>
      <p:bldP spid="9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73FB3-B74C-719A-3352-19B7B6C77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Direction of Steepest Descent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8BCEFF-BDC8-80D8-B5C2-0E726C9F4B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sz="3600" dirty="0"/>
                  <a:t>Recall the multivariate Taylor’s theorem</a:t>
                </a:r>
                <a:br>
                  <a:rPr lang="en-IN" sz="3600" dirty="0"/>
                </a:b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6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600" b="1" i="0" smtClean="0">
                            <a:latin typeface="Cambria Math" panose="02040503050406030204" pitchFamily="18" charset="0"/>
                          </a:rPr>
                          <m:t>𝐭</m:t>
                        </m:r>
                      </m:e>
                    </m:d>
                    <m:r>
                      <a:rPr lang="en-US" sz="3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1">
                            <a:latin typeface="Cambria Math" panose="02040503050406030204" pitchFamily="18" charset="0"/>
                          </a:rPr>
                          <m:t>𝐭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m:rPr>
                        <m:sty m:val="p"/>
                      </m:rPr>
                      <a:rPr lang="en-US" sz="3600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br>
                  <a:rPr lang="en-US" sz="3600" dirty="0"/>
                </a:br>
                <a:r>
                  <a:rPr lang="en-IN" sz="3600" dirty="0"/>
                  <a:t>where the </a:t>
                </a:r>
                <a:r>
                  <a:rPr lang="en-IN" sz="3600" i="1" dirty="0"/>
                  <a:t>residual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600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𝐭</m:t>
                                </m:r>
                              </m:e>
                            </m:d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IN" sz="3600" dirty="0"/>
              </a:p>
              <a:p>
                <a:r>
                  <a:rPr lang="en-US" dirty="0">
                    <a:solidFill>
                      <a:schemeClr val="accent3"/>
                    </a:solidFill>
                  </a:rPr>
                  <a:t>Claim</a:t>
                </a:r>
                <a:r>
                  <a:rPr lang="en-US" dirty="0"/>
                  <a:t>: The direction opposite to the gradient vector offers the largest decrease in function value out of all directions (for small steps)</a:t>
                </a:r>
              </a:p>
              <a:p>
                <a:r>
                  <a:rPr lang="en-US" dirty="0">
                    <a:solidFill>
                      <a:schemeClr val="accent5"/>
                    </a:solidFill>
                  </a:rPr>
                  <a:t>Proof</a:t>
                </a:r>
                <a:r>
                  <a:rPr lang="en-US" dirty="0"/>
                  <a:t>: Suppose we are only allowed to take a step of length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dirty="0"/>
                  <a:t>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>
                                <a:latin typeface="Cambria Math" panose="02040503050406030204" pitchFamily="18" charset="0"/>
                              </a:rPr>
                              <m:t>𝐭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dirty="0"/>
                  <a:t>. Recall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𝐭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r>
                  <a:rPr lang="en-IN" i="1" dirty="0"/>
                  <a:t> </a:t>
                </a:r>
                <a:r>
                  <a:rPr lang="en-IN" dirty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IN" dirty="0"/>
                  <a:t> is the angle between the vectors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𝐭</m:t>
                    </m:r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IN" i="1" dirty="0"/>
                  <a:t>.</a:t>
                </a:r>
                <a:r>
                  <a:rPr lang="en-IN" dirty="0"/>
                  <a:t> To get the most decrease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i="1" dirty="0"/>
                  <a:t> </a:t>
                </a:r>
                <a:r>
                  <a:rPr lang="en-IN" dirty="0"/>
                  <a:t>value, we must decrease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r>
                  <a:rPr lang="en-IN" dirty="0"/>
                  <a:t> as much as possible which happens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IN" dirty="0"/>
                  <a:t> i.e.,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𝐭</m:t>
                    </m:r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IN" dirty="0"/>
                  <a:t> are in opposite directions.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8BCEFF-BDC8-80D8-B5C2-0E726C9F4B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1" t="-3218" r="-168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AD5BB4C5-A71E-226B-E1AD-5B9AA9CCA962}"/>
              </a:ext>
            </a:extLst>
          </p:cNvPr>
          <p:cNvGrpSpPr/>
          <p:nvPr/>
        </p:nvGrpSpPr>
        <p:grpSpPr>
          <a:xfrm>
            <a:off x="10835668" y="36191"/>
            <a:ext cx="1143000" cy="1143000"/>
            <a:chOff x="2379643" y="355681"/>
            <a:chExt cx="1143000" cy="1143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5E908DE-F119-8CE3-DA4F-F5F36873550F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5CCEF11B-0B79-5D4C-B66D-542CCEB601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96E92EC-0479-B6F0-C625-F7740E1512A7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815AE5AE-752D-B60F-840F-647B8404C842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79B297F4-C3F9-A563-9289-992B806C5E1E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CEBABF67-05E1-98D1-5283-30E661E4DBF8}"/>
                  </a:ext>
                </a:extLst>
              </p:cNvPr>
              <p:cNvSpPr/>
              <p:nvPr/>
            </p:nvSpPr>
            <p:spPr>
              <a:xfrm>
                <a:off x="3561907" y="109215"/>
                <a:ext cx="7200510" cy="900643"/>
              </a:xfrm>
              <a:prstGeom prst="wedgeRectCallout">
                <a:avLst>
                  <a:gd name="adj1" fmla="val 59150"/>
                  <a:gd name="adj2" fmla="val 47737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This result is guaranteed to hold only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𝐭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is small.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𝐭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is large, then the residual term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𝐭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might become such a large positive number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𝐭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despite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𝐭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term being negative.</a:t>
                </a:r>
              </a:p>
            </p:txBody>
          </p:sp>
        </mc:Choice>
        <mc:Fallback xmlns="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CEBABF67-05E1-98D1-5283-30E661E4DB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1907" y="109215"/>
                <a:ext cx="7200510" cy="900643"/>
              </a:xfrm>
              <a:prstGeom prst="wedgeRectCallout">
                <a:avLst>
                  <a:gd name="adj1" fmla="val 59150"/>
                  <a:gd name="adj2" fmla="val 47737"/>
                </a:avLst>
              </a:prstGeom>
              <a:blipFill>
                <a:blip r:embed="rId3"/>
                <a:stretch>
                  <a:fillRect l="-386" t="-3268" b="-9150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3462F80A-3579-A95F-308E-21F786675B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56" y="5450209"/>
            <a:ext cx="1371600" cy="1371600"/>
          </a:xfrm>
          <a:prstGeom prst="rect">
            <a:avLst/>
          </a:prstGeom>
        </p:spPr>
      </p:pic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13D800B2-54D5-6F93-5244-5C1CC7AC2332}"/>
              </a:ext>
            </a:extLst>
          </p:cNvPr>
          <p:cNvSpPr/>
          <p:nvPr/>
        </p:nvSpPr>
        <p:spPr>
          <a:xfrm>
            <a:off x="1506955" y="5447566"/>
            <a:ext cx="3320225" cy="964881"/>
          </a:xfrm>
          <a:prstGeom prst="wedgeRectCallout">
            <a:avLst>
              <a:gd name="adj1" fmla="val -62837"/>
              <a:gd name="adj2" fmla="val 42264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That is why we usually take small-to-moderate steps when implementing descent algorithms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517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BD25D-A3EB-E641-A869-B42C71437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(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GD</a:t>
            </a:r>
            <a:r>
              <a:rPr lang="en-US" dirty="0"/>
              <a:t>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2DD85F-E009-7CAD-F1F0-21B63B0B50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>
                    <a:solidFill>
                      <a:schemeClr val="accent3">
                        <a:lumMod val="75000"/>
                      </a:schemeClr>
                    </a:solidFill>
                  </a:rPr>
                  <a:t>Technique 2 ((sub) Gradient Descent)</a:t>
                </a:r>
                <a:r>
                  <a:rPr lang="en-IN" dirty="0"/>
                  <a:t>: Solve the problem iteratively</a:t>
                </a:r>
                <a:br>
                  <a:rPr lang="en-IN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</m:func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2DD85F-E009-7CAD-F1F0-21B63B0B50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27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3C7440-E598-FD9B-3353-3D061B4C1D94}"/>
                  </a:ext>
                </a:extLst>
              </p:cNvPr>
              <p:cNvSpPr txBox="1"/>
              <p:nvPr/>
            </p:nvSpPr>
            <p:spPr>
              <a:xfrm>
                <a:off x="352495" y="2320686"/>
                <a:ext cx="7288821" cy="4091761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IN" sz="3200" dirty="0">
                    <a:solidFill>
                      <a:srgbClr val="FFC000"/>
                    </a:solidFill>
                    <a:latin typeface="+mj-lt"/>
                  </a:rPr>
                  <a:t>(SUB) GRADIENT DESCENT (</a:t>
                </a:r>
                <a:r>
                  <a:rPr lang="en-IN" sz="3200" dirty="0">
                    <a:solidFill>
                      <a:schemeClr val="accent3">
                        <a:lumMod val="75000"/>
                      </a:schemeClr>
                    </a:solidFill>
                    <a:latin typeface="+mj-lt"/>
                  </a:rPr>
                  <a:t>GD</a:t>
                </a:r>
                <a:r>
                  <a:rPr lang="en-IN" sz="3200" dirty="0">
                    <a:solidFill>
                      <a:srgbClr val="FFC000"/>
                    </a:solidFill>
                    <a:latin typeface="+mj-lt"/>
                  </a:rPr>
                  <a:t>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Given: obj. </a:t>
                </a:r>
                <a:r>
                  <a:rPr lang="en-IN" sz="3200" dirty="0" err="1">
                    <a:solidFill>
                      <a:schemeClr val="bg1"/>
                    </a:solidFill>
                    <a:latin typeface="+mj-lt"/>
                  </a:rPr>
                  <a:t>func</a:t>
                </a: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.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 to minimize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Initialize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sz="3200" b="1" dirty="0">
                  <a:solidFill>
                    <a:schemeClr val="bg1"/>
                  </a:solidFill>
                  <a:latin typeface="+mj-lt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>
                    <a:solidFill>
                      <a:schemeClr val="bg1"/>
                    </a:solidFill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=0, 1, …</m:t>
                    </m:r>
                  </m:oMath>
                </a14:m>
                <a:endParaRPr lang="en-US" sz="3200" dirty="0">
                  <a:solidFill>
                    <a:schemeClr val="bg1"/>
                  </a:solidFill>
                  <a:latin typeface="+mj-lt"/>
                </a:endParaRPr>
              </a:p>
              <a:p>
                <a:pPr marL="971550" lvl="1" indent="-514350">
                  <a:buFont typeface="+mj-lt"/>
                  <a:buAutoNum type="alphaLcPeriod"/>
                </a:pPr>
                <a:r>
                  <a:rPr lang="en-US" sz="3200" dirty="0">
                    <a:solidFill>
                      <a:schemeClr val="bg1"/>
                    </a:solidFill>
                    <a:latin typeface="+mj-lt"/>
                  </a:rPr>
                  <a:t>Obtain a (sub)gradient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p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200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endParaRPr lang="en-US" sz="3200" dirty="0">
                  <a:solidFill>
                    <a:schemeClr val="bg1"/>
                  </a:solidFill>
                  <a:latin typeface="+mj-lt"/>
                </a:endParaRPr>
              </a:p>
              <a:p>
                <a:pPr marL="971550" lvl="1" indent="-514350">
                  <a:buFont typeface="+mj-lt"/>
                  <a:buAutoNum type="alphaLcPeriod"/>
                </a:pPr>
                <a:r>
                  <a:rPr lang="en-US" sz="3200" dirty="0">
                    <a:solidFill>
                      <a:schemeClr val="bg1"/>
                    </a:solidFill>
                    <a:latin typeface="+mj-lt"/>
                  </a:rPr>
                  <a:t>Choose a step length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3200" dirty="0">
                  <a:solidFill>
                    <a:schemeClr val="bg1"/>
                  </a:solidFill>
                  <a:latin typeface="+mj-lt"/>
                </a:endParaRPr>
              </a:p>
              <a:p>
                <a:pPr marL="971550" lvl="1" indent="-514350">
                  <a:buFont typeface="+mj-lt"/>
                  <a:buAutoNum type="alphaLcPeriod"/>
                </a:pP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Update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p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3200" dirty="0">
                  <a:solidFill>
                    <a:schemeClr val="bg1"/>
                  </a:solidFill>
                  <a:latin typeface="+mj-lt"/>
                </a:endParaRPr>
              </a:p>
              <a:p>
                <a:pPr marL="971550" lvl="1" indent="-514350">
                  <a:buFont typeface="+mj-lt"/>
                  <a:buAutoNum type="alphaLcPeriod"/>
                </a:pP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Repeat until convergence</a:t>
                </a:r>
                <a:endParaRPr lang="en-US" sz="32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3C7440-E598-FD9B-3353-3D061B4C1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495" y="2320686"/>
                <a:ext cx="7288821" cy="4091761"/>
              </a:xfrm>
              <a:prstGeom prst="rect">
                <a:avLst/>
              </a:prstGeom>
              <a:blipFill>
                <a:blip r:embed="rId3"/>
                <a:stretch>
                  <a:fillRect l="-1998" t="-1477" r="-1415" b="-2659"/>
                </a:stretch>
              </a:blipFill>
              <a:ln w="3810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03AC1175-A3A4-C5E4-8ADF-6DEA40EB209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17084" y="2306394"/>
                <a:ext cx="4144981" cy="413693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85000"/>
                  </a:lnSpc>
                  <a:spcBef>
                    <a:spcPts val="1300"/>
                  </a:spcBef>
                  <a:buFont typeface="Arial" pitchFamily="34" charset="0"/>
                  <a:buChar char=" "/>
                  <a:defRPr sz="32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1pPr>
                <a:lvl2pPr marL="347472" indent="-3429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32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2pPr>
                <a:lvl3pPr marL="548640" indent="-54864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800" i="1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3pPr>
                <a:lvl4pPr marL="822960" indent="-82296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4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4pPr>
                <a:lvl5pPr marL="1097280" indent="-109728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4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5pPr>
                <a:lvl6pPr marL="12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4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6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8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IN" dirty="0"/>
                  <a:t>How to initialize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IN" dirty="0"/>
                  <a:t>?</a:t>
                </a:r>
              </a:p>
              <a:p>
                <a:r>
                  <a:rPr lang="en-IN" dirty="0"/>
                  <a:t>How to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Called “step length” or “learning rate”</a:t>
                </a:r>
              </a:p>
              <a:p>
                <a:r>
                  <a:rPr lang="en-IN" dirty="0"/>
                  <a:t>What is convergence?</a:t>
                </a:r>
              </a:p>
              <a:p>
                <a:r>
                  <a:rPr lang="en-IN" dirty="0"/>
                  <a:t>How to decide if we have converged?</a:t>
                </a:r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03AC1175-A3A4-C5E4-8ADF-6DEA40EB2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7084" y="2306394"/>
                <a:ext cx="4144981" cy="4136936"/>
              </a:xfrm>
              <a:prstGeom prst="rect">
                <a:avLst/>
              </a:prstGeom>
              <a:blipFill>
                <a:blip r:embed="rId4"/>
                <a:stretch>
                  <a:fillRect l="-1618" t="-353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560FABAE-47CC-C689-7A6C-4E8171335023}"/>
              </a:ext>
            </a:extLst>
          </p:cNvPr>
          <p:cNvGrpSpPr/>
          <p:nvPr/>
        </p:nvGrpSpPr>
        <p:grpSpPr>
          <a:xfrm>
            <a:off x="10835668" y="5678809"/>
            <a:ext cx="1143000" cy="1143000"/>
            <a:chOff x="2379643" y="355681"/>
            <a:chExt cx="1143000" cy="1143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0B6605C-4613-5A9A-BA3F-0F9AF40D73A7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7FDE3FE-91A9-A260-C63E-BC9F8A015E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B396C75-A763-9B6E-8617-4A73831113D4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947240F4-D09A-B8DF-1498-F32B7B3AD62F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B8E38442-0DED-E3BD-8216-87C990225C3E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Speech Bubble: Rectangle 22">
                <a:extLst>
                  <a:ext uri="{FF2B5EF4-FFF2-40B4-BE49-F238E27FC236}">
                    <a16:creationId xmlns:a16="http://schemas.microsoft.com/office/drawing/2014/main" id="{4C18801D-DDE0-7C1D-7511-E8C4F9C34B52}"/>
                  </a:ext>
                </a:extLst>
              </p:cNvPr>
              <p:cNvSpPr/>
              <p:nvPr/>
            </p:nvSpPr>
            <p:spPr>
              <a:xfrm>
                <a:off x="6617435" y="5751833"/>
                <a:ext cx="4144982" cy="900643"/>
              </a:xfrm>
              <a:prstGeom prst="wedgeRectCallout">
                <a:avLst>
                  <a:gd name="adj1" fmla="val 64318"/>
                  <a:gd name="adj2" fmla="val 43015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The name “step length” is a bit misleading since the actual distance </a:t>
                </a:r>
                <a:r>
                  <a:rPr lang="en-US" i="1" dirty="0">
                    <a:solidFill>
                      <a:schemeClr val="bg1"/>
                    </a:solidFill>
                  </a:rPr>
                  <a:t>travelled</a:t>
                </a:r>
                <a:r>
                  <a:rPr lang="en-US" dirty="0">
                    <a:solidFill>
                      <a:schemeClr val="bg1"/>
                    </a:solidFill>
                  </a:rPr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𝐠</m:t>
                                </m:r>
                              </m:e>
                              <m:sup>
                                <m: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Speech Bubble: Rectangle 22">
                <a:extLst>
                  <a:ext uri="{FF2B5EF4-FFF2-40B4-BE49-F238E27FC236}">
                    <a16:creationId xmlns:a16="http://schemas.microsoft.com/office/drawing/2014/main" id="{4C18801D-DDE0-7C1D-7511-E8C4F9C34B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435" y="5751833"/>
                <a:ext cx="4144982" cy="900643"/>
              </a:xfrm>
              <a:prstGeom prst="wedgeRectCallout">
                <a:avLst>
                  <a:gd name="adj1" fmla="val 64318"/>
                  <a:gd name="adj2" fmla="val 43015"/>
                </a:avLst>
              </a:prstGeom>
              <a:blipFill>
                <a:blip r:embed="rId5"/>
                <a:stretch>
                  <a:fillRect l="-512" t="-3289" b="-1974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 descr="Icon&#10;&#10;Description automatically generated">
            <a:extLst>
              <a:ext uri="{FF2B5EF4-FFF2-40B4-BE49-F238E27FC236}">
                <a16:creationId xmlns:a16="http://schemas.microsoft.com/office/drawing/2014/main" id="{DD09F140-CE45-A576-535E-C81D3E887D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2417" y="1895707"/>
            <a:ext cx="1371600" cy="1371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Speech Bubble: Rectangle 24">
                <a:extLst>
                  <a:ext uri="{FF2B5EF4-FFF2-40B4-BE49-F238E27FC236}">
                    <a16:creationId xmlns:a16="http://schemas.microsoft.com/office/drawing/2014/main" id="{B1F89EF6-94ED-3258-6515-573712B295CD}"/>
                  </a:ext>
                </a:extLst>
              </p:cNvPr>
              <p:cNvSpPr/>
              <p:nvPr/>
            </p:nvSpPr>
            <p:spPr>
              <a:xfrm>
                <a:off x="5943600" y="1856539"/>
                <a:ext cx="5008414" cy="964881"/>
              </a:xfrm>
              <a:prstGeom prst="wedgeRectCallout">
                <a:avLst>
                  <a:gd name="adj1" fmla="val 57860"/>
                  <a:gd name="adj2" fmla="val 46205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bg1"/>
                    </a:solidFill>
                  </a:rPr>
                  <a:t>Even the name “learning rate” is a bit misleading as it seems to suggest a large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err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i="1" dirty="0" err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will make us “learn” faster. </a:t>
                </a:r>
                <a:r>
                  <a:rPr lang="en-US" dirty="0">
                    <a:solidFill>
                      <a:schemeClr val="bg1"/>
                    </a:solidFill>
                  </a:rPr>
                  <a:t>In reality, a very large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can give poor results</a:t>
                </a:r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Speech Bubble: Rectangle 24">
                <a:extLst>
                  <a:ext uri="{FF2B5EF4-FFF2-40B4-BE49-F238E27FC236}">
                    <a16:creationId xmlns:a16="http://schemas.microsoft.com/office/drawing/2014/main" id="{B1F89EF6-94ED-3258-6515-573712B295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1856539"/>
                <a:ext cx="5008414" cy="964881"/>
              </a:xfrm>
              <a:prstGeom prst="wedgeRectCallout">
                <a:avLst>
                  <a:gd name="adj1" fmla="val 57860"/>
                  <a:gd name="adj2" fmla="val 46205"/>
                </a:avLst>
              </a:prstGeom>
              <a:blipFill>
                <a:blip r:embed="rId7"/>
                <a:stretch>
                  <a:fillRect l="-673" b="-5521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C4E31E71-23B9-E8F2-7B91-98CD459CBFB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92" y="94060"/>
            <a:ext cx="1371600" cy="1371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Speech Bubble: Rectangle 26">
                <a:extLst>
                  <a:ext uri="{FF2B5EF4-FFF2-40B4-BE49-F238E27FC236}">
                    <a16:creationId xmlns:a16="http://schemas.microsoft.com/office/drawing/2014/main" id="{0868EC7E-9453-AB75-3A66-6CCB21CCE5C4}"/>
                  </a:ext>
                </a:extLst>
              </p:cNvPr>
              <p:cNvSpPr/>
              <p:nvPr/>
            </p:nvSpPr>
            <p:spPr>
              <a:xfrm>
                <a:off x="1533063" y="138353"/>
                <a:ext cx="3400444" cy="964881"/>
              </a:xfrm>
              <a:prstGeom prst="wedgeRectCallout">
                <a:avLst>
                  <a:gd name="adj1" fmla="val -61334"/>
                  <a:gd name="adj2" fmla="val 41162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To handle maximization problems, note that maximizing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is the same as minimizing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Speech Bubble: Rectangle 26">
                <a:extLst>
                  <a:ext uri="{FF2B5EF4-FFF2-40B4-BE49-F238E27FC236}">
                    <a16:creationId xmlns:a16="http://schemas.microsoft.com/office/drawing/2014/main" id="{0868EC7E-9453-AB75-3A66-6CCB21CCE5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063" y="138353"/>
                <a:ext cx="3400444" cy="964881"/>
              </a:xfrm>
              <a:prstGeom prst="wedgeRectCallout">
                <a:avLst>
                  <a:gd name="adj1" fmla="val -61334"/>
                  <a:gd name="adj2" fmla="val 41162"/>
                </a:avLst>
              </a:prstGeom>
              <a:blipFill>
                <a:blip r:embed="rId9"/>
                <a:stretch>
                  <a:fillRect r="-1595" b="-5521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1EF06801-DF56-169D-43F9-D140CE1E9F7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368" y="112482"/>
            <a:ext cx="1371600" cy="1371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2044005F-E0AD-6171-7A01-B7218DCFB68B}"/>
                  </a:ext>
                </a:extLst>
              </p:cNvPr>
              <p:cNvSpPr/>
              <p:nvPr/>
            </p:nvSpPr>
            <p:spPr>
              <a:xfrm>
                <a:off x="7176977" y="155133"/>
                <a:ext cx="3775036" cy="964881"/>
              </a:xfrm>
              <a:prstGeom prst="wedgeRectCallout">
                <a:avLst>
                  <a:gd name="adj1" fmla="val 59832"/>
                  <a:gd name="adj2" fmla="val 46205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Note that gradient descent will stop making progress i.e.,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if we hit a stationary point i.e.,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2044005F-E0AD-6171-7A01-B7218DCFB6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6977" y="155133"/>
                <a:ext cx="3775036" cy="964881"/>
              </a:xfrm>
              <a:prstGeom prst="wedgeRectCallout">
                <a:avLst>
                  <a:gd name="adj1" fmla="val 59832"/>
                  <a:gd name="adj2" fmla="val 46205"/>
                </a:avLst>
              </a:prstGeom>
              <a:blipFill>
                <a:blip r:embed="rId11"/>
                <a:stretch>
                  <a:fillRect l="-437" b="-5488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747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6" grpId="0" build="p"/>
      <p:bldP spid="23" grpId="0" animBg="1"/>
      <p:bldP spid="25" grpId="0" animBg="1"/>
      <p:bldP spid="27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294BE-4B9C-42B4-39A3-59829FDC6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 in Action</a:t>
            </a:r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189B446-7A8E-E2CD-7426-957A653D9DBE}"/>
              </a:ext>
            </a:extLst>
          </p:cNvPr>
          <p:cNvGrpSpPr/>
          <p:nvPr/>
        </p:nvGrpSpPr>
        <p:grpSpPr>
          <a:xfrm>
            <a:off x="370505" y="2104933"/>
            <a:ext cx="5286555" cy="3212293"/>
            <a:chOff x="1169683" y="1061324"/>
            <a:chExt cx="5286555" cy="321229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EAE9640-2C0A-A68F-5882-5EDAF7943C01}"/>
                </a:ext>
              </a:extLst>
            </p:cNvPr>
            <p:cNvCxnSpPr/>
            <p:nvPr/>
          </p:nvCxnSpPr>
          <p:spPr>
            <a:xfrm flipH="1">
              <a:off x="1169683" y="3788833"/>
              <a:ext cx="5286555" cy="0"/>
            </a:xfrm>
            <a:prstGeom prst="line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40D40E3-8E92-08EF-209B-B81285329F80}"/>
                </a:ext>
              </a:extLst>
            </p:cNvPr>
            <p:cNvCxnSpPr/>
            <p:nvPr/>
          </p:nvCxnSpPr>
          <p:spPr>
            <a:xfrm>
              <a:off x="1660212" y="1061324"/>
              <a:ext cx="0" cy="3212293"/>
            </a:xfrm>
            <a:prstGeom prst="line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FBC35CD-F2C1-F277-951C-ED14F7C1FBDF}"/>
              </a:ext>
            </a:extLst>
          </p:cNvPr>
          <p:cNvGrpSpPr/>
          <p:nvPr/>
        </p:nvGrpSpPr>
        <p:grpSpPr>
          <a:xfrm>
            <a:off x="498138" y="2049684"/>
            <a:ext cx="5188807" cy="2422186"/>
            <a:chOff x="498138" y="1006075"/>
            <a:chExt cx="5188807" cy="2422186"/>
          </a:xfrm>
        </p:grpSpPr>
        <p:sp>
          <p:nvSpPr>
            <p:cNvPr id="8" name="Freeform 36">
              <a:extLst>
                <a:ext uri="{FF2B5EF4-FFF2-40B4-BE49-F238E27FC236}">
                  <a16:creationId xmlns:a16="http://schemas.microsoft.com/office/drawing/2014/main" id="{EC3E80B8-4328-4CF5-1C81-57B5B66FDD67}"/>
                </a:ext>
              </a:extLst>
            </p:cNvPr>
            <p:cNvSpPr/>
            <p:nvPr/>
          </p:nvSpPr>
          <p:spPr>
            <a:xfrm>
              <a:off x="498138" y="1080703"/>
              <a:ext cx="1848118" cy="1697888"/>
            </a:xfrm>
            <a:custGeom>
              <a:avLst/>
              <a:gdLst>
                <a:gd name="connsiteX0" fmla="*/ 0 w 3282696"/>
                <a:gd name="connsiteY0" fmla="*/ 0 h 1438824"/>
                <a:gd name="connsiteX1" fmla="*/ 1453896 w 3282696"/>
                <a:gd name="connsiteY1" fmla="*/ 1335024 h 1438824"/>
                <a:gd name="connsiteX2" fmla="*/ 2706624 w 3282696"/>
                <a:gd name="connsiteY2" fmla="*/ 1225296 h 1438824"/>
                <a:gd name="connsiteX3" fmla="*/ 3282696 w 3282696"/>
                <a:gd name="connsiteY3" fmla="*/ 228600 h 1438824"/>
                <a:gd name="connsiteX4" fmla="*/ 3282696 w 3282696"/>
                <a:gd name="connsiteY4" fmla="*/ 228600 h 1438824"/>
                <a:gd name="connsiteX0" fmla="*/ 0 w 3282696"/>
                <a:gd name="connsiteY0" fmla="*/ 0 h 1410060"/>
                <a:gd name="connsiteX1" fmla="*/ 1453896 w 3282696"/>
                <a:gd name="connsiteY1" fmla="*/ 1335024 h 1410060"/>
                <a:gd name="connsiteX2" fmla="*/ 2615184 w 3282696"/>
                <a:gd name="connsiteY2" fmla="*/ 1133856 h 1410060"/>
                <a:gd name="connsiteX3" fmla="*/ 3282696 w 3282696"/>
                <a:gd name="connsiteY3" fmla="*/ 228600 h 1410060"/>
                <a:gd name="connsiteX4" fmla="*/ 3282696 w 3282696"/>
                <a:gd name="connsiteY4" fmla="*/ 228600 h 1410060"/>
                <a:gd name="connsiteX0" fmla="*/ 0 w 3282696"/>
                <a:gd name="connsiteY0" fmla="*/ 0 h 1405369"/>
                <a:gd name="connsiteX1" fmla="*/ 1453896 w 3282696"/>
                <a:gd name="connsiteY1" fmla="*/ 1335024 h 1405369"/>
                <a:gd name="connsiteX2" fmla="*/ 2578608 w 3282696"/>
                <a:gd name="connsiteY2" fmla="*/ 1115568 h 1405369"/>
                <a:gd name="connsiteX3" fmla="*/ 3282696 w 3282696"/>
                <a:gd name="connsiteY3" fmla="*/ 228600 h 1405369"/>
                <a:gd name="connsiteX4" fmla="*/ 3282696 w 3282696"/>
                <a:gd name="connsiteY4" fmla="*/ 228600 h 1405369"/>
                <a:gd name="connsiteX0" fmla="*/ 0 w 3282696"/>
                <a:gd name="connsiteY0" fmla="*/ 0 h 1336127"/>
                <a:gd name="connsiteX1" fmla="*/ 1453896 w 3282696"/>
                <a:gd name="connsiteY1" fmla="*/ 1335024 h 1336127"/>
                <a:gd name="connsiteX2" fmla="*/ 3282696 w 3282696"/>
                <a:gd name="connsiteY2" fmla="*/ 228600 h 1336127"/>
                <a:gd name="connsiteX3" fmla="*/ 3282696 w 3282696"/>
                <a:gd name="connsiteY3" fmla="*/ 228600 h 1336127"/>
                <a:gd name="connsiteX0" fmla="*/ 0 w 3282696"/>
                <a:gd name="connsiteY0" fmla="*/ 0 h 1350644"/>
                <a:gd name="connsiteX1" fmla="*/ 1453896 w 3282696"/>
                <a:gd name="connsiteY1" fmla="*/ 1335024 h 1350644"/>
                <a:gd name="connsiteX2" fmla="*/ 3282696 w 3282696"/>
                <a:gd name="connsiteY2" fmla="*/ 228600 h 1350644"/>
                <a:gd name="connsiteX3" fmla="*/ 3282696 w 3282696"/>
                <a:gd name="connsiteY3" fmla="*/ 228600 h 1350644"/>
                <a:gd name="connsiteX0" fmla="*/ 0 w 3282696"/>
                <a:gd name="connsiteY0" fmla="*/ 0 h 228600"/>
                <a:gd name="connsiteX1" fmla="*/ 3282696 w 3282696"/>
                <a:gd name="connsiteY1" fmla="*/ 228600 h 228600"/>
                <a:gd name="connsiteX2" fmla="*/ 3282696 w 3282696"/>
                <a:gd name="connsiteY2" fmla="*/ 228600 h 228600"/>
                <a:gd name="connsiteX0" fmla="*/ 0 w 3282696"/>
                <a:gd name="connsiteY0" fmla="*/ 0 h 1381283"/>
                <a:gd name="connsiteX1" fmla="*/ 3282696 w 3282696"/>
                <a:gd name="connsiteY1" fmla="*/ 228600 h 1381283"/>
                <a:gd name="connsiteX2" fmla="*/ 3282696 w 3282696"/>
                <a:gd name="connsiteY2" fmla="*/ 228600 h 1381283"/>
                <a:gd name="connsiteX0" fmla="*/ 0 w 3282696"/>
                <a:gd name="connsiteY0" fmla="*/ 0 h 1533999"/>
                <a:gd name="connsiteX1" fmla="*/ 3282696 w 3282696"/>
                <a:gd name="connsiteY1" fmla="*/ 228600 h 1533999"/>
                <a:gd name="connsiteX2" fmla="*/ 3282696 w 3282696"/>
                <a:gd name="connsiteY2" fmla="*/ 228600 h 1533999"/>
                <a:gd name="connsiteX0" fmla="*/ 0 w 3282696"/>
                <a:gd name="connsiteY0" fmla="*/ 0 h 1515917"/>
                <a:gd name="connsiteX1" fmla="*/ 3282696 w 3282696"/>
                <a:gd name="connsiteY1" fmla="*/ 228600 h 1515917"/>
                <a:gd name="connsiteX2" fmla="*/ 3282696 w 3282696"/>
                <a:gd name="connsiteY2" fmla="*/ 228600 h 1515917"/>
                <a:gd name="connsiteX0" fmla="*/ 0 w 3282696"/>
                <a:gd name="connsiteY0" fmla="*/ 0 h 1277154"/>
                <a:gd name="connsiteX1" fmla="*/ 3282696 w 3282696"/>
                <a:gd name="connsiteY1" fmla="*/ 228600 h 1277154"/>
                <a:gd name="connsiteX2" fmla="*/ 3282696 w 3282696"/>
                <a:gd name="connsiteY2" fmla="*/ 228600 h 1277154"/>
                <a:gd name="connsiteX0" fmla="*/ 0 w 3282696"/>
                <a:gd name="connsiteY0" fmla="*/ 0 h 1336478"/>
                <a:gd name="connsiteX1" fmla="*/ 3282696 w 3282696"/>
                <a:gd name="connsiteY1" fmla="*/ 228600 h 1336478"/>
                <a:gd name="connsiteX2" fmla="*/ 3282696 w 3282696"/>
                <a:gd name="connsiteY2" fmla="*/ 228600 h 1336478"/>
                <a:gd name="connsiteX0" fmla="*/ 0 w 3282696"/>
                <a:gd name="connsiteY0" fmla="*/ 0 h 1244783"/>
                <a:gd name="connsiteX1" fmla="*/ 3282696 w 3282696"/>
                <a:gd name="connsiteY1" fmla="*/ 228600 h 1244783"/>
                <a:gd name="connsiteX2" fmla="*/ 3282696 w 3282696"/>
                <a:gd name="connsiteY2" fmla="*/ 228600 h 1244783"/>
                <a:gd name="connsiteX0" fmla="*/ 0 w 4292346"/>
                <a:gd name="connsiteY0" fmla="*/ 177800 h 1166980"/>
                <a:gd name="connsiteX1" fmla="*/ 4292346 w 4292346"/>
                <a:gd name="connsiteY1" fmla="*/ 0 h 1166980"/>
                <a:gd name="connsiteX2" fmla="*/ 4292346 w 4292346"/>
                <a:gd name="connsiteY2" fmla="*/ 0 h 1166980"/>
                <a:gd name="connsiteX0" fmla="*/ 0 w 4292346"/>
                <a:gd name="connsiteY0" fmla="*/ 177800 h 1166980"/>
                <a:gd name="connsiteX1" fmla="*/ 4292346 w 4292346"/>
                <a:gd name="connsiteY1" fmla="*/ 0 h 1166980"/>
                <a:gd name="connsiteX2" fmla="*/ 2603246 w 4292346"/>
                <a:gd name="connsiteY2" fmla="*/ 169334 h 1166980"/>
                <a:gd name="connsiteX0" fmla="*/ 0 w 2603246"/>
                <a:gd name="connsiteY0" fmla="*/ 8466 h 8466"/>
                <a:gd name="connsiteX1" fmla="*/ 2603246 w 2603246"/>
                <a:gd name="connsiteY1" fmla="*/ 0 h 8466"/>
                <a:gd name="connsiteX0" fmla="*/ 0 w 10000"/>
                <a:gd name="connsiteY0" fmla="*/ 10000 h 665613"/>
                <a:gd name="connsiteX1" fmla="*/ 10000 w 10000"/>
                <a:gd name="connsiteY1" fmla="*/ 0 h 665613"/>
                <a:gd name="connsiteX0" fmla="*/ 0 w 10000"/>
                <a:gd name="connsiteY0" fmla="*/ 10000 h 1072446"/>
                <a:gd name="connsiteX1" fmla="*/ 10000 w 10000"/>
                <a:gd name="connsiteY1" fmla="*/ 0 h 1072446"/>
                <a:gd name="connsiteX0" fmla="*/ 0 w 11073"/>
                <a:gd name="connsiteY0" fmla="*/ 0 h 1070216"/>
                <a:gd name="connsiteX1" fmla="*/ 11073 w 11073"/>
                <a:gd name="connsiteY1" fmla="*/ 5001 h 1070216"/>
                <a:gd name="connsiteX0" fmla="*/ 0 w 9870"/>
                <a:gd name="connsiteY0" fmla="*/ 0 h 1078046"/>
                <a:gd name="connsiteX1" fmla="*/ 9870 w 9870"/>
                <a:gd name="connsiteY1" fmla="*/ 20002 h 1078046"/>
                <a:gd name="connsiteX0" fmla="*/ 0 w 10000"/>
                <a:gd name="connsiteY0" fmla="*/ 0 h 11683"/>
                <a:gd name="connsiteX1" fmla="*/ 10000 w 10000"/>
                <a:gd name="connsiteY1" fmla="*/ 186 h 11683"/>
                <a:gd name="connsiteX0" fmla="*/ 0 w 10000"/>
                <a:gd name="connsiteY0" fmla="*/ 0 h 11956"/>
                <a:gd name="connsiteX1" fmla="*/ 10000 w 10000"/>
                <a:gd name="connsiteY1" fmla="*/ 186 h 11956"/>
                <a:gd name="connsiteX0" fmla="*/ 0 w 10000"/>
                <a:gd name="connsiteY0" fmla="*/ 0 h 13365"/>
                <a:gd name="connsiteX1" fmla="*/ 10000 w 10000"/>
                <a:gd name="connsiteY1" fmla="*/ 186 h 13365"/>
                <a:gd name="connsiteX0" fmla="*/ 0 w 10000"/>
                <a:gd name="connsiteY0" fmla="*/ 0 h 21227"/>
                <a:gd name="connsiteX1" fmla="*/ 10000 w 10000"/>
                <a:gd name="connsiteY1" fmla="*/ 186 h 21227"/>
                <a:gd name="connsiteX0" fmla="*/ 0 w 10000"/>
                <a:gd name="connsiteY0" fmla="*/ 0 h 20290"/>
                <a:gd name="connsiteX1" fmla="*/ 10000 w 10000"/>
                <a:gd name="connsiteY1" fmla="*/ 186 h 20290"/>
                <a:gd name="connsiteX0" fmla="*/ 0 w 10000"/>
                <a:gd name="connsiteY0" fmla="*/ 0 h 11459"/>
                <a:gd name="connsiteX1" fmla="*/ 10000 w 10000"/>
                <a:gd name="connsiteY1" fmla="*/ 186 h 11459"/>
                <a:gd name="connsiteX0" fmla="*/ 0 w 10000"/>
                <a:gd name="connsiteY0" fmla="*/ 0 h 10825"/>
                <a:gd name="connsiteX1" fmla="*/ 10000 w 10000"/>
                <a:gd name="connsiteY1" fmla="*/ 186 h 10825"/>
                <a:gd name="connsiteX0" fmla="*/ 0 w 10000"/>
                <a:gd name="connsiteY0" fmla="*/ 0 h 10825"/>
                <a:gd name="connsiteX1" fmla="*/ 10000 w 10000"/>
                <a:gd name="connsiteY1" fmla="*/ 186 h 10825"/>
                <a:gd name="connsiteX0" fmla="*/ 0 w 10000"/>
                <a:gd name="connsiteY0" fmla="*/ 0 h 10582"/>
                <a:gd name="connsiteX1" fmla="*/ 10000 w 10000"/>
                <a:gd name="connsiteY1" fmla="*/ 186 h 10582"/>
                <a:gd name="connsiteX0" fmla="*/ 0 w 10000"/>
                <a:gd name="connsiteY0" fmla="*/ 0 h 10617"/>
                <a:gd name="connsiteX1" fmla="*/ 10000 w 10000"/>
                <a:gd name="connsiteY1" fmla="*/ 186 h 10617"/>
                <a:gd name="connsiteX0" fmla="*/ 0 w 10000"/>
                <a:gd name="connsiteY0" fmla="*/ 0 h 14019"/>
                <a:gd name="connsiteX1" fmla="*/ 10000 w 10000"/>
                <a:gd name="connsiteY1" fmla="*/ 186 h 14019"/>
                <a:gd name="connsiteX0" fmla="*/ 0 w 10000"/>
                <a:gd name="connsiteY0" fmla="*/ 0 h 14141"/>
                <a:gd name="connsiteX1" fmla="*/ 10000 w 10000"/>
                <a:gd name="connsiteY1" fmla="*/ 186 h 14141"/>
                <a:gd name="connsiteX0" fmla="*/ 0 w 10000"/>
                <a:gd name="connsiteY0" fmla="*/ 0 h 14448"/>
                <a:gd name="connsiteX1" fmla="*/ 10000 w 10000"/>
                <a:gd name="connsiteY1" fmla="*/ 186 h 14448"/>
                <a:gd name="connsiteX0" fmla="*/ 0 w 7899"/>
                <a:gd name="connsiteY0" fmla="*/ 0 h 14489"/>
                <a:gd name="connsiteX1" fmla="*/ 7899 w 7899"/>
                <a:gd name="connsiteY1" fmla="*/ 256 h 14489"/>
                <a:gd name="connsiteX0" fmla="*/ 0 w 10000"/>
                <a:gd name="connsiteY0" fmla="*/ 0 h 10129"/>
                <a:gd name="connsiteX1" fmla="*/ 10000 w 10000"/>
                <a:gd name="connsiteY1" fmla="*/ 177 h 10129"/>
                <a:gd name="connsiteX0" fmla="*/ 0 w 8342"/>
                <a:gd name="connsiteY0" fmla="*/ 0 h 10183"/>
                <a:gd name="connsiteX1" fmla="*/ 8342 w 8342"/>
                <a:gd name="connsiteY1" fmla="*/ 273 h 10183"/>
                <a:gd name="connsiteX0" fmla="*/ 0 w 10000"/>
                <a:gd name="connsiteY0" fmla="*/ 0 h 8301"/>
                <a:gd name="connsiteX1" fmla="*/ 10000 w 10000"/>
                <a:gd name="connsiteY1" fmla="*/ 268 h 8301"/>
                <a:gd name="connsiteX0" fmla="*/ 0 w 10000"/>
                <a:gd name="connsiteY0" fmla="*/ 0 h 9882"/>
                <a:gd name="connsiteX1" fmla="*/ 10000 w 10000"/>
                <a:gd name="connsiteY1" fmla="*/ 323 h 9882"/>
                <a:gd name="connsiteX0" fmla="*/ 0 w 10000"/>
                <a:gd name="connsiteY0" fmla="*/ 0 h 10033"/>
                <a:gd name="connsiteX1" fmla="*/ 10000 w 10000"/>
                <a:gd name="connsiteY1" fmla="*/ 327 h 10033"/>
                <a:gd name="connsiteX0" fmla="*/ 0 w 10000"/>
                <a:gd name="connsiteY0" fmla="*/ 0 h 10044"/>
                <a:gd name="connsiteX1" fmla="*/ 10000 w 10000"/>
                <a:gd name="connsiteY1" fmla="*/ 327 h 10044"/>
                <a:gd name="connsiteX0" fmla="*/ 0 w 10038"/>
                <a:gd name="connsiteY0" fmla="*/ 0 h 9941"/>
                <a:gd name="connsiteX1" fmla="*/ 10038 w 10038"/>
                <a:gd name="connsiteY1" fmla="*/ 126 h 9941"/>
                <a:gd name="connsiteX0" fmla="*/ 0 w 10000"/>
                <a:gd name="connsiteY0" fmla="*/ 0 h 9942"/>
                <a:gd name="connsiteX1" fmla="*/ 10000 w 10000"/>
                <a:gd name="connsiteY1" fmla="*/ 11 h 9942"/>
                <a:gd name="connsiteX0" fmla="*/ 0 w 10000"/>
                <a:gd name="connsiteY0" fmla="*/ 0 h 10087"/>
                <a:gd name="connsiteX1" fmla="*/ 10000 w 10000"/>
                <a:gd name="connsiteY1" fmla="*/ 11 h 10087"/>
                <a:gd name="connsiteX0" fmla="*/ 0 w 10000"/>
                <a:gd name="connsiteY0" fmla="*/ 0 h 10076"/>
                <a:gd name="connsiteX1" fmla="*/ 10000 w 10000"/>
                <a:gd name="connsiteY1" fmla="*/ 11 h 10076"/>
                <a:gd name="connsiteX0" fmla="*/ 0 w 10000"/>
                <a:gd name="connsiteY0" fmla="*/ 0 h 10087"/>
                <a:gd name="connsiteX1" fmla="*/ 10000 w 10000"/>
                <a:gd name="connsiteY1" fmla="*/ 11 h 10087"/>
                <a:gd name="connsiteX0" fmla="*/ 0 w 10000"/>
                <a:gd name="connsiteY0" fmla="*/ 0 h 9370"/>
                <a:gd name="connsiteX1" fmla="*/ 10000 w 10000"/>
                <a:gd name="connsiteY1" fmla="*/ 11 h 9370"/>
                <a:gd name="connsiteX0" fmla="*/ 0 w 10000"/>
                <a:gd name="connsiteY0" fmla="*/ 0 h 9194"/>
                <a:gd name="connsiteX1" fmla="*/ 10000 w 10000"/>
                <a:gd name="connsiteY1" fmla="*/ 12 h 9194"/>
                <a:gd name="connsiteX0" fmla="*/ 0 w 10000"/>
                <a:gd name="connsiteY0" fmla="*/ 0 h 10038"/>
                <a:gd name="connsiteX1" fmla="*/ 10000 w 10000"/>
                <a:gd name="connsiteY1" fmla="*/ 13 h 10038"/>
                <a:gd name="connsiteX0" fmla="*/ 0 w 10000"/>
                <a:gd name="connsiteY0" fmla="*/ 0 h 10025"/>
                <a:gd name="connsiteX1" fmla="*/ 10000 w 10000"/>
                <a:gd name="connsiteY1" fmla="*/ 13 h 10025"/>
                <a:gd name="connsiteX0" fmla="*/ 0 w 10000"/>
                <a:gd name="connsiteY0" fmla="*/ 0 h 10005"/>
                <a:gd name="connsiteX1" fmla="*/ 10000 w 10000"/>
                <a:gd name="connsiteY1" fmla="*/ 13 h 10005"/>
                <a:gd name="connsiteX0" fmla="*/ 0 w 10000"/>
                <a:gd name="connsiteY0" fmla="*/ 0 h 9944"/>
                <a:gd name="connsiteX1" fmla="*/ 10000 w 10000"/>
                <a:gd name="connsiteY1" fmla="*/ 13 h 9944"/>
                <a:gd name="connsiteX0" fmla="*/ 0 w 11354"/>
                <a:gd name="connsiteY0" fmla="*/ 0 h 14289"/>
                <a:gd name="connsiteX1" fmla="*/ 11354 w 11354"/>
                <a:gd name="connsiteY1" fmla="*/ 7216 h 14289"/>
                <a:gd name="connsiteX0" fmla="*/ 0 w 11354"/>
                <a:gd name="connsiteY0" fmla="*/ 0 h 8694"/>
                <a:gd name="connsiteX1" fmla="*/ 11354 w 11354"/>
                <a:gd name="connsiteY1" fmla="*/ 7216 h 8694"/>
                <a:gd name="connsiteX0" fmla="*/ 0 w 7448"/>
                <a:gd name="connsiteY0" fmla="*/ 0 h 11953"/>
                <a:gd name="connsiteX1" fmla="*/ 7448 w 7448"/>
                <a:gd name="connsiteY1" fmla="*/ 11416 h 11953"/>
                <a:gd name="connsiteX0" fmla="*/ 0 w 10000"/>
                <a:gd name="connsiteY0" fmla="*/ 0 h 10658"/>
                <a:gd name="connsiteX1" fmla="*/ 10000 w 10000"/>
                <a:gd name="connsiteY1" fmla="*/ 9551 h 10658"/>
                <a:gd name="connsiteX0" fmla="*/ 0 w 10112"/>
                <a:gd name="connsiteY0" fmla="*/ 0 h 14414"/>
                <a:gd name="connsiteX1" fmla="*/ 10112 w 10112"/>
                <a:gd name="connsiteY1" fmla="*/ 13994 h 14414"/>
                <a:gd name="connsiteX0" fmla="*/ 0 w 10112"/>
                <a:gd name="connsiteY0" fmla="*/ 0 h 14147"/>
                <a:gd name="connsiteX1" fmla="*/ 10112 w 10112"/>
                <a:gd name="connsiteY1" fmla="*/ 13994 h 14147"/>
                <a:gd name="connsiteX0" fmla="*/ 0 w 10112"/>
                <a:gd name="connsiteY0" fmla="*/ 0 h 14238"/>
                <a:gd name="connsiteX1" fmla="*/ 10112 w 10112"/>
                <a:gd name="connsiteY1" fmla="*/ 13994 h 14238"/>
                <a:gd name="connsiteX0" fmla="*/ 1 w 7841"/>
                <a:gd name="connsiteY0" fmla="*/ 0 h 25583"/>
                <a:gd name="connsiteX1" fmla="*/ 7841 w 7841"/>
                <a:gd name="connsiteY1" fmla="*/ 25546 h 25583"/>
                <a:gd name="connsiteX0" fmla="*/ 0 w 10094"/>
                <a:gd name="connsiteY0" fmla="*/ 0 h 10023"/>
                <a:gd name="connsiteX1" fmla="*/ 10094 w 10094"/>
                <a:gd name="connsiteY1" fmla="*/ 10009 h 10023"/>
                <a:gd name="connsiteX0" fmla="*/ 0 w 10094"/>
                <a:gd name="connsiteY0" fmla="*/ 0 h 10023"/>
                <a:gd name="connsiteX1" fmla="*/ 10094 w 10094"/>
                <a:gd name="connsiteY1" fmla="*/ 10009 h 10023"/>
                <a:gd name="connsiteX0" fmla="*/ 0 w 10094"/>
                <a:gd name="connsiteY0" fmla="*/ 0 h 10023"/>
                <a:gd name="connsiteX1" fmla="*/ 10094 w 10094"/>
                <a:gd name="connsiteY1" fmla="*/ 10009 h 10023"/>
                <a:gd name="connsiteX0" fmla="*/ 0 w 10094"/>
                <a:gd name="connsiteY0" fmla="*/ 0 h 10009"/>
                <a:gd name="connsiteX1" fmla="*/ 10094 w 10094"/>
                <a:gd name="connsiteY1" fmla="*/ 10009 h 10009"/>
                <a:gd name="connsiteX0" fmla="*/ 0 w 9904"/>
                <a:gd name="connsiteY0" fmla="*/ 0 h 7994"/>
                <a:gd name="connsiteX1" fmla="*/ 9904 w 9904"/>
                <a:gd name="connsiteY1" fmla="*/ 7994 h 7994"/>
                <a:gd name="connsiteX0" fmla="*/ 0 w 10090"/>
                <a:gd name="connsiteY0" fmla="*/ 0 h 10000"/>
                <a:gd name="connsiteX1" fmla="*/ 10090 w 10090"/>
                <a:gd name="connsiteY1" fmla="*/ 10000 h 10000"/>
                <a:gd name="connsiteX0" fmla="*/ 0 w 10090"/>
                <a:gd name="connsiteY0" fmla="*/ 0 h 11618"/>
                <a:gd name="connsiteX1" fmla="*/ 10090 w 10090"/>
                <a:gd name="connsiteY1" fmla="*/ 10000 h 11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90" h="11618">
                  <a:moveTo>
                    <a:pt x="0" y="0"/>
                  </a:moveTo>
                  <a:cubicBezTo>
                    <a:pt x="122" y="7114"/>
                    <a:pt x="5451" y="15109"/>
                    <a:pt x="10090" y="10000"/>
                  </a:cubicBezTo>
                </a:path>
              </a:pathLst>
            </a:custGeom>
            <a:noFill/>
            <a:ln w="38100" cap="flat" cmpd="sng" algn="ctr">
              <a:solidFill>
                <a:schemeClr val="accent3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E39443D-AF70-2E4D-CB1D-33FB5ACA5DF3}"/>
                </a:ext>
              </a:extLst>
            </p:cNvPr>
            <p:cNvCxnSpPr>
              <a:stCxn id="10" idx="0"/>
              <a:endCxn id="8" idx="1"/>
            </p:cNvCxnSpPr>
            <p:nvPr/>
          </p:nvCxnSpPr>
          <p:spPr>
            <a:xfrm flipH="1">
              <a:off x="2346256" y="1922393"/>
              <a:ext cx="635020" cy="619739"/>
            </a:xfrm>
            <a:prstGeom prst="line">
              <a:avLst/>
            </a:prstGeom>
            <a:noFill/>
            <a:ln w="38100" cap="flat" cmpd="sng" algn="ctr">
              <a:solidFill>
                <a:schemeClr val="accent3">
                  <a:lumMod val="75000"/>
                </a:schemeClr>
              </a:solidFill>
              <a:prstDash val="solid"/>
              <a:miter lim="800000"/>
            </a:ln>
            <a:effectLst/>
          </p:spPr>
        </p:cxnSp>
        <p:sp>
          <p:nvSpPr>
            <p:cNvPr id="10" name="Freeform 38">
              <a:extLst>
                <a:ext uri="{FF2B5EF4-FFF2-40B4-BE49-F238E27FC236}">
                  <a16:creationId xmlns:a16="http://schemas.microsoft.com/office/drawing/2014/main" id="{96F1EF93-1175-8851-835C-29BF97FD4338}"/>
                </a:ext>
              </a:extLst>
            </p:cNvPr>
            <p:cNvSpPr/>
            <p:nvPr/>
          </p:nvSpPr>
          <p:spPr>
            <a:xfrm>
              <a:off x="2981276" y="1006075"/>
              <a:ext cx="2705669" cy="2422186"/>
            </a:xfrm>
            <a:custGeom>
              <a:avLst/>
              <a:gdLst>
                <a:gd name="connsiteX0" fmla="*/ 0 w 1087655"/>
                <a:gd name="connsiteY0" fmla="*/ 38501 h 38501"/>
                <a:gd name="connsiteX1" fmla="*/ 1087655 w 1087655"/>
                <a:gd name="connsiteY1" fmla="*/ 0 h 38501"/>
                <a:gd name="connsiteX2" fmla="*/ 1087655 w 1087655"/>
                <a:gd name="connsiteY2" fmla="*/ 0 h 38501"/>
                <a:gd name="connsiteX0" fmla="*/ 167084 w 1254739"/>
                <a:gd name="connsiteY0" fmla="*/ 38501 h 302441"/>
                <a:gd name="connsiteX1" fmla="*/ 1254739 w 1254739"/>
                <a:gd name="connsiteY1" fmla="*/ 0 h 302441"/>
                <a:gd name="connsiteX2" fmla="*/ 1254739 w 1254739"/>
                <a:gd name="connsiteY2" fmla="*/ 0 h 302441"/>
                <a:gd name="connsiteX0" fmla="*/ 154031 w 1346635"/>
                <a:gd name="connsiteY0" fmla="*/ 49865 h 718331"/>
                <a:gd name="connsiteX1" fmla="*/ 1241686 w 1346635"/>
                <a:gd name="connsiteY1" fmla="*/ 11364 h 718331"/>
                <a:gd name="connsiteX2" fmla="*/ 1322119 w 1346635"/>
                <a:gd name="connsiteY2" fmla="*/ 718331 h 718331"/>
                <a:gd name="connsiteX0" fmla="*/ 157357 w 1596378"/>
                <a:gd name="connsiteY0" fmla="*/ 49865 h 718331"/>
                <a:gd name="connsiteX1" fmla="*/ 1245012 w 1596378"/>
                <a:gd name="connsiteY1" fmla="*/ 11364 h 718331"/>
                <a:gd name="connsiteX2" fmla="*/ 1596378 w 1596378"/>
                <a:gd name="connsiteY2" fmla="*/ 718331 h 718331"/>
                <a:gd name="connsiteX0" fmla="*/ 157357 w 1596378"/>
                <a:gd name="connsiteY0" fmla="*/ 49865 h 718331"/>
                <a:gd name="connsiteX1" fmla="*/ 1245012 w 1596378"/>
                <a:gd name="connsiteY1" fmla="*/ 11364 h 718331"/>
                <a:gd name="connsiteX2" fmla="*/ 1596378 w 1596378"/>
                <a:gd name="connsiteY2" fmla="*/ 718331 h 718331"/>
                <a:gd name="connsiteX0" fmla="*/ 0 w 1439021"/>
                <a:gd name="connsiteY0" fmla="*/ 0 h 668466"/>
                <a:gd name="connsiteX1" fmla="*/ 1439021 w 1439021"/>
                <a:gd name="connsiteY1" fmla="*/ 668466 h 668466"/>
                <a:gd name="connsiteX0" fmla="*/ 164400 w 1603421"/>
                <a:gd name="connsiteY0" fmla="*/ 0 h 668466"/>
                <a:gd name="connsiteX1" fmla="*/ 1603421 w 1603421"/>
                <a:gd name="connsiteY1" fmla="*/ 668466 h 668466"/>
                <a:gd name="connsiteX0" fmla="*/ 165041 w 1595595"/>
                <a:gd name="connsiteY0" fmla="*/ 0 h 693866"/>
                <a:gd name="connsiteX1" fmla="*/ 1595595 w 1595595"/>
                <a:gd name="connsiteY1" fmla="*/ 693866 h 693866"/>
                <a:gd name="connsiteX0" fmla="*/ 158649 w 1589203"/>
                <a:gd name="connsiteY0" fmla="*/ 0 h 824809"/>
                <a:gd name="connsiteX1" fmla="*/ 1589203 w 1589203"/>
                <a:gd name="connsiteY1" fmla="*/ 693866 h 824809"/>
                <a:gd name="connsiteX0" fmla="*/ 0 w 1430554"/>
                <a:gd name="connsiteY0" fmla="*/ 86920 h 832899"/>
                <a:gd name="connsiteX1" fmla="*/ 1430554 w 1430554"/>
                <a:gd name="connsiteY1" fmla="*/ 780786 h 832899"/>
                <a:gd name="connsiteX0" fmla="*/ 0 w 1430554"/>
                <a:gd name="connsiteY0" fmla="*/ 97296 h 842289"/>
                <a:gd name="connsiteX1" fmla="*/ 1430554 w 1430554"/>
                <a:gd name="connsiteY1" fmla="*/ 791162 h 842289"/>
                <a:gd name="connsiteX0" fmla="*/ 0 w 1430554"/>
                <a:gd name="connsiteY0" fmla="*/ 120278 h 863291"/>
                <a:gd name="connsiteX1" fmla="*/ 1430554 w 1430554"/>
                <a:gd name="connsiteY1" fmla="*/ 814144 h 863291"/>
                <a:gd name="connsiteX0" fmla="*/ 0 w 1862995"/>
                <a:gd name="connsiteY0" fmla="*/ 139497 h 624271"/>
                <a:gd name="connsiteX1" fmla="*/ 1862995 w 1862995"/>
                <a:gd name="connsiteY1" fmla="*/ 566493 h 624271"/>
                <a:gd name="connsiteX0" fmla="*/ 0 w 1862995"/>
                <a:gd name="connsiteY0" fmla="*/ 93443 h 888442"/>
                <a:gd name="connsiteX1" fmla="*/ 1862995 w 1862995"/>
                <a:gd name="connsiteY1" fmla="*/ 520439 h 888442"/>
                <a:gd name="connsiteX0" fmla="*/ 0 w 1862995"/>
                <a:gd name="connsiteY0" fmla="*/ 68724 h 874890"/>
                <a:gd name="connsiteX1" fmla="*/ 1862995 w 1862995"/>
                <a:gd name="connsiteY1" fmla="*/ 495720 h 874890"/>
                <a:gd name="connsiteX0" fmla="*/ 0 w 1862995"/>
                <a:gd name="connsiteY0" fmla="*/ 64620 h 872820"/>
                <a:gd name="connsiteX1" fmla="*/ 1862995 w 1862995"/>
                <a:gd name="connsiteY1" fmla="*/ 491616 h 872820"/>
                <a:gd name="connsiteX0" fmla="*/ 0 w 1862995"/>
                <a:gd name="connsiteY0" fmla="*/ 105850 h 895796"/>
                <a:gd name="connsiteX1" fmla="*/ 1862995 w 1862995"/>
                <a:gd name="connsiteY1" fmla="*/ 532846 h 895796"/>
                <a:gd name="connsiteX0" fmla="*/ 0 w 2390175"/>
                <a:gd name="connsiteY0" fmla="*/ 529288 h 539756"/>
                <a:gd name="connsiteX1" fmla="*/ 2390175 w 2390175"/>
                <a:gd name="connsiteY1" fmla="*/ 0 h 539756"/>
                <a:gd name="connsiteX0" fmla="*/ 0 w 2390175"/>
                <a:gd name="connsiteY0" fmla="*/ 529288 h 1399114"/>
                <a:gd name="connsiteX1" fmla="*/ 2390175 w 2390175"/>
                <a:gd name="connsiteY1" fmla="*/ 0 h 139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0175" h="1399114">
                  <a:moveTo>
                    <a:pt x="0" y="529288"/>
                  </a:moveTo>
                  <a:cubicBezTo>
                    <a:pt x="955438" y="-75535"/>
                    <a:pt x="1281774" y="3141019"/>
                    <a:pt x="2390175" y="0"/>
                  </a:cubicBezTo>
                </a:path>
              </a:pathLst>
            </a:custGeom>
            <a:noFill/>
            <a:ln w="38100" cap="flat" cmpd="sng" algn="ctr">
              <a:solidFill>
                <a:schemeClr val="accent3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F2D6F9-2A95-E817-4CB8-384AC8853A89}"/>
              </a:ext>
            </a:extLst>
          </p:cNvPr>
          <p:cNvCxnSpPr/>
          <p:nvPr/>
        </p:nvCxnSpPr>
        <p:spPr>
          <a:xfrm>
            <a:off x="498138" y="4818051"/>
            <a:ext cx="972864" cy="0"/>
          </a:xfrm>
          <a:prstGeom prst="straightConnector1">
            <a:avLst/>
          </a:prstGeom>
          <a:noFill/>
          <a:ln w="76200" cap="flat" cmpd="sng" algn="ctr">
            <a:solidFill>
              <a:schemeClr val="accent2">
                <a:lumMod val="75000"/>
              </a:scheme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C953FD-ADB1-A417-EA04-FFD00A32514F}"/>
              </a:ext>
            </a:extLst>
          </p:cNvPr>
          <p:cNvCxnSpPr/>
          <p:nvPr/>
        </p:nvCxnSpPr>
        <p:spPr>
          <a:xfrm>
            <a:off x="1471002" y="4830932"/>
            <a:ext cx="457780" cy="0"/>
          </a:xfrm>
          <a:prstGeom prst="straightConnector1">
            <a:avLst/>
          </a:prstGeom>
          <a:noFill/>
          <a:ln w="76200" cap="flat" cmpd="sng" algn="ctr">
            <a:solidFill>
              <a:schemeClr val="accent2">
                <a:lumMod val="75000"/>
              </a:scheme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D608CBE-0115-7ABA-E291-DE6CC9306008}"/>
              </a:ext>
            </a:extLst>
          </p:cNvPr>
          <p:cNvCxnSpPr/>
          <p:nvPr/>
        </p:nvCxnSpPr>
        <p:spPr>
          <a:xfrm flipH="1">
            <a:off x="1599535" y="4843813"/>
            <a:ext cx="321620" cy="0"/>
          </a:xfrm>
          <a:prstGeom prst="straightConnector1">
            <a:avLst/>
          </a:prstGeom>
          <a:noFill/>
          <a:ln w="76200" cap="flat" cmpd="sng" algn="ctr">
            <a:solidFill>
              <a:schemeClr val="accent2">
                <a:lumMod val="75000"/>
              </a:scheme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758FEDF4-7D0F-0188-6371-2322C38C8FC9}"/>
              </a:ext>
            </a:extLst>
          </p:cNvPr>
          <p:cNvSpPr/>
          <p:nvPr/>
        </p:nvSpPr>
        <p:spPr>
          <a:xfrm>
            <a:off x="410421" y="4748546"/>
            <a:ext cx="165600" cy="165600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AAF0035-595D-C2D8-5461-E02F64A66F24}"/>
              </a:ext>
            </a:extLst>
          </p:cNvPr>
          <p:cNvSpPr>
            <a:spLocks noChangeAspect="1"/>
          </p:cNvSpPr>
          <p:nvPr/>
        </p:nvSpPr>
        <p:spPr>
          <a:xfrm>
            <a:off x="418861" y="2114594"/>
            <a:ext cx="144000" cy="1440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252E13A-52F6-75B4-EA0B-16B5D241CF96}"/>
              </a:ext>
            </a:extLst>
          </p:cNvPr>
          <p:cNvSpPr>
            <a:spLocks noChangeAspect="1"/>
          </p:cNvSpPr>
          <p:nvPr/>
        </p:nvSpPr>
        <p:spPr>
          <a:xfrm>
            <a:off x="5424425" y="2681533"/>
            <a:ext cx="144000" cy="1440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5CA562E-CA7E-B5BF-93FA-DD6126721EFD}"/>
              </a:ext>
            </a:extLst>
          </p:cNvPr>
          <p:cNvCxnSpPr/>
          <p:nvPr/>
        </p:nvCxnSpPr>
        <p:spPr>
          <a:xfrm flipH="1" flipV="1">
            <a:off x="4499479" y="4826906"/>
            <a:ext cx="995347" cy="0"/>
          </a:xfrm>
          <a:prstGeom prst="straightConnector1">
            <a:avLst/>
          </a:prstGeom>
          <a:noFill/>
          <a:ln w="76200" cap="flat" cmpd="sng" algn="ctr">
            <a:solidFill>
              <a:schemeClr val="accent2">
                <a:lumMod val="75000"/>
              </a:scheme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01B8451E-7962-8DB8-DD7E-041A9FCB21E9}"/>
              </a:ext>
            </a:extLst>
          </p:cNvPr>
          <p:cNvSpPr>
            <a:spLocks noChangeAspect="1"/>
          </p:cNvSpPr>
          <p:nvPr/>
        </p:nvSpPr>
        <p:spPr>
          <a:xfrm>
            <a:off x="4457616" y="4362165"/>
            <a:ext cx="144000" cy="1440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ECF7A5F-F76E-D188-81A8-A3C8FEFC8A4B}"/>
              </a:ext>
            </a:extLst>
          </p:cNvPr>
          <p:cNvCxnSpPr/>
          <p:nvPr/>
        </p:nvCxnSpPr>
        <p:spPr>
          <a:xfrm flipH="1">
            <a:off x="2866889" y="4824763"/>
            <a:ext cx="2627938" cy="0"/>
          </a:xfrm>
          <a:prstGeom prst="straightConnector1">
            <a:avLst/>
          </a:prstGeom>
          <a:noFill/>
          <a:ln w="76200" cap="flat" cmpd="sng" algn="ctr">
            <a:solidFill>
              <a:schemeClr val="accent2">
                <a:lumMod val="75000"/>
              </a:scheme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23F01324-58F2-19D6-CC6A-F48E8FB4D7B0}"/>
              </a:ext>
            </a:extLst>
          </p:cNvPr>
          <p:cNvSpPr/>
          <p:nvPr/>
        </p:nvSpPr>
        <p:spPr>
          <a:xfrm>
            <a:off x="4446816" y="4740561"/>
            <a:ext cx="165600" cy="165600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129E31F-FD8E-D9A8-DA38-FF15D6C01090}"/>
              </a:ext>
            </a:extLst>
          </p:cNvPr>
          <p:cNvSpPr/>
          <p:nvPr/>
        </p:nvSpPr>
        <p:spPr>
          <a:xfrm>
            <a:off x="5412027" y="4740561"/>
            <a:ext cx="165600" cy="165600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C212BFE-E239-F809-93C7-16B2AB9BE9FA}"/>
              </a:ext>
            </a:extLst>
          </p:cNvPr>
          <p:cNvSpPr>
            <a:spLocks noChangeAspect="1"/>
          </p:cNvSpPr>
          <p:nvPr/>
        </p:nvSpPr>
        <p:spPr>
          <a:xfrm>
            <a:off x="1872627" y="3732372"/>
            <a:ext cx="144000" cy="1440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5F7264E-BC5A-6047-8D14-BBA666749E98}"/>
              </a:ext>
            </a:extLst>
          </p:cNvPr>
          <p:cNvSpPr/>
          <p:nvPr/>
        </p:nvSpPr>
        <p:spPr>
          <a:xfrm>
            <a:off x="1859554" y="4740561"/>
            <a:ext cx="165600" cy="165600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6E13C7F-14E0-A832-595B-683FCFDD4547}"/>
              </a:ext>
            </a:extLst>
          </p:cNvPr>
          <p:cNvGrpSpPr/>
          <p:nvPr/>
        </p:nvGrpSpPr>
        <p:grpSpPr>
          <a:xfrm>
            <a:off x="6363360" y="2073409"/>
            <a:ext cx="5177801" cy="3294964"/>
            <a:chOff x="4112244" y="1209983"/>
            <a:chExt cx="3319272" cy="2112264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86BB74F-818C-B1F1-CC93-FDE034F49754}"/>
                </a:ext>
              </a:extLst>
            </p:cNvPr>
            <p:cNvCxnSpPr/>
            <p:nvPr/>
          </p:nvCxnSpPr>
          <p:spPr>
            <a:xfrm>
              <a:off x="4602773" y="1209983"/>
              <a:ext cx="0" cy="211226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5D2DA17-B93B-94AF-6FCE-3CFC6052B01E}"/>
                </a:ext>
              </a:extLst>
            </p:cNvPr>
            <p:cNvCxnSpPr/>
            <p:nvPr/>
          </p:nvCxnSpPr>
          <p:spPr>
            <a:xfrm flipH="1">
              <a:off x="4112244" y="2956487"/>
              <a:ext cx="3319272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7DBE6C9-F411-0892-2704-4BC66CBF8847}"/>
              </a:ext>
            </a:extLst>
          </p:cNvPr>
          <p:cNvGrpSpPr/>
          <p:nvPr/>
        </p:nvGrpSpPr>
        <p:grpSpPr>
          <a:xfrm>
            <a:off x="6786705" y="1796677"/>
            <a:ext cx="4764206" cy="2738400"/>
            <a:chOff x="6997061" y="756284"/>
            <a:chExt cx="4764206" cy="2738400"/>
          </a:xfrm>
        </p:grpSpPr>
        <p:sp>
          <p:nvSpPr>
            <p:cNvPr id="34" name="Freeform 68">
              <a:extLst>
                <a:ext uri="{FF2B5EF4-FFF2-40B4-BE49-F238E27FC236}">
                  <a16:creationId xmlns:a16="http://schemas.microsoft.com/office/drawing/2014/main" id="{E8360A9C-F12A-A4C1-A144-66581440D1F7}"/>
                </a:ext>
              </a:extLst>
            </p:cNvPr>
            <p:cNvSpPr/>
            <p:nvPr/>
          </p:nvSpPr>
          <p:spPr>
            <a:xfrm>
              <a:off x="9102566" y="1965882"/>
              <a:ext cx="2415795" cy="1528802"/>
            </a:xfrm>
            <a:custGeom>
              <a:avLst/>
              <a:gdLst>
                <a:gd name="connsiteX0" fmla="*/ 0 w 3282696"/>
                <a:gd name="connsiteY0" fmla="*/ 0 h 1438824"/>
                <a:gd name="connsiteX1" fmla="*/ 1453896 w 3282696"/>
                <a:gd name="connsiteY1" fmla="*/ 1335024 h 1438824"/>
                <a:gd name="connsiteX2" fmla="*/ 2706624 w 3282696"/>
                <a:gd name="connsiteY2" fmla="*/ 1225296 h 1438824"/>
                <a:gd name="connsiteX3" fmla="*/ 3282696 w 3282696"/>
                <a:gd name="connsiteY3" fmla="*/ 228600 h 1438824"/>
                <a:gd name="connsiteX4" fmla="*/ 3282696 w 3282696"/>
                <a:gd name="connsiteY4" fmla="*/ 228600 h 1438824"/>
                <a:gd name="connsiteX0" fmla="*/ 0 w 3282696"/>
                <a:gd name="connsiteY0" fmla="*/ 0 h 1410060"/>
                <a:gd name="connsiteX1" fmla="*/ 1453896 w 3282696"/>
                <a:gd name="connsiteY1" fmla="*/ 1335024 h 1410060"/>
                <a:gd name="connsiteX2" fmla="*/ 2615184 w 3282696"/>
                <a:gd name="connsiteY2" fmla="*/ 1133856 h 1410060"/>
                <a:gd name="connsiteX3" fmla="*/ 3282696 w 3282696"/>
                <a:gd name="connsiteY3" fmla="*/ 228600 h 1410060"/>
                <a:gd name="connsiteX4" fmla="*/ 3282696 w 3282696"/>
                <a:gd name="connsiteY4" fmla="*/ 228600 h 1410060"/>
                <a:gd name="connsiteX0" fmla="*/ 0 w 3282696"/>
                <a:gd name="connsiteY0" fmla="*/ 0 h 1405369"/>
                <a:gd name="connsiteX1" fmla="*/ 1453896 w 3282696"/>
                <a:gd name="connsiteY1" fmla="*/ 1335024 h 1405369"/>
                <a:gd name="connsiteX2" fmla="*/ 2578608 w 3282696"/>
                <a:gd name="connsiteY2" fmla="*/ 1115568 h 1405369"/>
                <a:gd name="connsiteX3" fmla="*/ 3282696 w 3282696"/>
                <a:gd name="connsiteY3" fmla="*/ 228600 h 1405369"/>
                <a:gd name="connsiteX4" fmla="*/ 3282696 w 3282696"/>
                <a:gd name="connsiteY4" fmla="*/ 228600 h 1405369"/>
                <a:gd name="connsiteX0" fmla="*/ 0 w 3282696"/>
                <a:gd name="connsiteY0" fmla="*/ 0 h 1336127"/>
                <a:gd name="connsiteX1" fmla="*/ 1453896 w 3282696"/>
                <a:gd name="connsiteY1" fmla="*/ 1335024 h 1336127"/>
                <a:gd name="connsiteX2" fmla="*/ 3282696 w 3282696"/>
                <a:gd name="connsiteY2" fmla="*/ 228600 h 1336127"/>
                <a:gd name="connsiteX3" fmla="*/ 3282696 w 3282696"/>
                <a:gd name="connsiteY3" fmla="*/ 228600 h 1336127"/>
                <a:gd name="connsiteX0" fmla="*/ 0 w 3282696"/>
                <a:gd name="connsiteY0" fmla="*/ 0 h 1350644"/>
                <a:gd name="connsiteX1" fmla="*/ 1453896 w 3282696"/>
                <a:gd name="connsiteY1" fmla="*/ 1335024 h 1350644"/>
                <a:gd name="connsiteX2" fmla="*/ 3282696 w 3282696"/>
                <a:gd name="connsiteY2" fmla="*/ 228600 h 1350644"/>
                <a:gd name="connsiteX3" fmla="*/ 3282696 w 3282696"/>
                <a:gd name="connsiteY3" fmla="*/ 228600 h 1350644"/>
                <a:gd name="connsiteX0" fmla="*/ 0 w 3282696"/>
                <a:gd name="connsiteY0" fmla="*/ 0 h 228600"/>
                <a:gd name="connsiteX1" fmla="*/ 3282696 w 3282696"/>
                <a:gd name="connsiteY1" fmla="*/ 228600 h 228600"/>
                <a:gd name="connsiteX2" fmla="*/ 3282696 w 3282696"/>
                <a:gd name="connsiteY2" fmla="*/ 228600 h 228600"/>
                <a:gd name="connsiteX0" fmla="*/ 0 w 3282696"/>
                <a:gd name="connsiteY0" fmla="*/ 0 h 1381283"/>
                <a:gd name="connsiteX1" fmla="*/ 3282696 w 3282696"/>
                <a:gd name="connsiteY1" fmla="*/ 228600 h 1381283"/>
                <a:gd name="connsiteX2" fmla="*/ 3282696 w 3282696"/>
                <a:gd name="connsiteY2" fmla="*/ 228600 h 1381283"/>
                <a:gd name="connsiteX0" fmla="*/ 0 w 3282696"/>
                <a:gd name="connsiteY0" fmla="*/ 0 h 1533999"/>
                <a:gd name="connsiteX1" fmla="*/ 3282696 w 3282696"/>
                <a:gd name="connsiteY1" fmla="*/ 228600 h 1533999"/>
                <a:gd name="connsiteX2" fmla="*/ 3282696 w 3282696"/>
                <a:gd name="connsiteY2" fmla="*/ 228600 h 1533999"/>
                <a:gd name="connsiteX0" fmla="*/ 0 w 3282696"/>
                <a:gd name="connsiteY0" fmla="*/ 0 h 1515917"/>
                <a:gd name="connsiteX1" fmla="*/ 3282696 w 3282696"/>
                <a:gd name="connsiteY1" fmla="*/ 228600 h 1515917"/>
                <a:gd name="connsiteX2" fmla="*/ 3282696 w 3282696"/>
                <a:gd name="connsiteY2" fmla="*/ 228600 h 1515917"/>
                <a:gd name="connsiteX0" fmla="*/ 0 w 3282696"/>
                <a:gd name="connsiteY0" fmla="*/ 0 h 1277154"/>
                <a:gd name="connsiteX1" fmla="*/ 3282696 w 3282696"/>
                <a:gd name="connsiteY1" fmla="*/ 228600 h 1277154"/>
                <a:gd name="connsiteX2" fmla="*/ 3282696 w 3282696"/>
                <a:gd name="connsiteY2" fmla="*/ 228600 h 1277154"/>
                <a:gd name="connsiteX0" fmla="*/ 0 w 3282696"/>
                <a:gd name="connsiteY0" fmla="*/ 0 h 1336478"/>
                <a:gd name="connsiteX1" fmla="*/ 3282696 w 3282696"/>
                <a:gd name="connsiteY1" fmla="*/ 228600 h 1336478"/>
                <a:gd name="connsiteX2" fmla="*/ 3282696 w 3282696"/>
                <a:gd name="connsiteY2" fmla="*/ 228600 h 1336478"/>
                <a:gd name="connsiteX0" fmla="*/ 0 w 1685671"/>
                <a:gd name="connsiteY0" fmla="*/ 1035050 h 1680806"/>
                <a:gd name="connsiteX1" fmla="*/ 1685671 w 1685671"/>
                <a:gd name="connsiteY1" fmla="*/ 0 h 1680806"/>
                <a:gd name="connsiteX2" fmla="*/ 1685671 w 1685671"/>
                <a:gd name="connsiteY2" fmla="*/ 0 h 1680806"/>
                <a:gd name="connsiteX0" fmla="*/ 0 w 1685671"/>
                <a:gd name="connsiteY0" fmla="*/ 1035050 h 1346253"/>
                <a:gd name="connsiteX1" fmla="*/ 1685671 w 1685671"/>
                <a:gd name="connsiteY1" fmla="*/ 0 h 1346253"/>
                <a:gd name="connsiteX2" fmla="*/ 1685671 w 1685671"/>
                <a:gd name="connsiteY2" fmla="*/ 0 h 1346253"/>
                <a:gd name="connsiteX0" fmla="*/ 0 w 1685671"/>
                <a:gd name="connsiteY0" fmla="*/ 1035050 h 1154564"/>
                <a:gd name="connsiteX1" fmla="*/ 1685671 w 1685671"/>
                <a:gd name="connsiteY1" fmla="*/ 0 h 1154564"/>
                <a:gd name="connsiteX2" fmla="*/ 1685671 w 1685671"/>
                <a:gd name="connsiteY2" fmla="*/ 0 h 1154564"/>
                <a:gd name="connsiteX0" fmla="*/ 0 w 1685671"/>
                <a:gd name="connsiteY0" fmla="*/ 1035050 h 1160045"/>
                <a:gd name="connsiteX1" fmla="*/ 1685671 w 1685671"/>
                <a:gd name="connsiteY1" fmla="*/ 0 h 1160045"/>
                <a:gd name="connsiteX2" fmla="*/ 1685671 w 1685671"/>
                <a:gd name="connsiteY2" fmla="*/ 0 h 1160045"/>
                <a:gd name="connsiteX0" fmla="*/ 0 w 1685671"/>
                <a:gd name="connsiteY0" fmla="*/ 1035050 h 1140892"/>
                <a:gd name="connsiteX1" fmla="*/ 1685671 w 1685671"/>
                <a:gd name="connsiteY1" fmla="*/ 0 h 1140892"/>
                <a:gd name="connsiteX2" fmla="*/ 1685671 w 1685671"/>
                <a:gd name="connsiteY2" fmla="*/ 0 h 1140892"/>
                <a:gd name="connsiteX0" fmla="*/ 0 w 1685671"/>
                <a:gd name="connsiteY0" fmla="*/ 1035050 h 1134754"/>
                <a:gd name="connsiteX1" fmla="*/ 1685671 w 1685671"/>
                <a:gd name="connsiteY1" fmla="*/ 0 h 1134754"/>
                <a:gd name="connsiteX2" fmla="*/ 1685671 w 1685671"/>
                <a:gd name="connsiteY2" fmla="*/ 0 h 1134754"/>
                <a:gd name="connsiteX0" fmla="*/ 0 w 1685671"/>
                <a:gd name="connsiteY0" fmla="*/ 1035050 h 1135436"/>
                <a:gd name="connsiteX1" fmla="*/ 1685671 w 1685671"/>
                <a:gd name="connsiteY1" fmla="*/ 0 h 1135436"/>
                <a:gd name="connsiteX2" fmla="*/ 1685671 w 1685671"/>
                <a:gd name="connsiteY2" fmla="*/ 0 h 1135436"/>
                <a:gd name="connsiteX0" fmla="*/ 0 w 1685671"/>
                <a:gd name="connsiteY0" fmla="*/ 1035050 h 1135436"/>
                <a:gd name="connsiteX1" fmla="*/ 1685671 w 1685671"/>
                <a:gd name="connsiteY1" fmla="*/ 0 h 1135436"/>
                <a:gd name="connsiteX2" fmla="*/ 1253871 w 1685671"/>
                <a:gd name="connsiteY2" fmla="*/ 175684 h 1135436"/>
                <a:gd name="connsiteX0" fmla="*/ 0 w 1685671"/>
                <a:gd name="connsiteY0" fmla="*/ 1035050 h 1135436"/>
                <a:gd name="connsiteX1" fmla="*/ 1685671 w 1685671"/>
                <a:gd name="connsiteY1" fmla="*/ 0 h 1135436"/>
                <a:gd name="connsiteX0" fmla="*/ 0 w 1493055"/>
                <a:gd name="connsiteY0" fmla="*/ 668867 h 938610"/>
                <a:gd name="connsiteX1" fmla="*/ 1493055 w 1493055"/>
                <a:gd name="connsiteY1" fmla="*/ 0 h 938610"/>
                <a:gd name="connsiteX0" fmla="*/ 0 w 1493055"/>
                <a:gd name="connsiteY0" fmla="*/ 668867 h 742217"/>
                <a:gd name="connsiteX1" fmla="*/ 1493055 w 1493055"/>
                <a:gd name="connsiteY1" fmla="*/ 0 h 742217"/>
                <a:gd name="connsiteX0" fmla="*/ 0 w 1493055"/>
                <a:gd name="connsiteY0" fmla="*/ 668867 h 731653"/>
                <a:gd name="connsiteX1" fmla="*/ 1493055 w 1493055"/>
                <a:gd name="connsiteY1" fmla="*/ 0 h 731653"/>
                <a:gd name="connsiteX0" fmla="*/ 0 w 1493055"/>
                <a:gd name="connsiteY0" fmla="*/ 668867 h 723383"/>
                <a:gd name="connsiteX1" fmla="*/ 1493055 w 1493055"/>
                <a:gd name="connsiteY1" fmla="*/ 0 h 723383"/>
                <a:gd name="connsiteX0" fmla="*/ 0 w 1493055"/>
                <a:gd name="connsiteY0" fmla="*/ 668867 h 714471"/>
                <a:gd name="connsiteX1" fmla="*/ 1493055 w 1493055"/>
                <a:gd name="connsiteY1" fmla="*/ 0 h 714471"/>
                <a:gd name="connsiteX0" fmla="*/ 0 w 1493055"/>
                <a:gd name="connsiteY0" fmla="*/ 668867 h 677640"/>
                <a:gd name="connsiteX1" fmla="*/ 1493055 w 1493055"/>
                <a:gd name="connsiteY1" fmla="*/ 0 h 677640"/>
                <a:gd name="connsiteX0" fmla="*/ 0 w 1493055"/>
                <a:gd name="connsiteY0" fmla="*/ 668867 h 747366"/>
                <a:gd name="connsiteX1" fmla="*/ 1493055 w 1493055"/>
                <a:gd name="connsiteY1" fmla="*/ 0 h 747366"/>
                <a:gd name="connsiteX0" fmla="*/ 0 w 1357588"/>
                <a:gd name="connsiteY0" fmla="*/ 757767 h 806049"/>
                <a:gd name="connsiteX1" fmla="*/ 1357588 w 1357588"/>
                <a:gd name="connsiteY1" fmla="*/ 0 h 806049"/>
                <a:gd name="connsiteX0" fmla="*/ 0 w 1357588"/>
                <a:gd name="connsiteY0" fmla="*/ 757767 h 802408"/>
                <a:gd name="connsiteX1" fmla="*/ 1357588 w 1357588"/>
                <a:gd name="connsiteY1" fmla="*/ 0 h 802408"/>
                <a:gd name="connsiteX0" fmla="*/ 0 w 1357588"/>
                <a:gd name="connsiteY0" fmla="*/ 757767 h 820527"/>
                <a:gd name="connsiteX1" fmla="*/ 1357588 w 1357588"/>
                <a:gd name="connsiteY1" fmla="*/ 0 h 820527"/>
                <a:gd name="connsiteX0" fmla="*/ 0 w 1357588"/>
                <a:gd name="connsiteY0" fmla="*/ 757767 h 839605"/>
                <a:gd name="connsiteX1" fmla="*/ 1357588 w 1357588"/>
                <a:gd name="connsiteY1" fmla="*/ 0 h 839605"/>
                <a:gd name="connsiteX0" fmla="*/ 0 w 1616668"/>
                <a:gd name="connsiteY0" fmla="*/ 773007 h 849272"/>
                <a:gd name="connsiteX1" fmla="*/ 1616668 w 1616668"/>
                <a:gd name="connsiteY1" fmla="*/ 0 h 849272"/>
                <a:gd name="connsiteX0" fmla="*/ 0 w 1616668"/>
                <a:gd name="connsiteY0" fmla="*/ 773007 h 849272"/>
                <a:gd name="connsiteX1" fmla="*/ 1616668 w 1616668"/>
                <a:gd name="connsiteY1" fmla="*/ 0 h 849272"/>
                <a:gd name="connsiteX0" fmla="*/ 0 w 1616668"/>
                <a:gd name="connsiteY0" fmla="*/ 773007 h 890087"/>
                <a:gd name="connsiteX1" fmla="*/ 1616668 w 1616668"/>
                <a:gd name="connsiteY1" fmla="*/ 0 h 890087"/>
                <a:gd name="connsiteX0" fmla="*/ 0 w 1616668"/>
                <a:gd name="connsiteY0" fmla="*/ 773007 h 880714"/>
                <a:gd name="connsiteX1" fmla="*/ 1616668 w 1616668"/>
                <a:gd name="connsiteY1" fmla="*/ 0 h 880714"/>
                <a:gd name="connsiteX0" fmla="*/ 0 w 1616668"/>
                <a:gd name="connsiteY0" fmla="*/ 773007 h 894316"/>
                <a:gd name="connsiteX1" fmla="*/ 1616668 w 1616668"/>
                <a:gd name="connsiteY1" fmla="*/ 0 h 894316"/>
                <a:gd name="connsiteX0" fmla="*/ 0 w 2054818"/>
                <a:gd name="connsiteY0" fmla="*/ 836507 h 932147"/>
                <a:gd name="connsiteX1" fmla="*/ 2054818 w 2054818"/>
                <a:gd name="connsiteY1" fmla="*/ 0 h 932147"/>
                <a:gd name="connsiteX0" fmla="*/ 0 w 2029418"/>
                <a:gd name="connsiteY0" fmla="*/ 919057 h 985711"/>
                <a:gd name="connsiteX1" fmla="*/ 2029418 w 2029418"/>
                <a:gd name="connsiteY1" fmla="*/ 0 h 985711"/>
                <a:gd name="connsiteX0" fmla="*/ 0 w 1899243"/>
                <a:gd name="connsiteY0" fmla="*/ 1023832 h 1061533"/>
                <a:gd name="connsiteX1" fmla="*/ 1899243 w 1899243"/>
                <a:gd name="connsiteY1" fmla="*/ 0 h 1061533"/>
                <a:gd name="connsiteX0" fmla="*/ 0 w 1991318"/>
                <a:gd name="connsiteY0" fmla="*/ 992082 h 1037587"/>
                <a:gd name="connsiteX1" fmla="*/ 1991318 w 1991318"/>
                <a:gd name="connsiteY1" fmla="*/ 0 h 1037587"/>
                <a:gd name="connsiteX0" fmla="*/ 0 w 2038943"/>
                <a:gd name="connsiteY0" fmla="*/ 979382 h 1028248"/>
                <a:gd name="connsiteX1" fmla="*/ 2038943 w 2038943"/>
                <a:gd name="connsiteY1" fmla="*/ 0 h 1028248"/>
                <a:gd name="connsiteX0" fmla="*/ 0 w 1994493"/>
                <a:gd name="connsiteY0" fmla="*/ 995257 h 1039943"/>
                <a:gd name="connsiteX1" fmla="*/ 1994493 w 1994493"/>
                <a:gd name="connsiteY1" fmla="*/ 0 h 1039943"/>
                <a:gd name="connsiteX0" fmla="*/ 0 w 1994493"/>
                <a:gd name="connsiteY0" fmla="*/ 995257 h 1032424"/>
                <a:gd name="connsiteX1" fmla="*/ 1994493 w 1994493"/>
                <a:gd name="connsiteY1" fmla="*/ 0 h 1032424"/>
                <a:gd name="connsiteX0" fmla="*/ 0 w 2045293"/>
                <a:gd name="connsiteY0" fmla="*/ 959697 h 1005710"/>
                <a:gd name="connsiteX1" fmla="*/ 2045293 w 2045293"/>
                <a:gd name="connsiteY1" fmla="*/ 0 h 1005710"/>
                <a:gd name="connsiteX0" fmla="*/ 0 w 2045293"/>
                <a:gd name="connsiteY0" fmla="*/ 959697 h 959697"/>
                <a:gd name="connsiteX1" fmla="*/ 2045293 w 2045293"/>
                <a:gd name="connsiteY1" fmla="*/ 0 h 959697"/>
                <a:gd name="connsiteX0" fmla="*/ 0 w 2045293"/>
                <a:gd name="connsiteY0" fmla="*/ 959697 h 959697"/>
                <a:gd name="connsiteX1" fmla="*/ 2045293 w 2045293"/>
                <a:gd name="connsiteY1" fmla="*/ 0 h 959697"/>
                <a:gd name="connsiteX0" fmla="*/ 0 w 1548665"/>
                <a:gd name="connsiteY0" fmla="*/ 980051 h 980051"/>
                <a:gd name="connsiteX1" fmla="*/ 1548665 w 1548665"/>
                <a:gd name="connsiteY1" fmla="*/ 0 h 980051"/>
                <a:gd name="connsiteX0" fmla="*/ 0 w 1548665"/>
                <a:gd name="connsiteY0" fmla="*/ 980051 h 980051"/>
                <a:gd name="connsiteX1" fmla="*/ 1548665 w 1548665"/>
                <a:gd name="connsiteY1" fmla="*/ 0 h 980051"/>
                <a:gd name="connsiteX0" fmla="*/ 0 w 1548665"/>
                <a:gd name="connsiteY0" fmla="*/ 980051 h 980051"/>
                <a:gd name="connsiteX1" fmla="*/ 1548665 w 1548665"/>
                <a:gd name="connsiteY1" fmla="*/ 0 h 980051"/>
                <a:gd name="connsiteX0" fmla="*/ 0 w 1548665"/>
                <a:gd name="connsiteY0" fmla="*/ 980051 h 980051"/>
                <a:gd name="connsiteX1" fmla="*/ 1548665 w 1548665"/>
                <a:gd name="connsiteY1" fmla="*/ 0 h 980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48665" h="980051">
                  <a:moveTo>
                    <a:pt x="0" y="980051"/>
                  </a:moveTo>
                  <a:cubicBezTo>
                    <a:pt x="1230427" y="755494"/>
                    <a:pt x="1424151" y="505694"/>
                    <a:pt x="1548665" y="0"/>
                  </a:cubicBezTo>
                </a:path>
              </a:pathLst>
            </a:custGeom>
            <a:noFill/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1028BAA-08E0-B950-D552-B189C357C47F}"/>
                </a:ext>
              </a:extLst>
            </p:cNvPr>
            <p:cNvCxnSpPr/>
            <p:nvPr/>
          </p:nvCxnSpPr>
          <p:spPr>
            <a:xfrm>
              <a:off x="6997061" y="1028549"/>
              <a:ext cx="2105504" cy="2466135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6DB3E8E-3438-3037-455E-C3D0AE27B993}"/>
                </a:ext>
              </a:extLst>
            </p:cNvPr>
            <p:cNvCxnSpPr/>
            <p:nvPr/>
          </p:nvCxnSpPr>
          <p:spPr>
            <a:xfrm flipH="1">
              <a:off x="11524039" y="756284"/>
              <a:ext cx="237228" cy="1221984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Oval 36">
            <a:extLst>
              <a:ext uri="{FF2B5EF4-FFF2-40B4-BE49-F238E27FC236}">
                <a16:creationId xmlns:a16="http://schemas.microsoft.com/office/drawing/2014/main" id="{2111E7BA-9125-F5DF-64A7-E579B4636549}"/>
              </a:ext>
            </a:extLst>
          </p:cNvPr>
          <p:cNvSpPr>
            <a:spLocks noChangeAspect="1"/>
          </p:cNvSpPr>
          <p:nvPr/>
        </p:nvSpPr>
        <p:spPr>
          <a:xfrm>
            <a:off x="10074237" y="4150012"/>
            <a:ext cx="144000" cy="1440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C3741D0-AB8F-78E9-FD9C-E543FBC19CCA}"/>
              </a:ext>
            </a:extLst>
          </p:cNvPr>
          <p:cNvCxnSpPr/>
          <p:nvPr/>
        </p:nvCxnSpPr>
        <p:spPr>
          <a:xfrm flipH="1">
            <a:off x="7516701" y="4788714"/>
            <a:ext cx="2627938" cy="0"/>
          </a:xfrm>
          <a:prstGeom prst="straightConnector1">
            <a:avLst/>
          </a:prstGeom>
          <a:noFill/>
          <a:ln w="76200" cap="flat" cmpd="sng" algn="ctr">
            <a:solidFill>
              <a:schemeClr val="accent2">
                <a:lumMod val="75000"/>
              </a:scheme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EA0AD490-D69D-C4F2-CBB6-A8E082FFEC46}"/>
              </a:ext>
            </a:extLst>
          </p:cNvPr>
          <p:cNvSpPr/>
          <p:nvPr/>
        </p:nvSpPr>
        <p:spPr>
          <a:xfrm>
            <a:off x="10061839" y="4702369"/>
            <a:ext cx="165600" cy="165600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5-Point Star 71">
            <a:extLst>
              <a:ext uri="{FF2B5EF4-FFF2-40B4-BE49-F238E27FC236}">
                <a16:creationId xmlns:a16="http://schemas.microsoft.com/office/drawing/2014/main" id="{CEA9FD3A-C0AE-0C8C-7E24-DB8F338EA56D}"/>
              </a:ext>
            </a:extLst>
          </p:cNvPr>
          <p:cNvSpPr/>
          <p:nvPr/>
        </p:nvSpPr>
        <p:spPr>
          <a:xfrm>
            <a:off x="8799451" y="4701498"/>
            <a:ext cx="180741" cy="18074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5-Point Star 39">
            <a:extLst>
              <a:ext uri="{FF2B5EF4-FFF2-40B4-BE49-F238E27FC236}">
                <a16:creationId xmlns:a16="http://schemas.microsoft.com/office/drawing/2014/main" id="{48C0E09D-AC80-22CB-1E36-B3A4D78C115D}"/>
              </a:ext>
            </a:extLst>
          </p:cNvPr>
          <p:cNvSpPr/>
          <p:nvPr/>
        </p:nvSpPr>
        <p:spPr>
          <a:xfrm>
            <a:off x="4577601" y="4740561"/>
            <a:ext cx="180741" cy="180741"/>
          </a:xfrm>
          <a:prstGeom prst="star5">
            <a:avLst/>
          </a:prstGeom>
          <a:solidFill>
            <a:srgbClr val="FFFF00"/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4" name="Picture 43" descr="Icon&#10;&#10;Description automatically generated">
            <a:extLst>
              <a:ext uri="{FF2B5EF4-FFF2-40B4-BE49-F238E27FC236}">
                <a16:creationId xmlns:a16="http://schemas.microsoft.com/office/drawing/2014/main" id="{275D9F07-A9E1-FE01-D5ED-DCAE50913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399" y="161988"/>
            <a:ext cx="1371600" cy="1371600"/>
          </a:xfrm>
          <a:prstGeom prst="rect">
            <a:avLst/>
          </a:prstGeom>
        </p:spPr>
      </p:pic>
      <p:sp>
        <p:nvSpPr>
          <p:cNvPr id="45" name="Speech Bubble: Rectangle 44">
            <a:extLst>
              <a:ext uri="{FF2B5EF4-FFF2-40B4-BE49-F238E27FC236}">
                <a16:creationId xmlns:a16="http://schemas.microsoft.com/office/drawing/2014/main" id="{1FB08B65-9B06-78A2-161B-E706EAA263BE}"/>
              </a:ext>
            </a:extLst>
          </p:cNvPr>
          <p:cNvSpPr/>
          <p:nvPr/>
        </p:nvSpPr>
        <p:spPr>
          <a:xfrm>
            <a:off x="8667257" y="77566"/>
            <a:ext cx="3120364" cy="893165"/>
          </a:xfrm>
          <a:prstGeom prst="wedgeRectCallout">
            <a:avLst>
              <a:gd name="adj1" fmla="val -65443"/>
              <a:gd name="adj2" fmla="val 56865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With convex objectives, initialization not that big an issue as there is just one “well”</a:t>
            </a:r>
            <a:endParaRPr lang="en-US" i="1" dirty="0">
              <a:solidFill>
                <a:schemeClr val="bg1"/>
              </a:solidFill>
            </a:endParaRPr>
          </a:p>
        </p:txBody>
      </p:sp>
      <p:pic>
        <p:nvPicPr>
          <p:cNvPr id="50" name="Picture 49" descr="Icon&#10;&#10;Description automatically generated">
            <a:extLst>
              <a:ext uri="{FF2B5EF4-FFF2-40B4-BE49-F238E27FC236}">
                <a16:creationId xmlns:a16="http://schemas.microsoft.com/office/drawing/2014/main" id="{0D21F24F-26EB-22D2-9AB5-C7C4D6BD42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699" y="5317226"/>
            <a:ext cx="1371600" cy="1371600"/>
          </a:xfrm>
          <a:prstGeom prst="rect">
            <a:avLst/>
          </a:prstGeom>
        </p:spPr>
      </p:pic>
      <p:sp>
        <p:nvSpPr>
          <p:cNvPr id="51" name="Speech Bubble: Rectangle 50">
            <a:extLst>
              <a:ext uri="{FF2B5EF4-FFF2-40B4-BE49-F238E27FC236}">
                <a16:creationId xmlns:a16="http://schemas.microsoft.com/office/drawing/2014/main" id="{6B40780A-F812-949D-3D4D-AC788914244A}"/>
              </a:ext>
            </a:extLst>
          </p:cNvPr>
          <p:cNvSpPr/>
          <p:nvPr/>
        </p:nvSpPr>
        <p:spPr>
          <a:xfrm>
            <a:off x="8812228" y="5232231"/>
            <a:ext cx="3041452" cy="893165"/>
          </a:xfrm>
          <a:prstGeom prst="wedgeRectCallout">
            <a:avLst>
              <a:gd name="adj1" fmla="val -65443"/>
              <a:gd name="adj2" fmla="val 56865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However, can’t be careless with step lengths just because our objective is convex</a:t>
            </a:r>
            <a:endParaRPr lang="en-US" i="1" dirty="0">
              <a:solidFill>
                <a:schemeClr val="bg1"/>
              </a:solidFill>
            </a:endParaRPr>
          </a:p>
        </p:txBody>
      </p:sp>
      <p:pic>
        <p:nvPicPr>
          <p:cNvPr id="53" name="Picture 52" descr="Icon&#10;&#10;Description automatically generated">
            <a:extLst>
              <a:ext uri="{FF2B5EF4-FFF2-40B4-BE49-F238E27FC236}">
                <a16:creationId xmlns:a16="http://schemas.microsoft.com/office/drawing/2014/main" id="{48D1A775-D2D4-C04C-E4BC-9EF9540336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68" y="541327"/>
            <a:ext cx="1371600" cy="1371600"/>
          </a:xfrm>
          <a:prstGeom prst="rect">
            <a:avLst/>
          </a:prstGeom>
        </p:spPr>
      </p:pic>
      <p:sp>
        <p:nvSpPr>
          <p:cNvPr id="54" name="Speech Bubble: Rectangle 53">
            <a:extLst>
              <a:ext uri="{FF2B5EF4-FFF2-40B4-BE49-F238E27FC236}">
                <a16:creationId xmlns:a16="http://schemas.microsoft.com/office/drawing/2014/main" id="{3B0C80B4-8D0D-2723-46AD-60E2E4B3964A}"/>
              </a:ext>
            </a:extLst>
          </p:cNvPr>
          <p:cNvSpPr/>
          <p:nvPr/>
        </p:nvSpPr>
        <p:spPr>
          <a:xfrm>
            <a:off x="1471002" y="893886"/>
            <a:ext cx="4738412" cy="893165"/>
          </a:xfrm>
          <a:prstGeom prst="wedgeRectCallout">
            <a:avLst>
              <a:gd name="adj1" fmla="val -59301"/>
              <a:gd name="adj2" fmla="val 18771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For non-convex objectives, initialization matters. GD might converge to a local optimum or worse, a saddle point, if we initialize in the wrong “well” </a:t>
            </a:r>
            <a:endParaRPr lang="en-US" i="1" dirty="0">
              <a:solidFill>
                <a:schemeClr val="bg1"/>
              </a:solidFill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AE25E57-00F9-1B5C-7FAC-7540EB85E9DD}"/>
              </a:ext>
            </a:extLst>
          </p:cNvPr>
          <p:cNvGrpSpPr/>
          <p:nvPr/>
        </p:nvGrpSpPr>
        <p:grpSpPr>
          <a:xfrm>
            <a:off x="842902" y="5498055"/>
            <a:ext cx="1143000" cy="1143000"/>
            <a:chOff x="2379643" y="355681"/>
            <a:chExt cx="1143000" cy="1143000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C0810EB2-49DD-6DDA-3DCD-3645A434AAD5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24FFB086-D611-AE77-38C9-C4444DEABF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9B6B47DA-CEC2-B9C0-1E70-5E2C78CAFAB7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9635252C-543C-8989-C86B-86AC03789F1A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80F85A2F-D0C9-AA57-D718-8A308565FBC0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61" name="Speech Bubble: Rectangle 60">
            <a:extLst>
              <a:ext uri="{FF2B5EF4-FFF2-40B4-BE49-F238E27FC236}">
                <a16:creationId xmlns:a16="http://schemas.microsoft.com/office/drawing/2014/main" id="{F50AF888-9012-7BB1-0B2E-E92114ED44A8}"/>
              </a:ext>
            </a:extLst>
          </p:cNvPr>
          <p:cNvSpPr/>
          <p:nvPr/>
        </p:nvSpPr>
        <p:spPr>
          <a:xfrm>
            <a:off x="2136732" y="5571079"/>
            <a:ext cx="3170051" cy="900643"/>
          </a:xfrm>
          <a:prstGeom prst="wedgeRectCallout">
            <a:avLst>
              <a:gd name="adj1" fmla="val -66491"/>
              <a:gd name="adj2" fmla="val 39473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However, improper step lengths may spoil the show even if we initialize in the correct well!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601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8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" dur="5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1.85185E-6 L 0.08021 1.85185E-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00069 C 0.00482 0.04074 0.00977 0.08102 0.0168 0.11088 C 0.0237 0.14051 0.03125 0.15903 0.0418 0.17894 C 0.05222 0.19884 0.08008 0.23032 0.08008 0.23056 " pathEditMode="relative" rAng="0" ptsTypes="AAAA">
                                      <p:cBhvr>
                                        <p:cTn id="3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1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021 1.85185E-6 L 0.11771 1.85185E-6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5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008 0.23056 C 0.08659 0.23333 0.0931 0.23611 0.09935 0.23704 C 0.10547 0.23773 0.11133 0.23634 0.11732 0.23519 " pathEditMode="relative" rAng="0" ptsTypes="AAA">
                                      <p:cBhvr>
                                        <p:cTn id="5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35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771 1.85185E-6 L 0.09167 1.85185E-6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732 0.23519 C 0.11316 0.23681 0.10899 0.23843 0.10482 0.23843 C 0.10079 0.23866 0.09662 0.23727 0.09245 0.23565 " pathEditMode="relative" rAng="0" ptsTypes="AAA">
                                      <p:cBhvr>
                                        <p:cTn id="6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5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000"/>
                            </p:stCondLst>
                            <p:childTnLst>
                              <p:par>
                                <p:cTn id="148" presetID="35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7.40741E-7 L -0.21549 -7.40741E-7 " pathEditMode="relative" rAng="0" ptsTypes="AA">
                                      <p:cBhvr>
                                        <p:cTn id="14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81" y="0"/>
                                    </p:animMotion>
                                  </p:childTnLst>
                                </p:cTn>
                              </p:par>
                              <p:par>
                                <p:cTn id="150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0.00116 L -0.02344 0.13518 L -0.04258 0.20764 L -0.05677 0.23958 L -0.07083 0.25 L -0.0901 0.22847 L -0.12213 0.13657 L -0.15091 0.04768 L -0.17552 0.01134 L -0.19466 0.01366 L -0.21706 0.05069 " pathEditMode="relative" rAng="0" ptsTypes="AAAAAAAAAAA">
                                      <p:cBhvr>
                                        <p:cTn id="15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59" y="12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3000"/>
                            </p:stCondLst>
                            <p:childTnLst>
                              <p:par>
                                <p:cTn id="15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1500"/>
                            </p:stCondLst>
                            <p:childTnLst>
                              <p:par>
                                <p:cTn id="1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2500"/>
                            </p:stCondLst>
                            <p:childTnLst>
                              <p:par>
                                <p:cTn id="185" presetID="8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6" dur="5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000"/>
                            </p:stCondLst>
                            <p:childTnLst>
                              <p:par>
                                <p:cTn id="217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81481E-6 L -0.21549 4.81481E-6 " pathEditMode="relative" rAng="0" ptsTypes="AA">
                                      <p:cBhvr>
                                        <p:cTn id="21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81" y="0"/>
                                    </p:animMotion>
                                  </p:childTnLst>
                                </p:cTn>
                              </p:par>
                              <p:par>
                                <p:cTn id="21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7.40741E-7 L -0.10403 0.04792 L -0.21562 -0.18681 " pathEditMode="relative" rAng="0" ptsTypes="AAA">
                                      <p:cBhvr>
                                        <p:cTn id="22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81" y="-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7" grpId="2" animBg="1"/>
      <p:bldP spid="17" grpId="3" animBg="1"/>
      <p:bldP spid="17" grpId="4" animBg="1"/>
      <p:bldP spid="18" grpId="0" animBg="1"/>
      <p:bldP spid="18" grpId="1" animBg="1"/>
      <p:bldP spid="18" grpId="2" animBg="1"/>
      <p:bldP spid="18" grpId="3" animBg="1"/>
      <p:bldP spid="18" grpId="4" animBg="1"/>
      <p:bldP spid="19" grpId="0" animBg="1"/>
      <p:bldP spid="19" grpId="1" animBg="1"/>
      <p:bldP spid="19" grpId="2" animBg="1"/>
      <p:bldP spid="19" grpId="3" animBg="1"/>
      <p:bldP spid="19" grpId="4" animBg="1"/>
      <p:bldP spid="21" grpId="0" animBg="1"/>
      <p:bldP spid="21" grpId="1" animBg="1"/>
      <p:bldP spid="24" grpId="0" animBg="1"/>
      <p:bldP spid="24" grpId="1" animBg="1"/>
      <p:bldP spid="25" grpId="0" animBg="1"/>
      <p:bldP spid="25" grpId="1" animBg="1"/>
      <p:bldP spid="25" grpId="2" animBg="1"/>
      <p:bldP spid="25" grpId="3" animBg="1"/>
      <p:bldP spid="25" grpId="4" animBg="1"/>
      <p:bldP spid="26" grpId="0" animBg="1"/>
      <p:bldP spid="27" grpId="0" animBg="1"/>
      <p:bldP spid="37" grpId="0" animBg="1"/>
      <p:bldP spid="37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5" grpId="0" animBg="1"/>
      <p:bldP spid="51" grpId="0" animBg="1"/>
      <p:bldP spid="54" grpId="0" animBg="1"/>
      <p:bldP spid="61" grpId="0" animBg="1"/>
    </p:bldLst>
  </p:timing>
</p:sld>
</file>

<file path=ppt/theme/theme1.xml><?xml version="1.0" encoding="utf-8"?>
<a:theme xmlns:a="http://schemas.openxmlformats.org/drawingml/2006/main" name="MLC-gold">
  <a:themeElements>
    <a:clrScheme name="Custom 2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60B1F2"/>
      </a:hlink>
      <a:folHlink>
        <a:srgbClr val="F03B5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LC-gold" id="{4FF31FDD-A76D-4C33-A8C5-42D161437C73}" vid="{9166691C-7564-4C8C-B6F7-130833D3B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MLC-gold</Template>
  <TotalTime>3171</TotalTime>
  <Words>2376</Words>
  <Application>Microsoft Office PowerPoint</Application>
  <PresentationFormat>Widescreen</PresentationFormat>
  <Paragraphs>264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Courier New</vt:lpstr>
      <vt:lpstr>Wingdings</vt:lpstr>
      <vt:lpstr>MLC-gold</vt:lpstr>
      <vt:lpstr>PowerPoint Presentation</vt:lpstr>
      <vt:lpstr>one algorithm to optimize them all</vt:lpstr>
      <vt:lpstr>The Quest for Stationarity</vt:lpstr>
      <vt:lpstr>Tricky to use FOO everywhere</vt:lpstr>
      <vt:lpstr>Exercise</vt:lpstr>
      <vt:lpstr>Steepest Descent</vt:lpstr>
      <vt:lpstr>The Direction of Steepest Descent</vt:lpstr>
      <vt:lpstr>Gradient Descent (GD)</vt:lpstr>
      <vt:lpstr>GD in Action</vt:lpstr>
      <vt:lpstr>Making GD Scalable – Stochastic GD (SGD)</vt:lpstr>
      <vt:lpstr>BTS with SGD</vt:lpstr>
      <vt:lpstr>BTS with SGD</vt:lpstr>
      <vt:lpstr>BTS with SGD</vt:lpstr>
      <vt:lpstr>Making SGD Stable – Mini-batch SGD</vt:lpstr>
      <vt:lpstr>Coordinate Descent (CD)</vt:lpstr>
      <vt:lpstr>Coordinate Minimization (CM)</vt:lpstr>
      <vt:lpstr>Exercise</vt:lpstr>
      <vt:lpstr>Summary</vt:lpstr>
      <vt:lpstr>Have a wonderful day!</vt:lpstr>
    </vt:vector>
  </TitlesOfParts>
  <Company>Indian Institute of Technology Kanpur, Kanpur, U.P.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Purushottam Kar</dc:creator>
  <cp:lastModifiedBy>Purushottam Kar</cp:lastModifiedBy>
  <cp:revision>220</cp:revision>
  <dcterms:created xsi:type="dcterms:W3CDTF">2023-02-07T15:13:49Z</dcterms:created>
  <dcterms:modified xsi:type="dcterms:W3CDTF">2023-02-09T20:22:36Z</dcterms:modified>
</cp:coreProperties>
</file>