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79" r:id="rId7"/>
    <p:sldId id="260" r:id="rId8"/>
    <p:sldId id="261" r:id="rId9"/>
    <p:sldId id="262" r:id="rId10"/>
    <p:sldId id="263" r:id="rId11"/>
    <p:sldId id="278" r:id="rId12"/>
    <p:sldId id="277" r:id="rId13"/>
    <p:sldId id="264" r:id="rId14"/>
    <p:sldId id="265" r:id="rId15"/>
    <p:sldId id="266" r:id="rId16"/>
    <p:sldId id="267" r:id="rId17"/>
    <p:sldId id="269" r:id="rId18"/>
    <p:sldId id="270" r:id="rId19"/>
    <p:sldId id="271" r:id="rId20"/>
    <p:sldId id="272" r:id="rId21"/>
    <p:sldId id="273" r:id="rId22"/>
    <p:sldId id="274"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7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5" d="100"/>
          <a:sy n="75"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10001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14562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607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4267767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929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451432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60258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8896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58226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C2959-324B-4EB5-99FE-2D40B88D21E1}"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99859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BC2959-324B-4EB5-99FE-2D40B88D21E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374625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BC2959-324B-4EB5-99FE-2D40B88D21E1}" type="datetimeFigureOut">
              <a:rPr lang="en-IN" smtClean="0"/>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397154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BC2959-324B-4EB5-99FE-2D40B88D21E1}"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97614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C2959-324B-4EB5-99FE-2D40B88D21E1}" type="datetimeFigureOut">
              <a:rPr lang="en-IN" smtClean="0"/>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305107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C2959-324B-4EB5-99FE-2D40B88D21E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148171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C2959-324B-4EB5-99FE-2D40B88D21E1}"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C82DF-6DAE-4031-9C48-168223CD48B8}" type="slidenum">
              <a:rPr lang="en-IN" smtClean="0"/>
              <a:t>‹#›</a:t>
            </a:fld>
            <a:endParaRPr lang="en-IN"/>
          </a:p>
        </p:txBody>
      </p:sp>
    </p:spTree>
    <p:extLst>
      <p:ext uri="{BB962C8B-B14F-4D97-AF65-F5344CB8AC3E}">
        <p14:creationId xmlns:p14="http://schemas.microsoft.com/office/powerpoint/2010/main" val="27776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BC2959-324B-4EB5-99FE-2D40B88D21E1}" type="datetimeFigureOut">
              <a:rPr lang="en-IN" smtClean="0"/>
              <a:t>06-08-2022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EC82DF-6DAE-4031-9C48-168223CD48B8}" type="slidenum">
              <a:rPr lang="en-IN" smtClean="0"/>
              <a:t>‹#›</a:t>
            </a:fld>
            <a:endParaRPr lang="en-IN"/>
          </a:p>
        </p:txBody>
      </p:sp>
    </p:spTree>
    <p:extLst>
      <p:ext uri="{BB962C8B-B14F-4D97-AF65-F5344CB8AC3E}">
        <p14:creationId xmlns:p14="http://schemas.microsoft.com/office/powerpoint/2010/main" val="2524566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DEF7-7BF2-ED62-7B15-FCD5E02ACF02}"/>
              </a:ext>
            </a:extLst>
          </p:cNvPr>
          <p:cNvSpPr>
            <a:spLocks noGrp="1"/>
          </p:cNvSpPr>
          <p:nvPr>
            <p:ph type="ctrTitle"/>
          </p:nvPr>
        </p:nvSpPr>
        <p:spPr>
          <a:xfrm>
            <a:off x="3204642" y="2353641"/>
            <a:ext cx="5782716" cy="2150719"/>
          </a:xfrm>
          <a:noFill/>
        </p:spPr>
        <p:txBody>
          <a:bodyPr anchor="ctr">
            <a:normAutofit/>
          </a:bodyPr>
          <a:lstStyle/>
          <a:p>
            <a:r>
              <a:rPr lang="en-IN" sz="3600" dirty="0">
                <a:solidFill>
                  <a:srgbClr val="080808"/>
                </a:solidFill>
                <a:latin typeface="Times New Roman" panose="02020603050405020304" pitchFamily="18" charset="0"/>
                <a:cs typeface="Times New Roman" panose="02020603050405020304" pitchFamily="18" charset="0"/>
              </a:rPr>
              <a:t>Credit card fraud detection classifier using ML and deep learning</a:t>
            </a:r>
          </a:p>
        </p:txBody>
      </p:sp>
      <p:sp>
        <p:nvSpPr>
          <p:cNvPr id="3" name="Subtitle 2">
            <a:extLst>
              <a:ext uri="{FF2B5EF4-FFF2-40B4-BE49-F238E27FC236}">
                <a16:creationId xmlns:a16="http://schemas.microsoft.com/office/drawing/2014/main" id="{E4B70DB0-5C47-E3C1-151C-12BFFF0E8F13}"/>
              </a:ext>
            </a:extLst>
          </p:cNvPr>
          <p:cNvSpPr>
            <a:spLocks noGrp="1"/>
          </p:cNvSpPr>
          <p:nvPr>
            <p:ph type="subTitle" idx="1"/>
          </p:nvPr>
        </p:nvSpPr>
        <p:spPr>
          <a:xfrm>
            <a:off x="4439633" y="4518923"/>
            <a:ext cx="3312734" cy="1141851"/>
          </a:xfrm>
          <a:noFill/>
        </p:spPr>
        <p:txBody>
          <a:bodyPr>
            <a:normAutofit lnSpcReduction="10000"/>
          </a:bodyPr>
          <a:lstStyle/>
          <a:p>
            <a:r>
              <a:rPr lang="en-IN" sz="1100" dirty="0">
                <a:solidFill>
                  <a:srgbClr val="080808"/>
                </a:solidFill>
              </a:rPr>
              <a:t>BY</a:t>
            </a:r>
          </a:p>
          <a:p>
            <a:r>
              <a:rPr lang="en-IN" sz="1100" dirty="0">
                <a:solidFill>
                  <a:srgbClr val="080808"/>
                </a:solidFill>
                <a:latin typeface="Times New Roman" panose="02020603050405020304" pitchFamily="18" charset="0"/>
                <a:cs typeface="Times New Roman" panose="02020603050405020304" pitchFamily="18" charset="0"/>
              </a:rPr>
              <a:t>Nishad Chaoji</a:t>
            </a:r>
          </a:p>
          <a:p>
            <a:r>
              <a:rPr lang="en-IN" sz="1100" dirty="0">
                <a:solidFill>
                  <a:srgbClr val="080808"/>
                </a:solidFill>
                <a:latin typeface="Times New Roman" panose="02020603050405020304" pitchFamily="18" charset="0"/>
                <a:cs typeface="Times New Roman" panose="02020603050405020304" pitchFamily="18" charset="0"/>
              </a:rPr>
              <a:t>Regno – 170953046</a:t>
            </a:r>
          </a:p>
          <a:p>
            <a:r>
              <a:rPr lang="en-IN" sz="1100" dirty="0">
                <a:solidFill>
                  <a:srgbClr val="080808"/>
                </a:solidFill>
                <a:latin typeface="Times New Roman" panose="02020603050405020304" pitchFamily="18" charset="0"/>
                <a:cs typeface="Times New Roman" panose="02020603050405020304" pitchFamily="18" charset="0"/>
              </a:rPr>
              <a:t>Branch - CCE</a:t>
            </a:r>
          </a:p>
          <a:p>
            <a:endParaRPr lang="en-IN" sz="1100" dirty="0">
              <a:solidFill>
                <a:srgbClr val="080808"/>
              </a:solidFill>
            </a:endParaRPr>
          </a:p>
        </p:txBody>
      </p:sp>
    </p:spTree>
    <p:extLst>
      <p:ext uri="{BB962C8B-B14F-4D97-AF65-F5344CB8AC3E}">
        <p14:creationId xmlns:p14="http://schemas.microsoft.com/office/powerpoint/2010/main" val="419566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EE036-4732-833D-930C-27B28BDEA5DF}"/>
              </a:ext>
            </a:extLst>
          </p:cNvPr>
          <p:cNvSpPr>
            <a:spLocks noGrp="1"/>
          </p:cNvSpPr>
          <p:nvPr>
            <p:ph idx="1"/>
          </p:nvPr>
        </p:nvSpPr>
        <p:spPr>
          <a:xfrm>
            <a:off x="584200" y="381000"/>
            <a:ext cx="10964333" cy="5783263"/>
          </a:xfrm>
        </p:spPr>
        <p:txBody>
          <a:bodyPr>
            <a:normAutofit/>
          </a:bodyPr>
          <a:lstStyle/>
          <a:p>
            <a:pPr marL="0" indent="0" algn="ctr">
              <a:lnSpc>
                <a:spcPct val="160000"/>
              </a:lnSpc>
              <a:buNone/>
            </a:pPr>
            <a:r>
              <a:rPr lang="en-IN" sz="2000" b="1" dirty="0">
                <a:latin typeface="Times New Roman" panose="02020603050405020304" pitchFamily="18" charset="0"/>
                <a:cs typeface="Times New Roman" panose="02020603050405020304" pitchFamily="18" charset="0"/>
              </a:rPr>
              <a:t>Pre-processing Data </a:t>
            </a:r>
          </a:p>
          <a:p>
            <a:pPr marL="0" indent="0">
              <a:lnSpc>
                <a:spcPct val="160000"/>
              </a:lnSpc>
              <a:buNone/>
            </a:pPr>
            <a:endParaRPr lang="en-IN" sz="2000" dirty="0">
              <a:latin typeface="Times New Roman" panose="02020603050405020304" pitchFamily="18" charset="0"/>
              <a:cs typeface="Times New Roman" panose="02020603050405020304" pitchFamily="18" charset="0"/>
            </a:endParaRPr>
          </a:p>
          <a:p>
            <a:pPr marL="0" indent="0">
              <a:lnSpc>
                <a:spcPct val="160000"/>
              </a:lnSpc>
              <a:buNone/>
            </a:pPr>
            <a:r>
              <a:rPr lang="en-IN" sz="2000" dirty="0">
                <a:latin typeface="Times New Roman" panose="02020603050405020304" pitchFamily="18" charset="0"/>
                <a:cs typeface="Times New Roman" panose="02020603050405020304" pitchFamily="18" charset="0"/>
              </a:rPr>
              <a:t>Pre-processing of data includes steps like removing null values , balancing imbalanced data and removing outliers. Null </a:t>
            </a:r>
            <a:r>
              <a:rPr lang="en-IN" sz="2000" dirty="0" err="1">
                <a:latin typeface="Times New Roman" panose="02020603050405020304" pitchFamily="18" charset="0"/>
                <a:cs typeface="Times New Roman" panose="02020603050405020304" pitchFamily="18" charset="0"/>
              </a:rPr>
              <a:t>vaues</a:t>
            </a:r>
            <a:r>
              <a:rPr lang="en-IN" sz="2000" dirty="0">
                <a:latin typeface="Times New Roman" panose="02020603050405020304" pitchFamily="18" charset="0"/>
                <a:cs typeface="Times New Roman" panose="02020603050405020304" pitchFamily="18" charset="0"/>
              </a:rPr>
              <a:t> are those in which the factoring class value is Null or NAN. These can be simply removed by displaying them and deleting them at one go . </a:t>
            </a:r>
          </a:p>
          <a:p>
            <a:pPr marL="0" indent="0">
              <a:lnSpc>
                <a:spcPct val="160000"/>
              </a:lnSpc>
              <a:buNone/>
            </a:pPr>
            <a:endParaRPr lang="en-IN" sz="2000" dirty="0">
              <a:latin typeface="Times New Roman" panose="02020603050405020304" pitchFamily="18" charset="0"/>
              <a:cs typeface="Times New Roman" panose="02020603050405020304" pitchFamily="18" charset="0"/>
            </a:endParaRPr>
          </a:p>
          <a:p>
            <a:pPr marL="0" indent="0">
              <a:lnSpc>
                <a:spcPct val="160000"/>
              </a:lnSpc>
              <a:buNone/>
            </a:pPr>
            <a:endParaRPr lang="en-IN" sz="2000" dirty="0">
              <a:latin typeface="Times New Roman" panose="02020603050405020304" pitchFamily="18" charset="0"/>
              <a:cs typeface="Times New Roman" panose="02020603050405020304" pitchFamily="18" charset="0"/>
            </a:endParaRPr>
          </a:p>
          <a:p>
            <a:pPr marL="0" indent="0">
              <a:lnSpc>
                <a:spcPct val="160000"/>
              </a:lnSpc>
              <a:buNone/>
            </a:pPr>
            <a:endParaRPr lang="en-IN" sz="2000" dirty="0">
              <a:latin typeface="Times New Roman" panose="02020603050405020304" pitchFamily="18" charset="0"/>
              <a:cs typeface="Times New Roman" panose="02020603050405020304" pitchFamily="18" charset="0"/>
            </a:endParaRPr>
          </a:p>
          <a:p>
            <a:pPr marL="0" indent="0">
              <a:lnSpc>
                <a:spcPct val="160000"/>
              </a:lnSpc>
              <a:buNone/>
            </a:pPr>
            <a:endParaRPr lang="en-IN" sz="2400" b="1" dirty="0">
              <a:latin typeface="Times New Roman" panose="02020603050405020304" pitchFamily="18" charset="0"/>
              <a:cs typeface="Times New Roman" panose="02020603050405020304" pitchFamily="18" charset="0"/>
            </a:endParaRPr>
          </a:p>
          <a:p>
            <a:pPr marL="0" indent="0">
              <a:lnSpc>
                <a:spcPct val="160000"/>
              </a:lnSpc>
              <a:buNone/>
            </a:pPr>
            <a:endParaRPr lang="en-IN" sz="2000" b="1"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79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6487C55-1CC4-9429-D8D2-04287EEB7359}"/>
              </a:ext>
            </a:extLst>
          </p:cNvPr>
          <p:cNvSpPr>
            <a:spLocks noGrp="1"/>
          </p:cNvSpPr>
          <p:nvPr>
            <p:ph idx="1"/>
          </p:nvPr>
        </p:nvSpPr>
        <p:spPr>
          <a:xfrm>
            <a:off x="572493" y="241300"/>
            <a:ext cx="6713552" cy="5949188"/>
          </a:xfrm>
        </p:spPr>
        <p:txBody>
          <a:bodyPr anchor="t">
            <a:normAutofit/>
          </a:bodyPr>
          <a:lstStyle/>
          <a:p>
            <a:pPr marL="0" indent="0">
              <a:buNone/>
            </a:pPr>
            <a:r>
              <a:rPr lang="en-IN" b="1" dirty="0"/>
              <a:t>Balancing Dataset using Oversampling techniques ( ADASYN )</a:t>
            </a:r>
          </a:p>
          <a:p>
            <a:pPr marL="0" indent="0">
              <a:buNone/>
            </a:pPr>
            <a:endParaRPr lang="en-IN" b="1" dirty="0"/>
          </a:p>
          <a:p>
            <a:pPr marL="0" indent="0">
              <a:buNone/>
            </a:pPr>
            <a:r>
              <a:rPr lang="en-IN" dirty="0"/>
              <a:t>Oversampling is a dataset balancing technique that creates artificial data for the minority class. There are many sampling techniques like SMOTE , ADASYN etc . </a:t>
            </a:r>
          </a:p>
          <a:p>
            <a:pPr marL="0" indent="0">
              <a:buNone/>
            </a:pPr>
            <a:endParaRPr lang="en-IN" dirty="0"/>
          </a:p>
          <a:p>
            <a:pPr marL="0" indent="0">
              <a:buNone/>
            </a:pPr>
            <a:r>
              <a:rPr lang="en-IN" dirty="0"/>
              <a:t>Here we are going to perform oversampling with ADASYN as ADASYN works best when the minority values are tightly packed with each other in form of clusters . </a:t>
            </a:r>
          </a:p>
          <a:p>
            <a:pPr marL="0" indent="0">
              <a:buNone/>
            </a:pPr>
            <a:r>
              <a:rPr lang="en-IN" dirty="0"/>
              <a:t> </a:t>
            </a:r>
          </a:p>
          <a:p>
            <a:pPr marL="0" indent="0">
              <a:buNone/>
            </a:pPr>
            <a:r>
              <a:rPr lang="en-IN" dirty="0"/>
              <a:t>From the image on the right it can be seen how the</a:t>
            </a:r>
          </a:p>
          <a:p>
            <a:pPr marL="0" indent="0">
              <a:buNone/>
            </a:pPr>
            <a:r>
              <a:rPr lang="en-IN" dirty="0"/>
              <a:t>Minority data points have increased significantly </a:t>
            </a:r>
          </a:p>
          <a:p>
            <a:pPr marL="0" indent="0">
              <a:buNone/>
            </a:pPr>
            <a:r>
              <a:rPr lang="en-IN" dirty="0"/>
              <a:t>After implementing ADASYN and all are tightly knit</a:t>
            </a:r>
          </a:p>
          <a:p>
            <a:pPr marL="0" indent="0">
              <a:buNone/>
            </a:pPr>
            <a:r>
              <a:rPr lang="en-IN" dirty="0"/>
              <a:t>With each other . </a:t>
            </a:r>
          </a:p>
          <a:p>
            <a:pPr marL="0" indent="0">
              <a:buNone/>
            </a:pPr>
            <a:endParaRPr lang="en-IN" dirty="0"/>
          </a:p>
          <a:p>
            <a:pPr marL="0" indent="0">
              <a:buNone/>
            </a:pPr>
            <a:endParaRPr lang="en-IN" sz="1200" dirty="0"/>
          </a:p>
          <a:p>
            <a:pPr marL="0" indent="0">
              <a:buNone/>
            </a:pPr>
            <a:endParaRPr lang="en-IN" sz="1200" dirty="0"/>
          </a:p>
          <a:p>
            <a:pPr marL="0" indent="0">
              <a:buNone/>
            </a:pPr>
            <a:endParaRPr lang="en-IN" sz="1200" dirty="0"/>
          </a:p>
        </p:txBody>
      </p:sp>
      <p:pic>
        <p:nvPicPr>
          <p:cNvPr id="8" name="Picture 7">
            <a:extLst>
              <a:ext uri="{FF2B5EF4-FFF2-40B4-BE49-F238E27FC236}">
                <a16:creationId xmlns:a16="http://schemas.microsoft.com/office/drawing/2014/main" id="{FCB778DC-A9AC-3555-C130-73FA5DD65BDE}"/>
              </a:ext>
            </a:extLst>
          </p:cNvPr>
          <p:cNvPicPr>
            <a:picLocks noChangeAspect="1"/>
          </p:cNvPicPr>
          <p:nvPr/>
        </p:nvPicPr>
        <p:blipFill rotWithShape="1">
          <a:blip r:embed="rId2"/>
          <a:srcRect l="20390" r="-1" b="-1"/>
          <a:stretch/>
        </p:blipFill>
        <p:spPr>
          <a:xfrm>
            <a:off x="8042809" y="1174528"/>
            <a:ext cx="4043813" cy="4210272"/>
          </a:xfrm>
          <a:prstGeom prst="rect">
            <a:avLst/>
          </a:prstGeom>
        </p:spPr>
      </p:pic>
    </p:spTree>
    <p:extLst>
      <p:ext uri="{BB962C8B-B14F-4D97-AF65-F5344CB8AC3E}">
        <p14:creationId xmlns:p14="http://schemas.microsoft.com/office/powerpoint/2010/main" val="173865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31B96-90CC-605A-47D0-BCDB1CC4B461}"/>
              </a:ext>
            </a:extLst>
          </p:cNvPr>
          <p:cNvSpPr>
            <a:spLocks noGrp="1"/>
          </p:cNvSpPr>
          <p:nvPr>
            <p:ph idx="1"/>
          </p:nvPr>
        </p:nvSpPr>
        <p:spPr>
          <a:xfrm>
            <a:off x="520700" y="152400"/>
            <a:ext cx="10833100" cy="6024563"/>
          </a:xfrm>
        </p:spPr>
        <p:txBody>
          <a:bodyPr/>
          <a:lstStyle/>
          <a:p>
            <a:pPr marL="0" indent="0">
              <a:buNone/>
            </a:pPr>
            <a:r>
              <a:rPr lang="en-IN" sz="2800" b="1"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4" name="TextBox 3">
            <a:extLst>
              <a:ext uri="{FF2B5EF4-FFF2-40B4-BE49-F238E27FC236}">
                <a16:creationId xmlns:a16="http://schemas.microsoft.com/office/drawing/2014/main" id="{7DDDD0C7-5CC7-8107-9FC5-7200214B60E9}"/>
              </a:ext>
            </a:extLst>
          </p:cNvPr>
          <p:cNvSpPr txBox="1"/>
          <p:nvPr/>
        </p:nvSpPr>
        <p:spPr>
          <a:xfrm>
            <a:off x="508000" y="334625"/>
            <a:ext cx="11163300" cy="637097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Removing Outliers</a:t>
            </a:r>
          </a:p>
          <a:p>
            <a:pPr algn="just"/>
            <a:endParaRPr lang="en-IN"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Outliers are data that lie outside the overall data distribution or is very distant from the remaining data </a:t>
            </a:r>
            <a:r>
              <a:rPr lang="en-IN" sz="2000" dirty="0">
                <a:latin typeface="Times New Roman" panose="02020603050405020304" pitchFamily="18" charset="0"/>
                <a:cs typeface="Times New Roman" panose="02020603050405020304" pitchFamily="18" charset="0"/>
              </a:rPr>
              <a:t>points in the sample.  This can be found by plotting the correlation matrix . The features that have high negative correlation are mostly the ones that have outliers . One common method to remove these is the IQR method . In the IQR method the data points are divided into 4 equal parts . </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interquartile range method defines outliers as values larger than Q3 + 1.5 * IQR or the values smaller than Q1 – 1.5 * IQR. Once we get the list of outliers we can simply remove them from the </a:t>
            </a:r>
            <a:r>
              <a:rPr lang="en-IN" sz="2000" dirty="0" err="1">
                <a:latin typeface="Times New Roman" panose="02020603050405020304" pitchFamily="18" charset="0"/>
                <a:cs typeface="Times New Roman" panose="02020603050405020304" pitchFamily="18" charset="0"/>
              </a:rPr>
              <a:t>dataframe</a:t>
            </a:r>
            <a:r>
              <a:rPr lang="en-IN" sz="2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endParaRPr lang="en-IN" dirty="0"/>
          </a:p>
          <a:p>
            <a:pPr algn="just"/>
            <a:endParaRPr lang="en-IN" dirty="0"/>
          </a:p>
          <a:p>
            <a:endParaRPr lang="en-IN" dirty="0"/>
          </a:p>
          <a:p>
            <a:endParaRPr lang="en-IN" dirty="0"/>
          </a:p>
        </p:txBody>
      </p:sp>
      <p:pic>
        <p:nvPicPr>
          <p:cNvPr id="6" name="Picture 5">
            <a:extLst>
              <a:ext uri="{FF2B5EF4-FFF2-40B4-BE49-F238E27FC236}">
                <a16:creationId xmlns:a16="http://schemas.microsoft.com/office/drawing/2014/main" id="{2C7D7E2A-CD7B-157A-04D0-3FC5B0FD4EA9}"/>
              </a:ext>
            </a:extLst>
          </p:cNvPr>
          <p:cNvPicPr>
            <a:picLocks noChangeAspect="1"/>
          </p:cNvPicPr>
          <p:nvPr/>
        </p:nvPicPr>
        <p:blipFill>
          <a:blip r:embed="rId2"/>
          <a:stretch>
            <a:fillRect/>
          </a:stretch>
        </p:blipFill>
        <p:spPr>
          <a:xfrm>
            <a:off x="3549650" y="2431974"/>
            <a:ext cx="3511550" cy="2176276"/>
          </a:xfrm>
          <a:prstGeom prst="rect">
            <a:avLst/>
          </a:prstGeom>
        </p:spPr>
      </p:pic>
    </p:spTree>
    <p:extLst>
      <p:ext uri="{BB962C8B-B14F-4D97-AF65-F5344CB8AC3E}">
        <p14:creationId xmlns:p14="http://schemas.microsoft.com/office/powerpoint/2010/main" val="138470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069D0-085D-436C-C64B-C42A9E251C08}"/>
              </a:ext>
            </a:extLst>
          </p:cNvPr>
          <p:cNvSpPr>
            <a:spLocks noGrp="1"/>
          </p:cNvSpPr>
          <p:nvPr>
            <p:ph idx="1"/>
          </p:nvPr>
        </p:nvSpPr>
        <p:spPr>
          <a:xfrm>
            <a:off x="838200" y="947678"/>
            <a:ext cx="10515600" cy="5233666"/>
          </a:xfrm>
        </p:spPr>
        <p:txBody>
          <a:bodyPr>
            <a:normAutofit/>
          </a:bodyPr>
          <a:lstStyle/>
          <a:p>
            <a:pPr marL="457200" lvl="1" indent="0">
              <a:buNone/>
            </a:pPr>
            <a:r>
              <a:rPr lang="en-IN" sz="2200" b="1" dirty="0">
                <a:latin typeface="Times New Roman" panose="02020603050405020304" pitchFamily="18" charset="0"/>
                <a:cs typeface="Times New Roman" panose="02020603050405020304" pitchFamily="18" charset="0"/>
              </a:rPr>
              <a:t>Model Hyper parameter Tuning </a:t>
            </a:r>
          </a:p>
          <a:p>
            <a:pPr marL="457200" lvl="1" indent="0">
              <a:buNone/>
            </a:pPr>
            <a:endParaRPr lang="en-IN" sz="2200" b="1" dirty="0">
              <a:latin typeface="Times New Roman" panose="02020603050405020304" pitchFamily="18" charset="0"/>
              <a:cs typeface="Times New Roman" panose="02020603050405020304" pitchFamily="18" charset="0"/>
            </a:endParaRPr>
          </a:p>
          <a:p>
            <a:pPr marL="457200" lvl="1" indent="0">
              <a:buNone/>
            </a:pPr>
            <a:endParaRPr lang="en-IN" sz="2200" b="1" dirty="0">
              <a:latin typeface="Times New Roman" panose="02020603050405020304" pitchFamily="18" charset="0"/>
              <a:cs typeface="Times New Roman" panose="02020603050405020304" pitchFamily="18" charset="0"/>
            </a:endParaRPr>
          </a:p>
          <a:p>
            <a:pPr marL="457200" lvl="1" indent="0">
              <a:buNone/>
            </a:pPr>
            <a:r>
              <a:rPr lang="en-IN" sz="2200" dirty="0">
                <a:latin typeface="Times New Roman" panose="02020603050405020304" pitchFamily="18" charset="0"/>
                <a:cs typeface="Times New Roman" panose="02020603050405020304" pitchFamily="18" charset="0"/>
              </a:rPr>
              <a:t>It is the Process in which the parameters of the model are changed to enhance the model performance. In this the Hyper tuning algorithms find the best params that can be used  . </a:t>
            </a:r>
          </a:p>
          <a:p>
            <a:pPr marL="457200" lvl="1" indent="0">
              <a:buNone/>
            </a:pPr>
            <a:endParaRPr lang="en-IN" sz="2200" dirty="0">
              <a:latin typeface="Times New Roman" panose="02020603050405020304" pitchFamily="18" charset="0"/>
              <a:cs typeface="Times New Roman" panose="02020603050405020304" pitchFamily="18" charset="0"/>
            </a:endParaRPr>
          </a:p>
          <a:p>
            <a:pPr marL="457200" lvl="1" indent="0">
              <a:buNone/>
            </a:pPr>
            <a:r>
              <a:rPr lang="en-IN" sz="2200" dirty="0">
                <a:latin typeface="Times New Roman" panose="02020603050405020304" pitchFamily="18" charset="0"/>
                <a:cs typeface="Times New Roman" panose="02020603050405020304" pitchFamily="18" charset="0"/>
              </a:rPr>
              <a:t>In this module we are going to discuss two types of Hyper parameter tuning modules . </a:t>
            </a:r>
          </a:p>
          <a:p>
            <a:pPr marL="1371600" lvl="2" indent="-457200">
              <a:buFont typeface="+mj-lt"/>
              <a:buAutoNum type="arabicPeriod"/>
            </a:pPr>
            <a:endParaRPr lang="en-IN" sz="2200" dirty="0">
              <a:latin typeface="Times New Roman" panose="02020603050405020304" pitchFamily="18" charset="0"/>
              <a:cs typeface="Times New Roman" panose="02020603050405020304" pitchFamily="18" charset="0"/>
            </a:endParaRPr>
          </a:p>
          <a:p>
            <a:pPr marL="1371600" lvl="2" indent="-457200">
              <a:buFont typeface="+mj-lt"/>
              <a:buAutoNum type="arabicPeriod"/>
            </a:pPr>
            <a:r>
              <a:rPr lang="en-IN" sz="2200" dirty="0">
                <a:latin typeface="Times New Roman" panose="02020603050405020304" pitchFamily="18" charset="0"/>
                <a:cs typeface="Times New Roman" panose="02020603050405020304" pitchFamily="18" charset="0"/>
              </a:rPr>
              <a:t>Randomized Search CV</a:t>
            </a:r>
          </a:p>
          <a:p>
            <a:pPr marL="1371600" lvl="2" indent="-457200">
              <a:buFont typeface="+mj-lt"/>
              <a:buAutoNum type="arabicPeriod"/>
            </a:pPr>
            <a:r>
              <a:rPr lang="en-IN" sz="2200" dirty="0">
                <a:latin typeface="Times New Roman" panose="02020603050405020304" pitchFamily="18" charset="0"/>
                <a:cs typeface="Times New Roman" panose="02020603050405020304" pitchFamily="18" charset="0"/>
              </a:rPr>
              <a:t>Grid </a:t>
            </a:r>
            <a:r>
              <a:rPr lang="en-IN" sz="2200" dirty="0" err="1">
                <a:latin typeface="Times New Roman" panose="02020603050405020304" pitchFamily="18" charset="0"/>
                <a:cs typeface="Times New Roman" panose="02020603050405020304" pitchFamily="18" charset="0"/>
              </a:rPr>
              <a:t>SearchCV</a:t>
            </a:r>
            <a:endParaRPr lang="en-IN" sz="2200" dirty="0">
              <a:latin typeface="Times New Roman" panose="02020603050405020304" pitchFamily="18" charset="0"/>
              <a:cs typeface="Times New Roman" panose="02020603050405020304" pitchFamily="18" charset="0"/>
            </a:endParaRPr>
          </a:p>
          <a:p>
            <a:pPr marL="457200" lvl="1" indent="0">
              <a:buNone/>
            </a:pPr>
            <a:endParaRPr lang="en-IN" sz="2200" b="1" dirty="0">
              <a:latin typeface="Times New Roman" panose="02020603050405020304" pitchFamily="18" charset="0"/>
              <a:cs typeface="Times New Roman" panose="02020603050405020304" pitchFamily="18" charset="0"/>
            </a:endParaRPr>
          </a:p>
          <a:p>
            <a:pPr marL="457200" lvl="1" indent="0">
              <a:buNone/>
            </a:pPr>
            <a:endParaRPr lang="en-IN" sz="2200" b="1" dirty="0">
              <a:latin typeface="Times New Roman" panose="02020603050405020304" pitchFamily="18" charset="0"/>
              <a:cs typeface="Times New Roman" panose="02020603050405020304" pitchFamily="18" charset="0"/>
            </a:endParaRPr>
          </a:p>
          <a:p>
            <a:pPr marL="914400" lvl="2" indent="0">
              <a:buNone/>
            </a:pPr>
            <a:endParaRPr lang="en-IN" sz="2200" b="1" dirty="0">
              <a:latin typeface="Times New Roman" panose="02020603050405020304" pitchFamily="18" charset="0"/>
              <a:cs typeface="Times New Roman" panose="02020603050405020304" pitchFamily="18" charset="0"/>
            </a:endParaRPr>
          </a:p>
          <a:p>
            <a:pPr marL="1371600" lvl="2" indent="-457200">
              <a:buFont typeface="+mj-lt"/>
              <a:buAutoNum type="arabicPeriod"/>
            </a:pPr>
            <a:endParaRPr lang="en-IN" sz="2200" b="1" dirty="0">
              <a:latin typeface="Times New Roman" panose="02020603050405020304" pitchFamily="18" charset="0"/>
              <a:cs typeface="Times New Roman" panose="02020603050405020304" pitchFamily="18" charset="0"/>
            </a:endParaRPr>
          </a:p>
          <a:p>
            <a:pPr marL="914400" lvl="2" indent="0">
              <a:buNone/>
            </a:pP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60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232A6-9862-7379-26F6-141BB4768CA0}"/>
              </a:ext>
            </a:extLst>
          </p:cNvPr>
          <p:cNvSpPr>
            <a:spLocks noGrp="1"/>
          </p:cNvSpPr>
          <p:nvPr>
            <p:ph idx="1"/>
          </p:nvPr>
        </p:nvSpPr>
        <p:spPr>
          <a:xfrm>
            <a:off x="25400" y="723900"/>
            <a:ext cx="12192000" cy="7721600"/>
          </a:xfrm>
        </p:spPr>
        <p:txBody>
          <a:bodyPr anchor="b">
            <a:normAutofit fontScale="25000" lnSpcReduction="20000"/>
          </a:bodyPr>
          <a:lstStyle/>
          <a:p>
            <a:pPr marL="0" indent="0" algn="just">
              <a:buNone/>
            </a:pPr>
            <a:endParaRPr lang="en-IN" sz="6200" b="1" dirty="0">
              <a:latin typeface="Times New Roman" panose="02020603050405020304" pitchFamily="18" charset="0"/>
              <a:cs typeface="Times New Roman" panose="02020603050405020304" pitchFamily="18" charset="0"/>
            </a:endParaRPr>
          </a:p>
          <a:p>
            <a:pPr marL="0" indent="0" algn="just">
              <a:buNone/>
            </a:pPr>
            <a:endParaRPr lang="en-IN" sz="6200" b="1" dirty="0">
              <a:latin typeface="Times New Roman" panose="02020603050405020304" pitchFamily="18" charset="0"/>
              <a:cs typeface="Times New Roman" panose="02020603050405020304" pitchFamily="18" charset="0"/>
            </a:endParaRPr>
          </a:p>
          <a:p>
            <a:pPr marL="0" indent="0" algn="just">
              <a:buNone/>
            </a:pPr>
            <a:endParaRPr lang="en-IN" sz="6200" b="1" dirty="0">
              <a:latin typeface="Times New Roman" panose="02020603050405020304" pitchFamily="18" charset="0"/>
              <a:cs typeface="Times New Roman" panose="02020603050405020304" pitchFamily="18" charset="0"/>
            </a:endParaRPr>
          </a:p>
          <a:p>
            <a:pPr marL="0" indent="0" algn="just">
              <a:buNone/>
            </a:pPr>
            <a:endParaRPr lang="en-IN" sz="8000" b="1"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ctr">
              <a:lnSpc>
                <a:spcPct val="170000"/>
              </a:lnSpc>
              <a:buNone/>
            </a:pPr>
            <a:r>
              <a:rPr lang="en-IN" sz="8000" b="1" dirty="0">
                <a:latin typeface="Times New Roman" panose="02020603050405020304" pitchFamily="18" charset="0"/>
                <a:cs typeface="Times New Roman" panose="02020603050405020304" pitchFamily="18" charset="0"/>
              </a:rPr>
              <a:t>Randomized Search CV</a:t>
            </a:r>
          </a:p>
          <a:p>
            <a:pPr marL="457200" lvl="1" indent="0" algn="just">
              <a:lnSpc>
                <a:spcPct val="170000"/>
              </a:lnSpc>
              <a:buNone/>
            </a:pPr>
            <a:r>
              <a:rPr lang="en-IN" sz="8000" dirty="0">
                <a:latin typeface="Times New Roman" panose="02020603050405020304" pitchFamily="18" charset="0"/>
                <a:cs typeface="Times New Roman" panose="02020603050405020304" pitchFamily="18" charset="0"/>
              </a:rPr>
              <a:t>In </a:t>
            </a:r>
            <a:r>
              <a:rPr lang="en-IN" sz="7600" dirty="0">
                <a:latin typeface="Times New Roman" panose="02020603050405020304" pitchFamily="18" charset="0"/>
                <a:cs typeface="Times New Roman" panose="02020603050405020304" pitchFamily="18" charset="0"/>
              </a:rPr>
              <a:t>this algorithm the best parameters are selected by the model by running the model by trying out different combinations made by the defined </a:t>
            </a:r>
            <a:r>
              <a:rPr lang="en-IN" sz="7600" dirty="0" err="1">
                <a:latin typeface="Times New Roman" panose="02020603050405020304" pitchFamily="18" charset="0"/>
                <a:cs typeface="Times New Roman" panose="02020603050405020304" pitchFamily="18" charset="0"/>
              </a:rPr>
              <a:t>params.The</a:t>
            </a:r>
            <a:r>
              <a:rPr lang="en-IN" sz="7600" dirty="0">
                <a:latin typeface="Times New Roman" panose="02020603050405020304" pitchFamily="18" charset="0"/>
                <a:cs typeface="Times New Roman" panose="02020603050405020304" pitchFamily="18" charset="0"/>
              </a:rPr>
              <a:t> no of iterations also has to be defined  and it only makes that many iterations and finds the best params out of it . </a:t>
            </a:r>
            <a:r>
              <a:rPr lang="en-IN" sz="7600" dirty="0" err="1">
                <a:latin typeface="Times New Roman" panose="02020603050405020304" pitchFamily="18" charset="0"/>
                <a:cs typeface="Times New Roman" panose="02020603050405020304" pitchFamily="18" charset="0"/>
              </a:rPr>
              <a:t>Eg</a:t>
            </a:r>
            <a:r>
              <a:rPr lang="en-IN" sz="7600" dirty="0">
                <a:latin typeface="Times New Roman" panose="02020603050405020304" pitchFamily="18" charset="0"/>
                <a:cs typeface="Times New Roman" panose="02020603050405020304" pitchFamily="18" charset="0"/>
              </a:rPr>
              <a:t> of Randomized search cv </a:t>
            </a: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r>
              <a:rPr lang="en-IN" sz="7600" b="1" dirty="0">
                <a:latin typeface="Times New Roman" panose="02020603050405020304" pitchFamily="18" charset="0"/>
                <a:cs typeface="Times New Roman" panose="02020603050405020304" pitchFamily="18" charset="0"/>
              </a:rPr>
              <a:t>Depth = [3,4,5] , </a:t>
            </a:r>
            <a:r>
              <a:rPr lang="en-IN" sz="7600" b="1" dirty="0" err="1">
                <a:latin typeface="Times New Roman" panose="02020603050405020304" pitchFamily="18" charset="0"/>
                <a:cs typeface="Times New Roman" panose="02020603050405020304" pitchFamily="18" charset="0"/>
              </a:rPr>
              <a:t>N_tree</a:t>
            </a:r>
            <a:r>
              <a:rPr lang="en-IN" sz="7600" b="1" dirty="0">
                <a:latin typeface="Times New Roman" panose="02020603050405020304" pitchFamily="18" charset="0"/>
                <a:cs typeface="Times New Roman" panose="02020603050405020304" pitchFamily="18" charset="0"/>
              </a:rPr>
              <a:t> = [40,50] , n _</a:t>
            </a:r>
            <a:r>
              <a:rPr lang="en-IN" sz="7600" b="1" dirty="0" err="1">
                <a:latin typeface="Times New Roman" panose="02020603050405020304" pitchFamily="18" charset="0"/>
                <a:cs typeface="Times New Roman" panose="02020603050405020304" pitchFamily="18" charset="0"/>
              </a:rPr>
              <a:t>iters</a:t>
            </a:r>
            <a:r>
              <a:rPr lang="en-IN" sz="7600" b="1" dirty="0">
                <a:latin typeface="Times New Roman" panose="02020603050405020304" pitchFamily="18" charset="0"/>
                <a:cs typeface="Times New Roman" panose="02020603050405020304" pitchFamily="18" charset="0"/>
              </a:rPr>
              <a:t> = 3</a:t>
            </a:r>
          </a:p>
          <a:p>
            <a:pPr marL="457200" lvl="1" indent="0" algn="just">
              <a:lnSpc>
                <a:spcPct val="170000"/>
              </a:lnSpc>
              <a:buNone/>
            </a:pPr>
            <a:r>
              <a:rPr lang="en-IN" sz="7600" b="1" dirty="0" err="1">
                <a:latin typeface="Times New Roman" panose="02020603050405020304" pitchFamily="18" charset="0"/>
                <a:cs typeface="Times New Roman" panose="02020603050405020304" pitchFamily="18" charset="0"/>
              </a:rPr>
              <a:t>All_combinations</a:t>
            </a:r>
            <a:r>
              <a:rPr lang="en-IN" sz="7600" b="1" dirty="0">
                <a:latin typeface="Times New Roman" panose="02020603050405020304" pitchFamily="18" charset="0"/>
                <a:cs typeface="Times New Roman" panose="02020603050405020304" pitchFamily="18" charset="0"/>
              </a:rPr>
              <a:t> = {(3,40),(3,50),(4,40),(4,50),(5,40),(5,50)} . </a:t>
            </a:r>
          </a:p>
          <a:p>
            <a:pPr marL="457200" lvl="1" indent="0" algn="just">
              <a:lnSpc>
                <a:spcPct val="170000"/>
              </a:lnSpc>
              <a:buNone/>
            </a:pPr>
            <a:r>
              <a:rPr lang="en-IN" sz="7600" b="1" dirty="0">
                <a:latin typeface="Times New Roman" panose="02020603050405020304" pitchFamily="18" charset="0"/>
                <a:cs typeface="Times New Roman" panose="02020603050405020304" pitchFamily="18" charset="0"/>
              </a:rPr>
              <a:t>However since </a:t>
            </a:r>
            <a:r>
              <a:rPr lang="en-IN" sz="7600" b="1" dirty="0" err="1">
                <a:latin typeface="Times New Roman" panose="02020603050405020304" pitchFamily="18" charset="0"/>
                <a:cs typeface="Times New Roman" panose="02020603050405020304" pitchFamily="18" charset="0"/>
              </a:rPr>
              <a:t>n_iters</a:t>
            </a:r>
            <a:r>
              <a:rPr lang="en-IN" sz="7600" b="1" dirty="0">
                <a:latin typeface="Times New Roman" panose="02020603050405020304" pitchFamily="18" charset="0"/>
                <a:cs typeface="Times New Roman" panose="02020603050405020304" pitchFamily="18" charset="0"/>
              </a:rPr>
              <a:t>  = 3 , only 3 iterations will occur so the combinations would be </a:t>
            </a:r>
          </a:p>
          <a:p>
            <a:pPr marL="457200" lvl="1" indent="0" algn="just">
              <a:lnSpc>
                <a:spcPct val="170000"/>
              </a:lnSpc>
              <a:buNone/>
            </a:pPr>
            <a:r>
              <a:rPr lang="en-IN" sz="7600" b="1" dirty="0" err="1">
                <a:latin typeface="Times New Roman" panose="02020603050405020304" pitchFamily="18" charset="0"/>
                <a:cs typeface="Times New Roman" panose="02020603050405020304" pitchFamily="18" charset="0"/>
              </a:rPr>
              <a:t>Counted_Combinations</a:t>
            </a:r>
            <a:r>
              <a:rPr lang="en-IN" sz="7600" b="1" dirty="0">
                <a:latin typeface="Times New Roman" panose="02020603050405020304" pitchFamily="18" charset="0"/>
                <a:cs typeface="Times New Roman" panose="02020603050405020304" pitchFamily="18" charset="0"/>
              </a:rPr>
              <a:t> = {(3,40),(3,50),(4,40)}</a:t>
            </a:r>
          </a:p>
          <a:p>
            <a:pPr marL="457200" lvl="1" indent="0" algn="just">
              <a:lnSpc>
                <a:spcPct val="170000"/>
              </a:lnSpc>
              <a:buNone/>
            </a:pPr>
            <a:endParaRPr lang="en-IN" sz="7600" dirty="0">
              <a:latin typeface="Times New Roman" panose="02020603050405020304" pitchFamily="18" charset="0"/>
              <a:cs typeface="Times New Roman" panose="02020603050405020304" pitchFamily="18" charset="0"/>
            </a:endParaRPr>
          </a:p>
          <a:p>
            <a:pPr marL="457200" lvl="1" indent="0" algn="just">
              <a:lnSpc>
                <a:spcPct val="170000"/>
              </a:lnSpc>
              <a:buNone/>
            </a:pPr>
            <a:r>
              <a:rPr lang="en-IN" sz="7600" dirty="0">
                <a:latin typeface="Times New Roman" panose="02020603050405020304" pitchFamily="18" charset="0"/>
                <a:cs typeface="Times New Roman" panose="02020603050405020304" pitchFamily="18" charset="0"/>
              </a:rPr>
              <a:t>The model will pick the one out of the three which has the best results. </a:t>
            </a:r>
          </a:p>
          <a:p>
            <a:pPr marL="0" indent="0" algn="just">
              <a:lnSpc>
                <a:spcPct val="170000"/>
              </a:lnSpc>
              <a:buNone/>
            </a:pPr>
            <a:endParaRPr lang="en-IN" sz="4200" dirty="0">
              <a:latin typeface="Times New Roman" panose="02020603050405020304" pitchFamily="18" charset="0"/>
              <a:cs typeface="Times New Roman" panose="02020603050405020304" pitchFamily="18" charset="0"/>
            </a:endParaRPr>
          </a:p>
          <a:p>
            <a:pPr marL="0" indent="0" algn="just">
              <a:lnSpc>
                <a:spcPct val="170000"/>
              </a:lnSpc>
              <a:buNone/>
            </a:pPr>
            <a:endParaRPr lang="en-IN" sz="2900" dirty="0">
              <a:latin typeface="Times New Roman" panose="02020603050405020304" pitchFamily="18" charset="0"/>
              <a:cs typeface="Times New Roman" panose="02020603050405020304" pitchFamily="18" charset="0"/>
            </a:endParaRPr>
          </a:p>
          <a:p>
            <a:pPr marL="0" indent="0" algn="just">
              <a:buNone/>
            </a:pPr>
            <a:r>
              <a:rPr lang="en-IN" sz="3600" dirty="0">
                <a:latin typeface="Times New Roman" panose="02020603050405020304" pitchFamily="18" charset="0"/>
                <a:cs typeface="Times New Roman" panose="02020603050405020304" pitchFamily="18" charset="0"/>
              </a:rPr>
              <a:t>         </a:t>
            </a:r>
          </a:p>
          <a:p>
            <a:pPr marL="0" indent="0" algn="just">
              <a:buNone/>
            </a:pPr>
            <a:r>
              <a:rPr lang="en-IN" sz="3600" dirty="0">
                <a:latin typeface="Times New Roman" panose="02020603050405020304" pitchFamily="18" charset="0"/>
                <a:cs typeface="Times New Roman" panose="02020603050405020304" pitchFamily="18" charset="0"/>
              </a:rPr>
              <a:t>	</a:t>
            </a:r>
            <a:endParaRPr lang="en-IN" sz="2900" dirty="0">
              <a:latin typeface="Times New Roman" panose="02020603050405020304" pitchFamily="18" charset="0"/>
              <a:cs typeface="Times New Roman" panose="02020603050405020304" pitchFamily="18" charset="0"/>
            </a:endParaRPr>
          </a:p>
          <a:p>
            <a:pPr marL="914400" lvl="2" indent="0" algn="just">
              <a:buNone/>
            </a:pPr>
            <a:r>
              <a:rPr lang="en-IN" sz="32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7412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E16A8-FE84-3297-1888-09B05ED63CEE}"/>
              </a:ext>
            </a:extLst>
          </p:cNvPr>
          <p:cNvSpPr>
            <a:spLocks noGrp="1"/>
          </p:cNvSpPr>
          <p:nvPr>
            <p:ph idx="1"/>
          </p:nvPr>
        </p:nvSpPr>
        <p:spPr>
          <a:xfrm>
            <a:off x="643467" y="1358900"/>
            <a:ext cx="10905066" cy="4818063"/>
          </a:xfrm>
        </p:spPr>
        <p:txBody>
          <a:bodyPr>
            <a:normAutofit/>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2B9066-748D-BCED-71EC-C6F8176C6E92}"/>
              </a:ext>
            </a:extLst>
          </p:cNvPr>
          <p:cNvSpPr txBox="1"/>
          <p:nvPr/>
        </p:nvSpPr>
        <p:spPr>
          <a:xfrm>
            <a:off x="670705" y="290612"/>
            <a:ext cx="10905066" cy="7602081"/>
          </a:xfrm>
          <a:prstGeom prst="rect">
            <a:avLst/>
          </a:prstGeom>
          <a:noFill/>
        </p:spPr>
        <p:txBody>
          <a:bodyPr wrap="square" rtlCol="0" anchor="ctr">
            <a:spAutoFit/>
          </a:bodyPr>
          <a:lstStyle/>
          <a:p>
            <a:pPr algn="ctr"/>
            <a:r>
              <a:rPr lang="en-IN" sz="2000" b="1" dirty="0">
                <a:latin typeface="Times New Roman" panose="02020603050405020304" pitchFamily="18" charset="0"/>
                <a:cs typeface="Times New Roman" panose="02020603050405020304" pitchFamily="18" charset="0"/>
              </a:rPr>
              <a:t>Grid Search CV</a:t>
            </a:r>
          </a:p>
          <a:p>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Grid search cv is a hyper parameter tuning algorithm like Randomized search cv which gives the best parameters to be used while training the Model .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Grid Search CV determines the best params by iterating the model with all the possible combinations and returns the best params .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Compared to Randomized Search CV , Grid search CV takes longer computational time because it runs for all the iterations in the grid . Below shows the </a:t>
            </a:r>
          </a:p>
          <a:p>
            <a:pPr algn="just"/>
            <a:endParaRPr lang="en-IN" sz="2000" dirty="0">
              <a:latin typeface="Times New Roman" panose="02020603050405020304" pitchFamily="18" charset="0"/>
              <a:cs typeface="Times New Roman" panose="02020603050405020304" pitchFamily="18" charset="0"/>
            </a:endParaRPr>
          </a:p>
          <a:p>
            <a:pPr marL="457200" lvl="1" indent="0" algn="just">
              <a:lnSpc>
                <a:spcPct val="170000"/>
              </a:lnSpc>
              <a:buNone/>
            </a:pPr>
            <a:r>
              <a:rPr lang="en-IN" sz="2000" b="1" dirty="0">
                <a:latin typeface="Times New Roman" panose="02020603050405020304" pitchFamily="18" charset="0"/>
                <a:cs typeface="Times New Roman" panose="02020603050405020304" pitchFamily="18" charset="0"/>
              </a:rPr>
              <a:t>Depth = [3,4,5] , </a:t>
            </a:r>
            <a:r>
              <a:rPr lang="en-IN" sz="2000" b="1" dirty="0" err="1">
                <a:latin typeface="Times New Roman" panose="02020603050405020304" pitchFamily="18" charset="0"/>
                <a:cs typeface="Times New Roman" panose="02020603050405020304" pitchFamily="18" charset="0"/>
              </a:rPr>
              <a:t>N_tree</a:t>
            </a:r>
            <a:r>
              <a:rPr lang="en-IN" sz="2000" b="1" dirty="0">
                <a:latin typeface="Times New Roman" panose="02020603050405020304" pitchFamily="18" charset="0"/>
                <a:cs typeface="Times New Roman" panose="02020603050405020304" pitchFamily="18" charset="0"/>
              </a:rPr>
              <a:t> = [40,50] </a:t>
            </a:r>
          </a:p>
          <a:p>
            <a:pPr marL="457200" lvl="1" indent="0" algn="just">
              <a:lnSpc>
                <a:spcPct val="170000"/>
              </a:lnSpc>
              <a:buNone/>
            </a:pPr>
            <a:r>
              <a:rPr lang="en-IN" sz="2000" b="1" dirty="0" err="1">
                <a:latin typeface="Times New Roman" panose="02020603050405020304" pitchFamily="18" charset="0"/>
                <a:cs typeface="Times New Roman" panose="02020603050405020304" pitchFamily="18" charset="0"/>
              </a:rPr>
              <a:t>All_combinations</a:t>
            </a:r>
            <a:r>
              <a:rPr lang="en-IN" sz="2000" b="1" dirty="0">
                <a:latin typeface="Times New Roman" panose="02020603050405020304" pitchFamily="18" charset="0"/>
                <a:cs typeface="Times New Roman" panose="02020603050405020304" pitchFamily="18" charset="0"/>
              </a:rPr>
              <a:t> = {(3,40),(3,50),(4,40),(4,50),(5,40),(5,50)} . </a:t>
            </a:r>
          </a:p>
          <a:p>
            <a:pPr algn="just"/>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Here there is no limitations to no of iterations so the training will happen for all the above  </a:t>
            </a:r>
          </a:p>
          <a:p>
            <a:pPr algn="just"/>
            <a:r>
              <a:rPr lang="en-IN" sz="2000" dirty="0">
                <a:latin typeface="Times New Roman" panose="02020603050405020304" pitchFamily="18" charset="0"/>
                <a:cs typeface="Times New Roman" panose="02020603050405020304" pitchFamily="18" charset="0"/>
              </a:rPr>
              <a:t>Iterations and the best model will be picked after this .                            </a:t>
            </a:r>
            <a:r>
              <a:rPr lang="en-IN" sz="2000" dirty="0"/>
              <a:t>	</a:t>
            </a:r>
          </a:p>
          <a:p>
            <a:pPr algn="ctr"/>
            <a:endParaRPr lang="en-IN" sz="2000" dirty="0"/>
          </a:p>
          <a:p>
            <a:pPr algn="ctr"/>
            <a:endParaRPr lang="en-IN" sz="2000" dirty="0"/>
          </a:p>
          <a:p>
            <a:pPr algn="just"/>
            <a:endParaRPr lang="en-IN" sz="2000" dirty="0"/>
          </a:p>
          <a:p>
            <a:pPr algn="just"/>
            <a:endParaRPr lang="en-IN" sz="2000" dirty="0"/>
          </a:p>
          <a:p>
            <a:endParaRPr lang="en-IN" sz="2000" b="1" dirty="0"/>
          </a:p>
          <a:p>
            <a:endParaRPr lang="en-IN" sz="2000" b="1" dirty="0"/>
          </a:p>
          <a:p>
            <a:endParaRPr lang="en-IN" sz="2000" b="1" dirty="0"/>
          </a:p>
        </p:txBody>
      </p:sp>
    </p:spTree>
    <p:extLst>
      <p:ext uri="{BB962C8B-B14F-4D97-AF65-F5344CB8AC3E}">
        <p14:creationId xmlns:p14="http://schemas.microsoft.com/office/powerpoint/2010/main" val="2456395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18B0-8C7F-57BE-6101-F5C9E07EEC50}"/>
              </a:ext>
            </a:extLst>
          </p:cNvPr>
          <p:cNvSpPr>
            <a:spLocks noGrp="1"/>
          </p:cNvSpPr>
          <p:nvPr>
            <p:ph idx="1"/>
          </p:nvPr>
        </p:nvSpPr>
        <p:spPr>
          <a:xfrm>
            <a:off x="327349" y="431800"/>
            <a:ext cx="11221184" cy="5745163"/>
          </a:xfrm>
        </p:spPr>
        <p:txBody>
          <a:bodyPr>
            <a:normAutofit/>
          </a:bodyPr>
          <a:lstStyle/>
          <a:p>
            <a:pPr marL="0" indent="0" algn="ctr">
              <a:buNone/>
            </a:pPr>
            <a:r>
              <a:rPr lang="en-IN" sz="2000" b="1" dirty="0"/>
              <a:t>Machine Learning Models</a:t>
            </a:r>
          </a:p>
          <a:p>
            <a:pPr marL="0" indent="0">
              <a:buNone/>
            </a:pPr>
            <a:endParaRPr lang="en-IN" sz="2000" dirty="0"/>
          </a:p>
          <a:p>
            <a:pPr marL="0" indent="0" algn="just">
              <a:buNone/>
            </a:pPr>
            <a:r>
              <a:rPr lang="en-IN" sz="2000" dirty="0">
                <a:latin typeface="Times New Roman" panose="02020603050405020304" pitchFamily="18" charset="0"/>
                <a:cs typeface="Times New Roman" panose="02020603050405020304" pitchFamily="18" charset="0"/>
              </a:rPr>
              <a:t>Before scripting the algorithms the first step is to split the dataset into the </a:t>
            </a:r>
            <a:r>
              <a:rPr lang="en-IN" sz="2000" b="1" dirty="0">
                <a:latin typeface="Times New Roman" panose="02020603050405020304" pitchFamily="18" charset="0"/>
                <a:cs typeface="Times New Roman" panose="02020603050405020304" pitchFamily="18" charset="0"/>
              </a:rPr>
              <a:t>independent variable </a:t>
            </a:r>
            <a:r>
              <a:rPr lang="en-IN" sz="2000" dirty="0">
                <a:latin typeface="Times New Roman" panose="02020603050405020304" pitchFamily="18" charset="0"/>
                <a:cs typeface="Times New Roman" panose="02020603050405020304" pitchFamily="18" charset="0"/>
              </a:rPr>
              <a:t>x  and the </a:t>
            </a:r>
            <a:r>
              <a:rPr lang="en-IN" sz="2000" b="1" dirty="0">
                <a:latin typeface="Times New Roman" panose="02020603050405020304" pitchFamily="18" charset="0"/>
                <a:cs typeface="Times New Roman" panose="02020603050405020304" pitchFamily="18" charset="0"/>
              </a:rPr>
              <a:t>dependent variable y </a:t>
            </a:r>
            <a:r>
              <a:rPr lang="en-IN" sz="2000" dirty="0">
                <a:latin typeface="Times New Roman" panose="02020603050405020304" pitchFamily="18" charset="0"/>
                <a:cs typeface="Times New Roman" panose="02020603050405020304" pitchFamily="18" charset="0"/>
              </a:rPr>
              <a:t>that has the factoring class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These get split into training data and testing data with </a:t>
            </a:r>
            <a:r>
              <a:rPr lang="en-IN" sz="2000" dirty="0" err="1">
                <a:latin typeface="Times New Roman" panose="02020603050405020304" pitchFamily="18" charset="0"/>
                <a:cs typeface="Times New Roman" panose="02020603050405020304" pitchFamily="18" charset="0"/>
              </a:rPr>
              <a:t>X_train</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X_test</a:t>
            </a:r>
            <a:r>
              <a:rPr lang="en-IN" sz="2000" dirty="0">
                <a:latin typeface="Times New Roman" panose="02020603050405020304" pitchFamily="18" charset="0"/>
                <a:cs typeface="Times New Roman" panose="02020603050405020304" pitchFamily="18" charset="0"/>
              </a:rPr>
              <a:t> being the dependent variables of the training data and testing data and </a:t>
            </a:r>
            <a:r>
              <a:rPr lang="en-IN" sz="2000" dirty="0" err="1">
                <a:latin typeface="Times New Roman" panose="02020603050405020304" pitchFamily="18" charset="0"/>
                <a:cs typeface="Times New Roman" panose="02020603050405020304" pitchFamily="18" charset="0"/>
              </a:rPr>
              <a:t>y_test</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y_train</a:t>
            </a:r>
            <a:r>
              <a:rPr lang="en-IN" sz="2000" dirty="0">
                <a:latin typeface="Times New Roman" panose="02020603050405020304" pitchFamily="18" charset="0"/>
                <a:cs typeface="Times New Roman" panose="02020603050405020304" pitchFamily="18" charset="0"/>
              </a:rPr>
              <a:t> being the dependent variable of the training and test variables respectively .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Machine learning model are created by training the model using the training data . The algorithm analyses the  input data and learns on its own .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Once the model training is complete the model is tested by putting in the test data and check for the predictions and find the model Metrics . </a:t>
            </a:r>
          </a:p>
          <a:p>
            <a:pPr marL="0" indent="0" algn="just">
              <a:buNone/>
            </a:pPr>
            <a:endParaRPr lang="en-IN" sz="2000" dirty="0"/>
          </a:p>
          <a:p>
            <a:pPr marL="0" indent="0" algn="just">
              <a:buNone/>
            </a:pPr>
            <a:endParaRPr lang="en-IN" sz="2000" dirty="0"/>
          </a:p>
        </p:txBody>
      </p:sp>
    </p:spTree>
    <p:extLst>
      <p:ext uri="{BB962C8B-B14F-4D97-AF65-F5344CB8AC3E}">
        <p14:creationId xmlns:p14="http://schemas.microsoft.com/office/powerpoint/2010/main" val="170816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2BB5-7E92-2E87-DB1C-9F0DA09FD694}"/>
              </a:ext>
            </a:extLst>
          </p:cNvPr>
          <p:cNvSpPr>
            <a:spLocks noGrp="1"/>
          </p:cNvSpPr>
          <p:nvPr>
            <p:ph type="title"/>
          </p:nvPr>
        </p:nvSpPr>
        <p:spPr>
          <a:xfrm>
            <a:off x="643467" y="309034"/>
            <a:ext cx="10905066" cy="1135737"/>
          </a:xfrm>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C4C93FB-075C-3FDE-AD08-1B16B8C309A4}"/>
              </a:ext>
            </a:extLst>
          </p:cNvPr>
          <p:cNvSpPr>
            <a:spLocks noGrp="1"/>
          </p:cNvSpPr>
          <p:nvPr>
            <p:ph idx="1"/>
          </p:nvPr>
        </p:nvSpPr>
        <p:spPr>
          <a:xfrm>
            <a:off x="643467" y="1282700"/>
            <a:ext cx="10905066" cy="4894263"/>
          </a:xfrm>
        </p:spPr>
        <p:txBody>
          <a:bodyPr>
            <a:normAutofit fontScale="92500" lnSpcReduction="10000"/>
          </a:bodyPr>
          <a:lstStyle/>
          <a:p>
            <a:pPr marL="0" indent="0">
              <a:buNone/>
            </a:pPr>
            <a:endParaRPr lang="en-IN" sz="2000" dirty="0"/>
          </a:p>
          <a:p>
            <a:pPr marL="0" indent="0">
              <a:buNone/>
            </a:pPr>
            <a:r>
              <a:rPr lang="en-IN" sz="2000" dirty="0">
                <a:latin typeface="Times New Roman" panose="02020603050405020304" pitchFamily="18" charset="0"/>
                <a:cs typeface="Times New Roman" panose="02020603050405020304" pitchFamily="18" charset="0"/>
              </a:rPr>
              <a:t>This section includes : </a:t>
            </a:r>
          </a:p>
          <a:p>
            <a:pPr marL="0" indent="0">
              <a:buNone/>
            </a:pPr>
            <a:r>
              <a:rPr lang="en-IN" sz="2000" dirty="0">
                <a:latin typeface="Times New Roman" panose="02020603050405020304" pitchFamily="18" charset="0"/>
                <a:cs typeface="Times New Roman" panose="02020603050405020304" pitchFamily="18" charset="0"/>
              </a:rPr>
              <a:t>	1. About the Dataset</a:t>
            </a:r>
          </a:p>
          <a:p>
            <a:pPr marL="0" indent="0">
              <a:buNone/>
            </a:pPr>
            <a:r>
              <a:rPr lang="en-IN" sz="2000" dirty="0">
                <a:latin typeface="Times New Roman" panose="02020603050405020304" pitchFamily="18" charset="0"/>
                <a:cs typeface="Times New Roman" panose="02020603050405020304" pitchFamily="18" charset="0"/>
              </a:rPr>
              <a:t>	2. Balancing the Dataset</a:t>
            </a:r>
          </a:p>
          <a:p>
            <a:pPr marL="0" indent="0">
              <a:buNone/>
            </a:pPr>
            <a:r>
              <a:rPr lang="en-IN" sz="2000" dirty="0">
                <a:latin typeface="Times New Roman" panose="02020603050405020304" pitchFamily="18" charset="0"/>
                <a:cs typeface="Times New Roman" panose="02020603050405020304" pitchFamily="18" charset="0"/>
              </a:rPr>
              <a:t>		2.1 ADASYN Diagram </a:t>
            </a:r>
          </a:p>
          <a:p>
            <a:pPr marL="0" indent="0">
              <a:buNone/>
            </a:pPr>
            <a:r>
              <a:rPr lang="en-IN" sz="2000" dirty="0">
                <a:latin typeface="Times New Roman" panose="02020603050405020304" pitchFamily="18" charset="0"/>
                <a:cs typeface="Times New Roman" panose="02020603050405020304" pitchFamily="18" charset="0"/>
              </a:rPr>
              <a:t>	3. Splitting the Dataset </a:t>
            </a:r>
          </a:p>
          <a:p>
            <a:pPr marL="0" indent="0">
              <a:buNone/>
            </a:pPr>
            <a:r>
              <a:rPr lang="en-IN" sz="2000" dirty="0">
                <a:latin typeface="Times New Roman" panose="02020603050405020304" pitchFamily="18" charset="0"/>
                <a:cs typeface="Times New Roman" panose="02020603050405020304" pitchFamily="18" charset="0"/>
              </a:rPr>
              <a:t>	4.  Models Architecture</a:t>
            </a:r>
          </a:p>
          <a:p>
            <a:pPr marL="0" indent="0">
              <a:buNone/>
            </a:pPr>
            <a:r>
              <a:rPr lang="en-IN" sz="2000" dirty="0">
                <a:latin typeface="Times New Roman" panose="02020603050405020304" pitchFamily="18" charset="0"/>
                <a:cs typeface="Times New Roman" panose="02020603050405020304" pitchFamily="18" charset="0"/>
              </a:rPr>
              <a:t>		4.1 Naïve Bayes Model </a:t>
            </a:r>
          </a:p>
          <a:p>
            <a:pPr marL="0" indent="0">
              <a:buNone/>
            </a:pPr>
            <a:r>
              <a:rPr lang="en-IN" sz="2000" dirty="0">
                <a:latin typeface="Times New Roman" panose="02020603050405020304" pitchFamily="18" charset="0"/>
                <a:cs typeface="Times New Roman" panose="02020603050405020304" pitchFamily="18" charset="0"/>
              </a:rPr>
              <a:t>		4.2 </a:t>
            </a:r>
            <a:r>
              <a:rPr lang="en-IN" sz="2000" dirty="0" err="1">
                <a:latin typeface="Times New Roman" panose="02020603050405020304" pitchFamily="18" charset="0"/>
                <a:cs typeface="Times New Roman" panose="02020603050405020304" pitchFamily="18" charset="0"/>
              </a:rPr>
              <a:t>CatBoost</a:t>
            </a:r>
            <a:r>
              <a:rPr lang="en-IN" sz="2000" dirty="0">
                <a:latin typeface="Times New Roman" panose="02020603050405020304" pitchFamily="18" charset="0"/>
                <a:cs typeface="Times New Roman" panose="02020603050405020304" pitchFamily="18" charset="0"/>
              </a:rPr>
              <a:t> Model</a:t>
            </a:r>
          </a:p>
          <a:p>
            <a:pPr marL="0" indent="0">
              <a:buNone/>
            </a:pPr>
            <a:r>
              <a:rPr lang="en-IN" sz="2000" dirty="0">
                <a:latin typeface="Times New Roman" panose="02020603050405020304" pitchFamily="18" charset="0"/>
                <a:cs typeface="Times New Roman" panose="02020603050405020304" pitchFamily="18" charset="0"/>
              </a:rPr>
              <a:t>		4.3 LGBM Model</a:t>
            </a:r>
          </a:p>
          <a:p>
            <a:pPr marL="0" indent="0">
              <a:buNone/>
            </a:pPr>
            <a:r>
              <a:rPr lang="en-IN" sz="2000" dirty="0">
                <a:latin typeface="Times New Roman" panose="02020603050405020304" pitchFamily="18" charset="0"/>
                <a:cs typeface="Times New Roman" panose="02020603050405020304" pitchFamily="18" charset="0"/>
              </a:rPr>
              <a:t>		4.4 </a:t>
            </a:r>
            <a:r>
              <a:rPr lang="en-IN" sz="2000" dirty="0" err="1">
                <a:latin typeface="Times New Roman" panose="02020603050405020304" pitchFamily="18" charset="0"/>
                <a:cs typeface="Times New Roman" panose="02020603050405020304" pitchFamily="18" charset="0"/>
              </a:rPr>
              <a:t>Xg</a:t>
            </a:r>
            <a:r>
              <a:rPr lang="en-IN" sz="2000" dirty="0">
                <a:latin typeface="Times New Roman" panose="02020603050405020304" pitchFamily="18" charset="0"/>
                <a:cs typeface="Times New Roman" panose="02020603050405020304" pitchFamily="18" charset="0"/>
              </a:rPr>
              <a:t> Boost Model</a:t>
            </a:r>
          </a:p>
          <a:p>
            <a:pPr marL="0" indent="0">
              <a:buNone/>
            </a:pPr>
            <a:r>
              <a:rPr lang="en-IN" sz="2000" dirty="0">
                <a:latin typeface="Times New Roman" panose="02020603050405020304" pitchFamily="18" charset="0"/>
                <a:cs typeface="Times New Roman" panose="02020603050405020304" pitchFamily="18" charset="0"/>
              </a:rPr>
              <a:t>		4.5 H2O estimator Model</a:t>
            </a:r>
          </a:p>
        </p:txBody>
      </p:sp>
    </p:spTree>
    <p:extLst>
      <p:ext uri="{BB962C8B-B14F-4D97-AF65-F5344CB8AC3E}">
        <p14:creationId xmlns:p14="http://schemas.microsoft.com/office/powerpoint/2010/main" val="23504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6FF62-EE4C-B582-C7EB-1C7E683AE6CE}"/>
              </a:ext>
            </a:extLst>
          </p:cNvPr>
          <p:cNvSpPr>
            <a:spLocks noGrp="1"/>
          </p:cNvSpPr>
          <p:nvPr>
            <p:ph idx="1"/>
          </p:nvPr>
        </p:nvSpPr>
        <p:spPr>
          <a:xfrm>
            <a:off x="643467" y="114300"/>
            <a:ext cx="10905065" cy="6049963"/>
          </a:xfrm>
        </p:spPr>
        <p:txBody>
          <a:bodyPr>
            <a:normAutofit lnSpcReduction="10000"/>
          </a:bodyPr>
          <a:lstStyle/>
          <a:p>
            <a:pPr marL="0" indent="0" algn="ctr">
              <a:buNone/>
            </a:pPr>
            <a:r>
              <a:rPr lang="en-IN" sz="2000" b="1" dirty="0">
                <a:latin typeface="Times New Roman" panose="02020603050405020304" pitchFamily="18" charset="0"/>
                <a:cs typeface="Times New Roman" panose="02020603050405020304" pitchFamily="18" charset="0"/>
              </a:rPr>
              <a:t>About the dataset </a:t>
            </a: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The dataset is picked from Kaggle and contains credit card transactions from a European bank ( 2days data) .The dataset has 31 columns or 31 features  The below table shows some of the entries in the dataset. </a:t>
            </a:r>
          </a:p>
          <a:p>
            <a:pPr marL="0" indent="0" algn="just">
              <a:buNone/>
            </a:pPr>
            <a:endParaRPr lang="en-IN" sz="2000" dirty="0">
              <a:latin typeface="Times New Roman" panose="02020603050405020304" pitchFamily="18" charset="0"/>
              <a:cs typeface="Times New Roman" panose="02020603050405020304" pitchFamily="18" charset="0"/>
            </a:endParaRPr>
          </a:p>
          <a:p>
            <a:pPr marL="457200" lvl="1" indent="0" algn="just">
              <a:buNone/>
            </a:pPr>
            <a:r>
              <a:rPr lang="en-IN" sz="2000" dirty="0">
                <a:latin typeface="Times New Roman" panose="02020603050405020304" pitchFamily="18" charset="0"/>
                <a:cs typeface="Times New Roman" panose="02020603050405020304" pitchFamily="18" charset="0"/>
              </a:rPr>
              <a:t>																																																																																																														</a:t>
            </a:r>
          </a:p>
          <a:p>
            <a:pPr marL="457200" lvl="1" indent="0" algn="just">
              <a:buNone/>
            </a:pPr>
            <a:r>
              <a:rPr lang="en-IN" sz="2000" dirty="0">
                <a:latin typeface="Times New Roman" panose="02020603050405020304" pitchFamily="18" charset="0"/>
                <a:cs typeface="Times New Roman" panose="02020603050405020304" pitchFamily="18" charset="0"/>
              </a:rPr>
              <a:t>										</a:t>
            </a:r>
          </a:p>
          <a:p>
            <a:pPr marL="457200" lvl="1" indent="0" algn="just">
              <a:buNone/>
            </a:pPr>
            <a:r>
              <a:rPr lang="en-IN" sz="2000" dirty="0">
                <a:latin typeface="Times New Roman" panose="02020603050405020304" pitchFamily="18" charset="0"/>
                <a:cs typeface="Times New Roman" panose="02020603050405020304" pitchFamily="18" charset="0"/>
              </a:rPr>
              <a:t>		Amount – Transaction amount  in euros	</a:t>
            </a:r>
          </a:p>
          <a:p>
            <a:pPr marL="457200" lvl="1" indent="0" algn="just">
              <a:buNone/>
            </a:pPr>
            <a:r>
              <a:rPr lang="en-IN" sz="2000" dirty="0">
                <a:latin typeface="Times New Roman" panose="02020603050405020304" pitchFamily="18" charset="0"/>
                <a:cs typeface="Times New Roman" panose="02020603050405020304" pitchFamily="18" charset="0"/>
              </a:rPr>
              <a:t>		Time – Transaction time in seconds .</a:t>
            </a:r>
          </a:p>
          <a:p>
            <a:pPr marL="457200" lvl="1" indent="0" algn="just">
              <a:buNone/>
            </a:pPr>
            <a:r>
              <a:rPr lang="en-IN" sz="2000" dirty="0">
                <a:latin typeface="Times New Roman" panose="02020603050405020304" pitchFamily="18" charset="0"/>
                <a:cs typeface="Times New Roman" panose="02020603050405020304" pitchFamily="18" charset="0"/>
              </a:rPr>
              <a:t>		V1 – V29 – Encrypted Customer data</a:t>
            </a:r>
          </a:p>
          <a:p>
            <a:pPr marL="457200" lvl="1" indent="0" algn="just">
              <a:buNone/>
            </a:pPr>
            <a:r>
              <a:rPr lang="en-IN" sz="2000" dirty="0">
                <a:latin typeface="Times New Roman" panose="02020603050405020304" pitchFamily="18" charset="0"/>
                <a:cs typeface="Times New Roman" panose="02020603050405020304" pitchFamily="18" charset="0"/>
              </a:rPr>
              <a:t>		Class – Factoring Class , 0 – Non-fraud , 1 – Fraud </a:t>
            </a:r>
            <a:r>
              <a:rPr lang="en-IN" sz="1600" dirty="0"/>
              <a:t>	</a:t>
            </a:r>
          </a:p>
        </p:txBody>
      </p:sp>
      <p:graphicFrame>
        <p:nvGraphicFramePr>
          <p:cNvPr id="5" name="Table 5">
            <a:extLst>
              <a:ext uri="{FF2B5EF4-FFF2-40B4-BE49-F238E27FC236}">
                <a16:creationId xmlns:a16="http://schemas.microsoft.com/office/drawing/2014/main" id="{86FCCB84-C087-219C-4FC3-B6C2FB818D92}"/>
              </a:ext>
            </a:extLst>
          </p:cNvPr>
          <p:cNvGraphicFramePr>
            <a:graphicFrameLocks noGrp="1"/>
          </p:cNvGraphicFramePr>
          <p:nvPr>
            <p:extLst>
              <p:ext uri="{D42A27DB-BD31-4B8C-83A1-F6EECF244321}">
                <p14:modId xmlns:p14="http://schemas.microsoft.com/office/powerpoint/2010/main" val="3874108218"/>
              </p:ext>
            </p:extLst>
          </p:nvPr>
        </p:nvGraphicFramePr>
        <p:xfrm>
          <a:off x="1809060" y="2011508"/>
          <a:ext cx="6318940" cy="1818798"/>
        </p:xfrm>
        <a:graphic>
          <a:graphicData uri="http://schemas.openxmlformats.org/drawingml/2006/table">
            <a:tbl>
              <a:tblPr firstRow="1" bandRow="1">
                <a:tableStyleId>{073A0DAA-6AF3-43AB-8588-CEC1D06C72B9}</a:tableStyleId>
              </a:tblPr>
              <a:tblGrid>
                <a:gridCol w="1193800">
                  <a:extLst>
                    <a:ext uri="{9D8B030D-6E8A-4147-A177-3AD203B41FA5}">
                      <a16:colId xmlns:a16="http://schemas.microsoft.com/office/drawing/2014/main" val="3363927151"/>
                    </a:ext>
                  </a:extLst>
                </a:gridCol>
                <a:gridCol w="1219200">
                  <a:extLst>
                    <a:ext uri="{9D8B030D-6E8A-4147-A177-3AD203B41FA5}">
                      <a16:colId xmlns:a16="http://schemas.microsoft.com/office/drawing/2014/main" val="2341345957"/>
                    </a:ext>
                  </a:extLst>
                </a:gridCol>
                <a:gridCol w="3098800">
                  <a:extLst>
                    <a:ext uri="{9D8B030D-6E8A-4147-A177-3AD203B41FA5}">
                      <a16:colId xmlns:a16="http://schemas.microsoft.com/office/drawing/2014/main" val="761617404"/>
                    </a:ext>
                  </a:extLst>
                </a:gridCol>
                <a:gridCol w="807140">
                  <a:extLst>
                    <a:ext uri="{9D8B030D-6E8A-4147-A177-3AD203B41FA5}">
                      <a16:colId xmlns:a16="http://schemas.microsoft.com/office/drawing/2014/main" val="174512289"/>
                    </a:ext>
                  </a:extLst>
                </a:gridCol>
              </a:tblGrid>
              <a:tr h="664257">
                <a:tc>
                  <a:txBody>
                    <a:bodyPr/>
                    <a:lstStyle/>
                    <a:p>
                      <a:r>
                        <a:rPr lang="en-IN" dirty="0"/>
                        <a:t>Amount</a:t>
                      </a:r>
                    </a:p>
                  </a:txBody>
                  <a:tcPr/>
                </a:tc>
                <a:tc>
                  <a:txBody>
                    <a:bodyPr/>
                    <a:lstStyle/>
                    <a:p>
                      <a:r>
                        <a:rPr lang="en-IN" dirty="0"/>
                        <a:t>Time(secs)</a:t>
                      </a:r>
                    </a:p>
                  </a:txBody>
                  <a:tcPr/>
                </a:tc>
                <a:tc>
                  <a:txBody>
                    <a:bodyPr/>
                    <a:lstStyle/>
                    <a:p>
                      <a:r>
                        <a:rPr lang="en-IN" dirty="0"/>
                        <a:t>V1 , V2 , V3 ………V27,V28</a:t>
                      </a:r>
                    </a:p>
                  </a:txBody>
                  <a:tcPr/>
                </a:tc>
                <a:tc>
                  <a:txBody>
                    <a:bodyPr/>
                    <a:lstStyle/>
                    <a:p>
                      <a:r>
                        <a:rPr lang="en-IN" dirty="0"/>
                        <a:t>Class</a:t>
                      </a:r>
                    </a:p>
                  </a:txBody>
                  <a:tcPr/>
                </a:tc>
                <a:extLst>
                  <a:ext uri="{0D108BD9-81ED-4DB2-BD59-A6C34878D82A}">
                    <a16:rowId xmlns:a16="http://schemas.microsoft.com/office/drawing/2014/main" val="2633021316"/>
                  </a:ext>
                </a:extLst>
              </a:tr>
              <a:tr h="384847">
                <a:tc>
                  <a:txBody>
                    <a:bodyPr/>
                    <a:lstStyle/>
                    <a:p>
                      <a:pPr algn="ctr"/>
                      <a:r>
                        <a:rPr lang="en-IN" dirty="0"/>
                        <a:t>17</a:t>
                      </a:r>
                    </a:p>
                  </a:txBody>
                  <a:tcPr/>
                </a:tc>
                <a:tc>
                  <a:txBody>
                    <a:bodyPr/>
                    <a:lstStyle/>
                    <a:p>
                      <a:pPr algn="ctr"/>
                      <a:r>
                        <a:rPr lang="en-IN" dirty="0"/>
                        <a:t>0</a:t>
                      </a:r>
                    </a:p>
                  </a:txBody>
                  <a:tcPr/>
                </a:tc>
                <a:tc>
                  <a:txBody>
                    <a:bodyPr/>
                    <a:lstStyle/>
                    <a:p>
                      <a:pPr algn="l" fontAlgn="t"/>
                      <a:r>
                        <a:rPr lang="en-IN" b="0" i="0" dirty="0">
                          <a:solidFill>
                            <a:srgbClr val="5F6368"/>
                          </a:solidFill>
                          <a:effectLst/>
                          <a:latin typeface="inherit"/>
                        </a:rPr>
                        <a:t>0.966271711572087, ……….</a:t>
                      </a:r>
                    </a:p>
                  </a:txBody>
                  <a:tcPr/>
                </a:tc>
                <a:tc>
                  <a:txBody>
                    <a:bodyPr/>
                    <a:lstStyle/>
                    <a:p>
                      <a:pPr algn="ctr"/>
                      <a:r>
                        <a:rPr lang="en-IN" dirty="0"/>
                        <a:t>0</a:t>
                      </a:r>
                    </a:p>
                  </a:txBody>
                  <a:tcPr/>
                </a:tc>
                <a:extLst>
                  <a:ext uri="{0D108BD9-81ED-4DB2-BD59-A6C34878D82A}">
                    <a16:rowId xmlns:a16="http://schemas.microsoft.com/office/drawing/2014/main" val="136100652"/>
                  </a:ext>
                </a:extLst>
              </a:tr>
              <a:tr h="384847">
                <a:tc>
                  <a:txBody>
                    <a:bodyPr/>
                    <a:lstStyle/>
                    <a:p>
                      <a:pPr algn="ctr"/>
                      <a:r>
                        <a:rPr lang="en-IN" dirty="0"/>
                        <a:t>23</a:t>
                      </a:r>
                    </a:p>
                  </a:txBody>
                  <a:tcPr/>
                </a:tc>
                <a:tc>
                  <a:txBody>
                    <a:bodyPr/>
                    <a:lstStyle/>
                    <a:p>
                      <a:pPr algn="ctr"/>
                      <a:r>
                        <a:rPr lang="en-IN" dirty="0"/>
                        <a:t>0</a:t>
                      </a:r>
                    </a:p>
                  </a:txBody>
                  <a:tcPr/>
                </a:tc>
                <a:tc>
                  <a:txBody>
                    <a:bodyPr/>
                    <a:lstStyle/>
                    <a:p>
                      <a:pPr algn="l" fontAlgn="t"/>
                      <a:r>
                        <a:rPr lang="en-IN" b="0" i="0" dirty="0">
                          <a:solidFill>
                            <a:srgbClr val="5F6368"/>
                          </a:solidFill>
                          <a:effectLst/>
                          <a:latin typeface="inherit"/>
                        </a:rPr>
                        <a:t>0.185226008082898,…………..</a:t>
                      </a:r>
                    </a:p>
                  </a:txBody>
                  <a:tcPr/>
                </a:tc>
                <a:tc>
                  <a:txBody>
                    <a:bodyPr/>
                    <a:lstStyle/>
                    <a:p>
                      <a:pPr algn="ctr"/>
                      <a:r>
                        <a:rPr lang="en-IN" dirty="0"/>
                        <a:t>0</a:t>
                      </a:r>
                    </a:p>
                  </a:txBody>
                  <a:tcPr/>
                </a:tc>
                <a:extLst>
                  <a:ext uri="{0D108BD9-81ED-4DB2-BD59-A6C34878D82A}">
                    <a16:rowId xmlns:a16="http://schemas.microsoft.com/office/drawing/2014/main" val="2723825464"/>
                  </a:ext>
                </a:extLst>
              </a:tr>
              <a:tr h="384847">
                <a:tc>
                  <a:txBody>
                    <a:bodyPr/>
                    <a:lstStyle/>
                    <a:p>
                      <a:pPr algn="ctr"/>
                      <a:r>
                        <a:rPr lang="en-IN" dirty="0"/>
                        <a:t>1000</a:t>
                      </a:r>
                    </a:p>
                  </a:txBody>
                  <a:tcPr/>
                </a:tc>
                <a:tc>
                  <a:txBody>
                    <a:bodyPr/>
                    <a:lstStyle/>
                    <a:p>
                      <a:pPr algn="ctr"/>
                      <a:r>
                        <a:rPr lang="en-IN" dirty="0"/>
                        <a:t>1</a:t>
                      </a:r>
                    </a:p>
                  </a:txBody>
                  <a:tcPr/>
                </a:tc>
                <a:tc>
                  <a:txBody>
                    <a:bodyPr/>
                    <a:lstStyle/>
                    <a:p>
                      <a:pPr algn="l" fontAlgn="t"/>
                      <a:r>
                        <a:rPr lang="en-IN" b="0" i="0" dirty="0">
                          <a:solidFill>
                            <a:srgbClr val="5F6368"/>
                          </a:solidFill>
                          <a:effectLst/>
                          <a:latin typeface="inherit"/>
                        </a:rPr>
                        <a:t>-1.79299333957872,…………..</a:t>
                      </a:r>
                    </a:p>
                  </a:txBody>
                  <a:tcPr/>
                </a:tc>
                <a:tc>
                  <a:txBody>
                    <a:bodyPr/>
                    <a:lstStyle/>
                    <a:p>
                      <a:pPr algn="ctr"/>
                      <a:r>
                        <a:rPr lang="en-IN" dirty="0"/>
                        <a:t>0</a:t>
                      </a:r>
                    </a:p>
                  </a:txBody>
                  <a:tcPr/>
                </a:tc>
                <a:extLst>
                  <a:ext uri="{0D108BD9-81ED-4DB2-BD59-A6C34878D82A}">
                    <a16:rowId xmlns:a16="http://schemas.microsoft.com/office/drawing/2014/main" val="3102941039"/>
                  </a:ext>
                </a:extLst>
              </a:tr>
            </a:tbl>
          </a:graphicData>
        </a:graphic>
      </p:graphicFrame>
    </p:spTree>
    <p:extLst>
      <p:ext uri="{BB962C8B-B14F-4D97-AF65-F5344CB8AC3E}">
        <p14:creationId xmlns:p14="http://schemas.microsoft.com/office/powerpoint/2010/main" val="170181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08192-76D1-E5D4-A8FB-66A406C518A9}"/>
              </a:ext>
            </a:extLst>
          </p:cNvPr>
          <p:cNvSpPr>
            <a:spLocks noGrp="1"/>
          </p:cNvSpPr>
          <p:nvPr>
            <p:ph idx="1"/>
          </p:nvPr>
        </p:nvSpPr>
        <p:spPr>
          <a:xfrm>
            <a:off x="643467" y="127000"/>
            <a:ext cx="10905066" cy="6037263"/>
          </a:xfrm>
        </p:spPr>
        <p:txBody>
          <a:bodyPr>
            <a:normAutofit/>
          </a:bodyPr>
          <a:lstStyle/>
          <a:p>
            <a:pPr marL="0" indent="0" algn="ctr">
              <a:buNone/>
            </a:pPr>
            <a:r>
              <a:rPr lang="en-IN" sz="1900" b="1" dirty="0"/>
              <a:t>Balancing the dataset</a:t>
            </a:r>
          </a:p>
          <a:p>
            <a:pPr marL="0" indent="0" algn="ctr">
              <a:buNone/>
            </a:pPr>
            <a:endParaRPr lang="en-IN" sz="1900" b="1" dirty="0"/>
          </a:p>
          <a:p>
            <a:pPr marL="0" indent="0" algn="just">
              <a:buNone/>
            </a:pPr>
            <a:r>
              <a:rPr lang="en-IN" sz="1900" dirty="0"/>
              <a:t>The dataset acquired from Kaggle contains very few negative datapoints or we can say is imbalanced. Only</a:t>
            </a:r>
            <a:r>
              <a:rPr lang="en-IN" sz="1900" b="1" dirty="0"/>
              <a:t> 479 out of 284784 </a:t>
            </a:r>
            <a:r>
              <a:rPr lang="en-IN" sz="1900" dirty="0"/>
              <a:t>transactions are fraudulent , so tackle this problem we use </a:t>
            </a:r>
            <a:r>
              <a:rPr lang="en-IN" sz="1900" b="1" dirty="0"/>
              <a:t>ADASYN . </a:t>
            </a:r>
          </a:p>
          <a:p>
            <a:pPr marL="0" indent="0" algn="just">
              <a:buNone/>
            </a:pPr>
            <a:endParaRPr lang="en-IN" sz="1900" b="1" dirty="0"/>
          </a:p>
          <a:p>
            <a:pPr marL="0" indent="0" algn="just">
              <a:buNone/>
            </a:pPr>
            <a:endParaRPr lang="en-IN" sz="1900" b="1" dirty="0"/>
          </a:p>
          <a:p>
            <a:pPr marL="0" indent="0" algn="just">
              <a:buNone/>
            </a:pPr>
            <a:endParaRPr lang="en-IN" sz="1900" b="1" dirty="0"/>
          </a:p>
          <a:p>
            <a:pPr marL="0" indent="0" algn="just">
              <a:buNone/>
            </a:pPr>
            <a:r>
              <a:rPr lang="en-IN" sz="1900" b="1" dirty="0"/>
              <a:t>	</a:t>
            </a:r>
          </a:p>
        </p:txBody>
      </p:sp>
      <p:sp>
        <p:nvSpPr>
          <p:cNvPr id="4" name="Rectangle 3">
            <a:extLst>
              <a:ext uri="{FF2B5EF4-FFF2-40B4-BE49-F238E27FC236}">
                <a16:creationId xmlns:a16="http://schemas.microsoft.com/office/drawing/2014/main" id="{2E1E1B15-EC4E-238B-992A-DE06C98EE4B2}"/>
              </a:ext>
            </a:extLst>
          </p:cNvPr>
          <p:cNvSpPr/>
          <p:nvPr/>
        </p:nvSpPr>
        <p:spPr>
          <a:xfrm>
            <a:off x="2170848" y="3200931"/>
            <a:ext cx="1225143" cy="7822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class = 0 284315</a:t>
            </a:r>
          </a:p>
        </p:txBody>
      </p:sp>
      <p:sp>
        <p:nvSpPr>
          <p:cNvPr id="5" name="Rectangle 4">
            <a:extLst>
              <a:ext uri="{FF2B5EF4-FFF2-40B4-BE49-F238E27FC236}">
                <a16:creationId xmlns:a16="http://schemas.microsoft.com/office/drawing/2014/main" id="{2302AC42-5F7C-844A-56AB-D777C9486DD9}"/>
              </a:ext>
            </a:extLst>
          </p:cNvPr>
          <p:cNvSpPr/>
          <p:nvPr/>
        </p:nvSpPr>
        <p:spPr>
          <a:xfrm>
            <a:off x="2313926" y="4863245"/>
            <a:ext cx="1225143" cy="965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class = 1 479</a:t>
            </a:r>
          </a:p>
        </p:txBody>
      </p:sp>
      <p:cxnSp>
        <p:nvCxnSpPr>
          <p:cNvPr id="9" name="Straight Connector 8">
            <a:extLst>
              <a:ext uri="{FF2B5EF4-FFF2-40B4-BE49-F238E27FC236}">
                <a16:creationId xmlns:a16="http://schemas.microsoft.com/office/drawing/2014/main" id="{BF4F5021-1C53-9643-8154-FE7E227AA1A2}"/>
              </a:ext>
            </a:extLst>
          </p:cNvPr>
          <p:cNvCxnSpPr>
            <a:cxnSpLocks/>
            <a:endCxn id="11" idx="1"/>
          </p:cNvCxnSpPr>
          <p:nvPr/>
        </p:nvCxnSpPr>
        <p:spPr>
          <a:xfrm>
            <a:off x="3412069" y="3559436"/>
            <a:ext cx="1384300" cy="84746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4674267-F9E5-6593-B891-1D9B8ABA57E4}"/>
              </a:ext>
            </a:extLst>
          </p:cNvPr>
          <p:cNvSpPr/>
          <p:nvPr/>
        </p:nvSpPr>
        <p:spPr>
          <a:xfrm>
            <a:off x="4796369" y="3950555"/>
            <a:ext cx="1384300" cy="912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ADASYN ALGO</a:t>
            </a:r>
          </a:p>
        </p:txBody>
      </p:sp>
      <p:cxnSp>
        <p:nvCxnSpPr>
          <p:cNvPr id="15" name="Straight Connector 14">
            <a:extLst>
              <a:ext uri="{FF2B5EF4-FFF2-40B4-BE49-F238E27FC236}">
                <a16:creationId xmlns:a16="http://schemas.microsoft.com/office/drawing/2014/main" id="{CD837B34-4E24-E15D-1161-1FC7924D3B70}"/>
              </a:ext>
            </a:extLst>
          </p:cNvPr>
          <p:cNvCxnSpPr>
            <a:stCxn id="5" idx="3"/>
            <a:endCxn id="11" idx="1"/>
          </p:cNvCxnSpPr>
          <p:nvPr/>
        </p:nvCxnSpPr>
        <p:spPr>
          <a:xfrm flipV="1">
            <a:off x="3539069" y="4406900"/>
            <a:ext cx="1257300" cy="938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3E18A1-0B0B-F9F7-477B-FECA4F0DDFAF}"/>
              </a:ext>
            </a:extLst>
          </p:cNvPr>
          <p:cNvCxnSpPr>
            <a:stCxn id="11" idx="3"/>
          </p:cNvCxnSpPr>
          <p:nvPr/>
        </p:nvCxnSpPr>
        <p:spPr>
          <a:xfrm flipV="1">
            <a:off x="6180669" y="3561241"/>
            <a:ext cx="1181100" cy="845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EDD3F2-97BA-5F31-E462-5A01EEEFBC9F}"/>
              </a:ext>
            </a:extLst>
          </p:cNvPr>
          <p:cNvCxnSpPr>
            <a:stCxn id="11" idx="3"/>
          </p:cNvCxnSpPr>
          <p:nvPr/>
        </p:nvCxnSpPr>
        <p:spPr>
          <a:xfrm>
            <a:off x="6180669" y="4406900"/>
            <a:ext cx="1257300" cy="8474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6B14906-86B4-9C96-8870-AF46018BC3CA}"/>
              </a:ext>
            </a:extLst>
          </p:cNvPr>
          <p:cNvSpPr/>
          <p:nvPr/>
        </p:nvSpPr>
        <p:spPr>
          <a:xfrm>
            <a:off x="7361769" y="3104896"/>
            <a:ext cx="1295402" cy="845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 = 0</a:t>
            </a:r>
          </a:p>
          <a:p>
            <a:pPr algn="ctr"/>
            <a:r>
              <a:rPr lang="en-IN" dirty="0"/>
              <a:t>284315</a:t>
            </a:r>
          </a:p>
        </p:txBody>
      </p:sp>
      <p:sp>
        <p:nvSpPr>
          <p:cNvPr id="30" name="Rectangle 29">
            <a:extLst>
              <a:ext uri="{FF2B5EF4-FFF2-40B4-BE49-F238E27FC236}">
                <a16:creationId xmlns:a16="http://schemas.microsoft.com/office/drawing/2014/main" id="{FF084C22-EFD6-7A4E-7AD8-B380F3E5A3A6}"/>
              </a:ext>
            </a:extLst>
          </p:cNvPr>
          <p:cNvSpPr/>
          <p:nvPr/>
        </p:nvSpPr>
        <p:spPr>
          <a:xfrm>
            <a:off x="7484538" y="4830632"/>
            <a:ext cx="1269998" cy="965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Class = 1</a:t>
            </a:r>
          </a:p>
          <a:p>
            <a:pPr algn="ctr"/>
            <a:r>
              <a:rPr lang="en-IN" dirty="0"/>
              <a:t>284314</a:t>
            </a:r>
          </a:p>
        </p:txBody>
      </p:sp>
    </p:spTree>
    <p:extLst>
      <p:ext uri="{BB962C8B-B14F-4D97-AF65-F5344CB8AC3E}">
        <p14:creationId xmlns:p14="http://schemas.microsoft.com/office/powerpoint/2010/main" val="31909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F853-47FB-6FA0-B742-824F3E310518}"/>
              </a:ext>
            </a:extLst>
          </p:cNvPr>
          <p:cNvSpPr>
            <a:spLocks noGrp="1"/>
          </p:cNvSpPr>
          <p:nvPr>
            <p:ph type="title"/>
          </p:nvPr>
        </p:nvSpPr>
        <p:spPr/>
        <p:txBody>
          <a:bodyPr>
            <a:normAutofit/>
          </a:bodyPr>
          <a:lstStyle/>
          <a:p>
            <a:r>
              <a:rPr lang="en-IN" sz="5400">
                <a:latin typeface="Times New Roman" panose="02020603050405020304" pitchFamily="18" charset="0"/>
                <a:cs typeface="Times New Roman" panose="02020603050405020304" pitchFamily="18" charset="0"/>
              </a:rPr>
              <a:t>Flow of talk</a:t>
            </a:r>
          </a:p>
        </p:txBody>
      </p:sp>
      <p:sp>
        <p:nvSpPr>
          <p:cNvPr id="3" name="Content Placeholder 2">
            <a:extLst>
              <a:ext uri="{FF2B5EF4-FFF2-40B4-BE49-F238E27FC236}">
                <a16:creationId xmlns:a16="http://schemas.microsoft.com/office/drawing/2014/main" id="{0E929594-F3E6-2AAE-2E33-553B996276C6}"/>
              </a:ext>
            </a:extLst>
          </p:cNvPr>
          <p:cNvSpPr>
            <a:spLocks noGrp="1"/>
          </p:cNvSpPr>
          <p:nvPr>
            <p:ph idx="1"/>
          </p:nvPr>
        </p:nvSpPr>
        <p:spPr>
          <a:xfrm>
            <a:off x="838200" y="1929384"/>
            <a:ext cx="10515600" cy="4251960"/>
          </a:xfrm>
        </p:spPr>
        <p:txBody>
          <a:bodyPr>
            <a:normAutofit/>
          </a:bodyPr>
          <a:lstStyle/>
          <a:p>
            <a:r>
              <a:rPr lang="en-IN" sz="2200">
                <a:latin typeface="Times New Roman" panose="02020603050405020304" pitchFamily="18" charset="0"/>
                <a:cs typeface="Times New Roman" panose="02020603050405020304" pitchFamily="18" charset="0"/>
              </a:rPr>
              <a:t> </a:t>
            </a:r>
            <a:r>
              <a:rPr lang="en-IN" sz="2200" b="1">
                <a:latin typeface="Times New Roman" panose="02020603050405020304" pitchFamily="18" charset="0"/>
                <a:cs typeface="Times New Roman" panose="02020603050405020304" pitchFamily="18" charset="0"/>
              </a:rPr>
              <a:t>Introduction</a:t>
            </a:r>
          </a:p>
          <a:p>
            <a:r>
              <a:rPr lang="en-IN" sz="2200" b="1">
                <a:latin typeface="Times New Roman" panose="02020603050405020304" pitchFamily="18" charset="0"/>
                <a:cs typeface="Times New Roman" panose="02020603050405020304" pitchFamily="18" charset="0"/>
              </a:rPr>
              <a:t> Problem Statement</a:t>
            </a:r>
          </a:p>
          <a:p>
            <a:r>
              <a:rPr lang="en-IN" sz="2200" b="1">
                <a:latin typeface="Times New Roman" panose="02020603050405020304" pitchFamily="18" charset="0"/>
                <a:cs typeface="Times New Roman" panose="02020603050405020304" pitchFamily="18" charset="0"/>
              </a:rPr>
              <a:t>Literature Review </a:t>
            </a:r>
          </a:p>
          <a:p>
            <a:r>
              <a:rPr lang="en-IN" sz="2200" b="1">
                <a:latin typeface="Times New Roman" panose="02020603050405020304" pitchFamily="18" charset="0"/>
                <a:cs typeface="Times New Roman" panose="02020603050405020304" pitchFamily="18" charset="0"/>
              </a:rPr>
              <a:t>Methodology</a:t>
            </a:r>
          </a:p>
          <a:p>
            <a:r>
              <a:rPr lang="en-IN" sz="2200" b="1">
                <a:latin typeface="Times New Roman" panose="02020603050405020304" pitchFamily="18" charset="0"/>
                <a:cs typeface="Times New Roman" panose="02020603050405020304" pitchFamily="18" charset="0"/>
              </a:rPr>
              <a:t>Results and discussion</a:t>
            </a:r>
          </a:p>
          <a:p>
            <a:r>
              <a:rPr lang="en-IN" sz="2200" b="1">
                <a:latin typeface="Times New Roman" panose="02020603050405020304" pitchFamily="18" charset="0"/>
                <a:cs typeface="Times New Roman" panose="02020603050405020304" pitchFamily="18" charset="0"/>
              </a:rPr>
              <a:t>Conclusion and future work </a:t>
            </a:r>
          </a:p>
          <a:p>
            <a:r>
              <a:rPr lang="en-IN" sz="2200" b="1">
                <a:latin typeface="Times New Roman" panose="02020603050405020304" pitchFamily="18" charset="0"/>
                <a:cs typeface="Times New Roman" panose="02020603050405020304" pitchFamily="18" charset="0"/>
              </a:rPr>
              <a:t>References</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191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CDF5A29-FCFA-2D02-1CE5-368054F36885}"/>
              </a:ext>
            </a:extLst>
          </p:cNvPr>
          <p:cNvSpPr/>
          <p:nvPr/>
        </p:nvSpPr>
        <p:spPr>
          <a:xfrm>
            <a:off x="5130800" y="3263900"/>
            <a:ext cx="342900" cy="3937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210CE3EB-9F2E-7985-7DCA-A1E4816E5BA7}"/>
              </a:ext>
            </a:extLst>
          </p:cNvPr>
          <p:cNvSpPr/>
          <p:nvPr/>
        </p:nvSpPr>
        <p:spPr>
          <a:xfrm>
            <a:off x="5099050" y="2108200"/>
            <a:ext cx="406400" cy="406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58B60594-A7A8-4B8A-ED33-0E7B1E594C0A}"/>
              </a:ext>
            </a:extLst>
          </p:cNvPr>
          <p:cNvSpPr/>
          <p:nvPr/>
        </p:nvSpPr>
        <p:spPr>
          <a:xfrm>
            <a:off x="4933950" y="4438650"/>
            <a:ext cx="330200" cy="3429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DB668244-158F-B825-76DC-EFEC35BC855F}"/>
              </a:ext>
            </a:extLst>
          </p:cNvPr>
          <p:cNvSpPr/>
          <p:nvPr/>
        </p:nvSpPr>
        <p:spPr>
          <a:xfrm>
            <a:off x="9347200" y="1515284"/>
            <a:ext cx="406400" cy="406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035B274-3C51-CF9D-0C48-85B55B3B88DC}"/>
              </a:ext>
            </a:extLst>
          </p:cNvPr>
          <p:cNvSpPr/>
          <p:nvPr/>
        </p:nvSpPr>
        <p:spPr>
          <a:xfrm>
            <a:off x="8102600" y="3005168"/>
            <a:ext cx="406400" cy="406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C1607CA6-B669-639E-CB9F-017730500D9F}"/>
              </a:ext>
            </a:extLst>
          </p:cNvPr>
          <p:cNvSpPr/>
          <p:nvPr/>
        </p:nvSpPr>
        <p:spPr>
          <a:xfrm>
            <a:off x="4165600" y="2349500"/>
            <a:ext cx="406400" cy="330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Oval 12">
            <a:extLst>
              <a:ext uri="{FF2B5EF4-FFF2-40B4-BE49-F238E27FC236}">
                <a16:creationId xmlns:a16="http://schemas.microsoft.com/office/drawing/2014/main" id="{8F63487E-597C-D86F-2DF4-71809DB3A579}"/>
              </a:ext>
            </a:extLst>
          </p:cNvPr>
          <p:cNvSpPr/>
          <p:nvPr/>
        </p:nvSpPr>
        <p:spPr>
          <a:xfrm>
            <a:off x="4203700" y="3213100"/>
            <a:ext cx="368300" cy="431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Oval 14">
            <a:extLst>
              <a:ext uri="{FF2B5EF4-FFF2-40B4-BE49-F238E27FC236}">
                <a16:creationId xmlns:a16="http://schemas.microsoft.com/office/drawing/2014/main" id="{6394C0DE-EECF-F2D4-23D7-6D6E3F7AF2DD}"/>
              </a:ext>
            </a:extLst>
          </p:cNvPr>
          <p:cNvSpPr/>
          <p:nvPr/>
        </p:nvSpPr>
        <p:spPr>
          <a:xfrm>
            <a:off x="8280400" y="1420034"/>
            <a:ext cx="342900" cy="3937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D2E2EFBF-5576-4B95-6712-E3DA98068C21}"/>
              </a:ext>
            </a:extLst>
          </p:cNvPr>
          <p:cNvSpPr txBox="1"/>
          <p:nvPr/>
        </p:nvSpPr>
        <p:spPr>
          <a:xfrm>
            <a:off x="8597900" y="4787900"/>
            <a:ext cx="2984500" cy="1200329"/>
          </a:xfrm>
          <a:prstGeom prst="rect">
            <a:avLst/>
          </a:prstGeom>
          <a:noFill/>
        </p:spPr>
        <p:txBody>
          <a:bodyPr wrap="square" rtlCol="0">
            <a:spAutoFit/>
          </a:bodyPr>
          <a:lstStyle/>
          <a:p>
            <a:r>
              <a:rPr lang="en-IN" dirty="0"/>
              <a:t>Blue – Minority Class</a:t>
            </a:r>
          </a:p>
          <a:p>
            <a:r>
              <a:rPr lang="en-IN" dirty="0"/>
              <a:t>White- </a:t>
            </a:r>
            <a:r>
              <a:rPr lang="en-IN" dirty="0" err="1"/>
              <a:t>MajorityClass</a:t>
            </a:r>
            <a:endParaRPr lang="en-IN" dirty="0"/>
          </a:p>
          <a:p>
            <a:r>
              <a:rPr lang="en-IN" dirty="0"/>
              <a:t>Orange – Synthetic Samples of minority class . </a:t>
            </a:r>
          </a:p>
        </p:txBody>
      </p:sp>
      <p:cxnSp>
        <p:nvCxnSpPr>
          <p:cNvPr id="19" name="Straight Connector 18">
            <a:extLst>
              <a:ext uri="{FF2B5EF4-FFF2-40B4-BE49-F238E27FC236}">
                <a16:creationId xmlns:a16="http://schemas.microsoft.com/office/drawing/2014/main" id="{D7FD1DD2-AEDD-C839-C8B5-014AEBA72F40}"/>
              </a:ext>
            </a:extLst>
          </p:cNvPr>
          <p:cNvCxnSpPr>
            <a:stCxn id="2" idx="6"/>
            <a:endCxn id="7" idx="3"/>
          </p:cNvCxnSpPr>
          <p:nvPr/>
        </p:nvCxnSpPr>
        <p:spPr>
          <a:xfrm flipV="1">
            <a:off x="5473700" y="1862168"/>
            <a:ext cx="3933016" cy="1598582"/>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862B0C2E-86DD-EFE4-EA64-82E3EB892C26}"/>
              </a:ext>
            </a:extLst>
          </p:cNvPr>
          <p:cNvSpPr/>
          <p:nvPr/>
        </p:nvSpPr>
        <p:spPr>
          <a:xfrm>
            <a:off x="6210300" y="2946400"/>
            <a:ext cx="342900" cy="317500"/>
          </a:xfrm>
          <a:prstGeom prst="ellips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62F5E8D-2781-431E-8D39-37E70B8AAA32}"/>
              </a:ext>
            </a:extLst>
          </p:cNvPr>
          <p:cNvSpPr/>
          <p:nvPr/>
        </p:nvSpPr>
        <p:spPr>
          <a:xfrm>
            <a:off x="7518400" y="2451100"/>
            <a:ext cx="292100" cy="342900"/>
          </a:xfrm>
          <a:prstGeom prst="ellips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ADCFF35F-624A-7875-3960-BF6AE2FC5E7B}"/>
              </a:ext>
            </a:extLst>
          </p:cNvPr>
          <p:cNvSpPr/>
          <p:nvPr/>
        </p:nvSpPr>
        <p:spPr>
          <a:xfrm>
            <a:off x="8305800" y="2108200"/>
            <a:ext cx="292100" cy="342900"/>
          </a:xfrm>
          <a:prstGeom prst="ellips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B3F52CF-9FD7-FA80-00DC-A1906C75EC8A}"/>
              </a:ext>
            </a:extLst>
          </p:cNvPr>
          <p:cNvSpPr txBox="1"/>
          <p:nvPr/>
        </p:nvSpPr>
        <p:spPr>
          <a:xfrm>
            <a:off x="3818716" y="320968"/>
            <a:ext cx="8089900" cy="369332"/>
          </a:xfrm>
          <a:prstGeom prst="rect">
            <a:avLst/>
          </a:prstGeom>
          <a:noFill/>
        </p:spPr>
        <p:txBody>
          <a:bodyPr wrap="square" rtlCol="0">
            <a:spAutoFit/>
          </a:bodyPr>
          <a:lstStyle/>
          <a:p>
            <a:r>
              <a:rPr lang="en-IN" b="1" dirty="0"/>
              <a:t>ADASYN DIAGRAM</a:t>
            </a:r>
          </a:p>
        </p:txBody>
      </p:sp>
      <p:sp>
        <p:nvSpPr>
          <p:cNvPr id="25" name="Rectangle 24">
            <a:extLst>
              <a:ext uri="{FF2B5EF4-FFF2-40B4-BE49-F238E27FC236}">
                <a16:creationId xmlns:a16="http://schemas.microsoft.com/office/drawing/2014/main" id="{0FCDFDFB-CBE0-E56E-DF34-258427163C79}"/>
              </a:ext>
            </a:extLst>
          </p:cNvPr>
          <p:cNvSpPr/>
          <p:nvPr/>
        </p:nvSpPr>
        <p:spPr>
          <a:xfrm>
            <a:off x="520700" y="1420034"/>
            <a:ext cx="3298016" cy="45681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t>ADASYN Connects all the minority points with one another and draws the synthetic Samples on those Lines . </a:t>
            </a:r>
          </a:p>
          <a:p>
            <a:pPr algn="just"/>
            <a:endParaRPr lang="en-IN" dirty="0"/>
          </a:p>
          <a:p>
            <a:pPr algn="just"/>
            <a:r>
              <a:rPr lang="en-IN" dirty="0"/>
              <a:t>Also ADASYN adds other features to the synthetic data and not just the factoring Class . </a:t>
            </a:r>
          </a:p>
          <a:p>
            <a:pPr algn="just"/>
            <a:endParaRPr lang="en-IN" dirty="0"/>
          </a:p>
          <a:p>
            <a:pPr algn="just"/>
            <a:r>
              <a:rPr lang="en-IN" dirty="0"/>
              <a:t>After ADASYN , The next step is to remove the outliers</a:t>
            </a:r>
          </a:p>
        </p:txBody>
      </p:sp>
    </p:spTree>
    <p:extLst>
      <p:ext uri="{BB962C8B-B14F-4D97-AF65-F5344CB8AC3E}">
        <p14:creationId xmlns:p14="http://schemas.microsoft.com/office/powerpoint/2010/main" val="64198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DA81D-C9ED-22CA-8B18-44937C440367}"/>
              </a:ext>
            </a:extLst>
          </p:cNvPr>
          <p:cNvSpPr>
            <a:spLocks noGrp="1"/>
          </p:cNvSpPr>
          <p:nvPr>
            <p:ph idx="1"/>
          </p:nvPr>
        </p:nvSpPr>
        <p:spPr>
          <a:xfrm>
            <a:off x="635000" y="901700"/>
            <a:ext cx="11074400" cy="5321300"/>
          </a:xfrm>
        </p:spPr>
        <p:txBody>
          <a:bodyPr anchor="ctr">
            <a:normAutofit fontScale="70000" lnSpcReduction="20000"/>
          </a:bodyPr>
          <a:lstStyle/>
          <a:p>
            <a:pPr marL="0" indent="0" algn="ctr">
              <a:buNone/>
            </a:pPr>
            <a:r>
              <a:rPr lang="en-IN" sz="2900" b="1" dirty="0">
                <a:solidFill>
                  <a:schemeClr val="tx2"/>
                </a:solidFill>
              </a:rPr>
              <a:t>Splitting the Dataset</a:t>
            </a:r>
          </a:p>
          <a:p>
            <a:endParaRPr lang="en-IN" sz="2600" dirty="0">
              <a:solidFill>
                <a:schemeClr val="tx2"/>
              </a:solidFill>
            </a:endParaRPr>
          </a:p>
          <a:p>
            <a:r>
              <a:rPr lang="en-IN" sz="2600" dirty="0">
                <a:solidFill>
                  <a:schemeClr val="tx2"/>
                </a:solidFill>
              </a:rPr>
              <a:t>The Dataset is Split using the train-test-split algorithm which is available in the Sklearn library . </a:t>
            </a:r>
          </a:p>
          <a:p>
            <a:endParaRPr lang="en-IN" sz="1800" dirty="0">
              <a:solidFill>
                <a:schemeClr val="tx2"/>
              </a:solidFill>
            </a:endParaRPr>
          </a:p>
          <a:p>
            <a:endParaRPr lang="en-IN" dirty="0">
              <a:solidFill>
                <a:schemeClr val="tx2"/>
              </a:solidFill>
            </a:endParaRPr>
          </a:p>
          <a:p>
            <a:endParaRPr lang="en-IN" sz="1800" dirty="0">
              <a:solidFill>
                <a:schemeClr val="tx2"/>
              </a:solidFill>
            </a:endParaRPr>
          </a:p>
          <a:p>
            <a:endParaRPr lang="en-IN" dirty="0">
              <a:solidFill>
                <a:schemeClr val="tx2"/>
              </a:solidFill>
            </a:endParaRPr>
          </a:p>
          <a:p>
            <a:endParaRPr lang="en-IN" sz="1800" dirty="0">
              <a:solidFill>
                <a:schemeClr val="tx2"/>
              </a:solidFill>
            </a:endParaRPr>
          </a:p>
          <a:p>
            <a:endParaRPr lang="en-IN" dirty="0">
              <a:solidFill>
                <a:schemeClr val="tx2"/>
              </a:solidFill>
            </a:endParaRPr>
          </a:p>
          <a:p>
            <a:endParaRPr lang="en-IN" sz="1800" dirty="0">
              <a:solidFill>
                <a:schemeClr val="tx2"/>
              </a:solidFill>
            </a:endParaRPr>
          </a:p>
          <a:p>
            <a:endParaRPr lang="en-IN" dirty="0">
              <a:solidFill>
                <a:schemeClr val="tx2"/>
              </a:solidFill>
            </a:endParaRPr>
          </a:p>
          <a:p>
            <a:endParaRPr lang="en-IN" dirty="0">
              <a:solidFill>
                <a:schemeClr val="tx2"/>
              </a:solidFill>
            </a:endParaRPr>
          </a:p>
          <a:p>
            <a:endParaRPr lang="en-IN" dirty="0">
              <a:solidFill>
                <a:schemeClr val="tx2"/>
              </a:solidFill>
            </a:endParaRPr>
          </a:p>
          <a:p>
            <a:r>
              <a:rPr lang="en-IN" sz="2400" dirty="0">
                <a:solidFill>
                  <a:schemeClr val="tx2"/>
                </a:solidFill>
              </a:rPr>
              <a:t>The data set split is </a:t>
            </a:r>
          </a:p>
          <a:p>
            <a:pPr lvl="1"/>
            <a:r>
              <a:rPr lang="en-IN" sz="2400" dirty="0">
                <a:solidFill>
                  <a:schemeClr val="tx2"/>
                </a:solidFill>
              </a:rPr>
              <a:t>Training -341176</a:t>
            </a:r>
          </a:p>
          <a:p>
            <a:pPr lvl="1"/>
            <a:r>
              <a:rPr lang="en-IN" sz="2400" dirty="0">
                <a:solidFill>
                  <a:schemeClr val="tx2"/>
                </a:solidFill>
              </a:rPr>
              <a:t>Testing – 159216</a:t>
            </a:r>
          </a:p>
          <a:p>
            <a:pPr lvl="1"/>
            <a:r>
              <a:rPr lang="en-IN" sz="2400" dirty="0">
                <a:solidFill>
                  <a:schemeClr val="tx2"/>
                </a:solidFill>
              </a:rPr>
              <a:t> </a:t>
            </a:r>
            <a:r>
              <a:rPr lang="en-IN" sz="2400" dirty="0" err="1">
                <a:solidFill>
                  <a:schemeClr val="tx2"/>
                </a:solidFill>
              </a:rPr>
              <a:t>Validtion</a:t>
            </a:r>
            <a:r>
              <a:rPr lang="en-IN" sz="2400" dirty="0">
                <a:solidFill>
                  <a:schemeClr val="tx2"/>
                </a:solidFill>
              </a:rPr>
              <a:t> - 44244</a:t>
            </a:r>
          </a:p>
          <a:p>
            <a:endParaRPr lang="en-IN" sz="1800" dirty="0">
              <a:solidFill>
                <a:schemeClr val="tx2"/>
              </a:solidFill>
            </a:endParaRPr>
          </a:p>
          <a:p>
            <a:endParaRPr lang="en-IN" sz="1800" dirty="0">
              <a:solidFill>
                <a:schemeClr val="tx2"/>
              </a:solidFill>
            </a:endParaRPr>
          </a:p>
        </p:txBody>
      </p:sp>
      <p:sp>
        <p:nvSpPr>
          <p:cNvPr id="4" name="Rectangle 3">
            <a:extLst>
              <a:ext uri="{FF2B5EF4-FFF2-40B4-BE49-F238E27FC236}">
                <a16:creationId xmlns:a16="http://schemas.microsoft.com/office/drawing/2014/main" id="{6B0B1E80-DF23-FE73-01EB-D98ABA53A3B4}"/>
              </a:ext>
            </a:extLst>
          </p:cNvPr>
          <p:cNvSpPr/>
          <p:nvPr/>
        </p:nvSpPr>
        <p:spPr>
          <a:xfrm>
            <a:off x="1066800" y="2714142"/>
            <a:ext cx="1676400" cy="134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DataFrame</a:t>
            </a:r>
            <a:endParaRPr lang="en-IN" dirty="0"/>
          </a:p>
        </p:txBody>
      </p:sp>
      <p:cxnSp>
        <p:nvCxnSpPr>
          <p:cNvPr id="6" name="Straight Connector 5">
            <a:extLst>
              <a:ext uri="{FF2B5EF4-FFF2-40B4-BE49-F238E27FC236}">
                <a16:creationId xmlns:a16="http://schemas.microsoft.com/office/drawing/2014/main" id="{0847BE13-6154-B2AD-7C23-25EF349F2CE3}"/>
              </a:ext>
            </a:extLst>
          </p:cNvPr>
          <p:cNvCxnSpPr>
            <a:cxnSpLocks/>
            <a:stCxn id="4" idx="3"/>
          </p:cNvCxnSpPr>
          <p:nvPr/>
        </p:nvCxnSpPr>
        <p:spPr>
          <a:xfrm flipV="1">
            <a:off x="2743200" y="2714142"/>
            <a:ext cx="1892300" cy="6731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A49E9E1-609B-7CE4-AC44-D8066E2F761F}"/>
              </a:ext>
            </a:extLst>
          </p:cNvPr>
          <p:cNvCxnSpPr>
            <a:stCxn id="4" idx="3"/>
          </p:cNvCxnSpPr>
          <p:nvPr/>
        </p:nvCxnSpPr>
        <p:spPr>
          <a:xfrm>
            <a:off x="2743200" y="3387242"/>
            <a:ext cx="1892300" cy="673100"/>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4D9AE1C6-1430-202D-0ED8-1FF995AB74BA}"/>
              </a:ext>
            </a:extLst>
          </p:cNvPr>
          <p:cNvSpPr/>
          <p:nvPr/>
        </p:nvSpPr>
        <p:spPr>
          <a:xfrm>
            <a:off x="4203700" y="2222749"/>
            <a:ext cx="2032000" cy="92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Independent Variable</a:t>
            </a:r>
          </a:p>
          <a:p>
            <a:pPr algn="ctr"/>
            <a:r>
              <a:rPr lang="en-IN" dirty="0"/>
              <a:t> X = DF – </a:t>
            </a:r>
            <a:r>
              <a:rPr lang="en-IN" dirty="0" err="1"/>
              <a:t>DF.Class</a:t>
            </a:r>
            <a:endParaRPr lang="en-IN" dirty="0"/>
          </a:p>
        </p:txBody>
      </p:sp>
      <p:sp>
        <p:nvSpPr>
          <p:cNvPr id="18" name="Rectangle 17">
            <a:extLst>
              <a:ext uri="{FF2B5EF4-FFF2-40B4-BE49-F238E27FC236}">
                <a16:creationId xmlns:a16="http://schemas.microsoft.com/office/drawing/2014/main" id="{C0EDA68A-7955-68DE-41B1-69CE252449F9}"/>
              </a:ext>
            </a:extLst>
          </p:cNvPr>
          <p:cNvSpPr/>
          <p:nvPr/>
        </p:nvSpPr>
        <p:spPr>
          <a:xfrm>
            <a:off x="4203700" y="3733800"/>
            <a:ext cx="2082800"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Dependent Variable</a:t>
            </a:r>
          </a:p>
          <a:p>
            <a:pPr algn="ctr"/>
            <a:r>
              <a:rPr lang="en-IN" dirty="0"/>
              <a:t>Y = </a:t>
            </a:r>
            <a:r>
              <a:rPr lang="en-IN" dirty="0" err="1"/>
              <a:t>DF.Class</a:t>
            </a:r>
            <a:endParaRPr lang="en-IN" dirty="0"/>
          </a:p>
        </p:txBody>
      </p:sp>
      <p:cxnSp>
        <p:nvCxnSpPr>
          <p:cNvPr id="20" name="Straight Connector 19">
            <a:extLst>
              <a:ext uri="{FF2B5EF4-FFF2-40B4-BE49-F238E27FC236}">
                <a16:creationId xmlns:a16="http://schemas.microsoft.com/office/drawing/2014/main" id="{AAC2C32A-4559-28F9-9FCA-9A2E766DFE1A}"/>
              </a:ext>
            </a:extLst>
          </p:cNvPr>
          <p:cNvCxnSpPr/>
          <p:nvPr/>
        </p:nvCxnSpPr>
        <p:spPr>
          <a:xfrm flipV="1">
            <a:off x="6235700" y="1997184"/>
            <a:ext cx="1625600" cy="70509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7CB923A-85E9-AFC6-14CE-F57F9D532938}"/>
              </a:ext>
            </a:extLst>
          </p:cNvPr>
          <p:cNvCxnSpPr>
            <a:cxnSpLocks/>
          </p:cNvCxnSpPr>
          <p:nvPr/>
        </p:nvCxnSpPr>
        <p:spPr>
          <a:xfrm>
            <a:off x="6286500" y="2692275"/>
            <a:ext cx="1454150" cy="40836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8A1E50F-0681-BEDF-D7DB-95726649A4A9}"/>
              </a:ext>
            </a:extLst>
          </p:cNvPr>
          <p:cNvCxnSpPr/>
          <p:nvPr/>
        </p:nvCxnSpPr>
        <p:spPr>
          <a:xfrm flipV="1">
            <a:off x="6286500" y="3918199"/>
            <a:ext cx="1600200" cy="253503"/>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93D1824-DA04-083D-2D8C-03FA5DA48B7D}"/>
              </a:ext>
            </a:extLst>
          </p:cNvPr>
          <p:cNvCxnSpPr>
            <a:stCxn id="18" idx="3"/>
          </p:cNvCxnSpPr>
          <p:nvPr/>
        </p:nvCxnSpPr>
        <p:spPr>
          <a:xfrm>
            <a:off x="6286500" y="4216400"/>
            <a:ext cx="1625600" cy="73660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57C2682-5054-25DE-4529-B64379A6DC0C}"/>
              </a:ext>
            </a:extLst>
          </p:cNvPr>
          <p:cNvSpPr/>
          <p:nvPr/>
        </p:nvSpPr>
        <p:spPr>
          <a:xfrm>
            <a:off x="7480300" y="1957310"/>
            <a:ext cx="1358900" cy="419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X_train</a:t>
            </a:r>
            <a:endParaRPr lang="en-IN" dirty="0"/>
          </a:p>
        </p:txBody>
      </p:sp>
      <p:sp>
        <p:nvSpPr>
          <p:cNvPr id="28" name="Rectangle 27">
            <a:extLst>
              <a:ext uri="{FF2B5EF4-FFF2-40B4-BE49-F238E27FC236}">
                <a16:creationId xmlns:a16="http://schemas.microsoft.com/office/drawing/2014/main" id="{C24802E0-7FA7-2471-0859-D814FCB87DE2}"/>
              </a:ext>
            </a:extLst>
          </p:cNvPr>
          <p:cNvSpPr/>
          <p:nvPr/>
        </p:nvSpPr>
        <p:spPr>
          <a:xfrm>
            <a:off x="7480298" y="2775309"/>
            <a:ext cx="1358901" cy="50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X_test</a:t>
            </a:r>
            <a:endParaRPr lang="en-IN" dirty="0"/>
          </a:p>
        </p:txBody>
      </p:sp>
      <p:sp>
        <p:nvSpPr>
          <p:cNvPr id="29" name="Rectangle 28">
            <a:extLst>
              <a:ext uri="{FF2B5EF4-FFF2-40B4-BE49-F238E27FC236}">
                <a16:creationId xmlns:a16="http://schemas.microsoft.com/office/drawing/2014/main" id="{1C8C36ED-7B10-E926-0101-D5CDC28AD049}"/>
              </a:ext>
            </a:extLst>
          </p:cNvPr>
          <p:cNvSpPr/>
          <p:nvPr/>
        </p:nvSpPr>
        <p:spPr>
          <a:xfrm>
            <a:off x="7480298" y="3690689"/>
            <a:ext cx="1431925" cy="50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Y_train</a:t>
            </a:r>
            <a:endParaRPr lang="en-IN" dirty="0"/>
          </a:p>
        </p:txBody>
      </p:sp>
      <p:sp>
        <p:nvSpPr>
          <p:cNvPr id="30" name="Rectangle 29">
            <a:extLst>
              <a:ext uri="{FF2B5EF4-FFF2-40B4-BE49-F238E27FC236}">
                <a16:creationId xmlns:a16="http://schemas.microsoft.com/office/drawing/2014/main" id="{916733EE-84A2-CABB-E5D9-37F8148E84EA}"/>
              </a:ext>
            </a:extLst>
          </p:cNvPr>
          <p:cNvSpPr/>
          <p:nvPr/>
        </p:nvSpPr>
        <p:spPr>
          <a:xfrm>
            <a:off x="7505699" y="4658583"/>
            <a:ext cx="1333500" cy="50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Y_test</a:t>
            </a:r>
            <a:endParaRPr lang="en-IN" dirty="0"/>
          </a:p>
        </p:txBody>
      </p:sp>
      <p:cxnSp>
        <p:nvCxnSpPr>
          <p:cNvPr id="32" name="Straight Connector 31">
            <a:extLst>
              <a:ext uri="{FF2B5EF4-FFF2-40B4-BE49-F238E27FC236}">
                <a16:creationId xmlns:a16="http://schemas.microsoft.com/office/drawing/2014/main" id="{13D09DF0-ED31-D803-312C-92713366C738}"/>
              </a:ext>
            </a:extLst>
          </p:cNvPr>
          <p:cNvCxnSpPr>
            <a:cxnSpLocks/>
            <a:stCxn id="28" idx="3"/>
          </p:cNvCxnSpPr>
          <p:nvPr/>
        </p:nvCxnSpPr>
        <p:spPr>
          <a:xfrm flipV="1">
            <a:off x="8839199" y="2533293"/>
            <a:ext cx="1041401" cy="4936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E13B211-0AF4-F249-28D9-023C609899E8}"/>
              </a:ext>
            </a:extLst>
          </p:cNvPr>
          <p:cNvCxnSpPr>
            <a:cxnSpLocks/>
            <a:stCxn id="28" idx="3"/>
          </p:cNvCxnSpPr>
          <p:nvPr/>
        </p:nvCxnSpPr>
        <p:spPr>
          <a:xfrm>
            <a:off x="8839199" y="3026990"/>
            <a:ext cx="1104901" cy="23751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84EA653-3415-264D-CEEE-786B75FFA768}"/>
              </a:ext>
            </a:extLst>
          </p:cNvPr>
          <p:cNvCxnSpPr>
            <a:cxnSpLocks/>
            <a:stCxn id="30" idx="3"/>
          </p:cNvCxnSpPr>
          <p:nvPr/>
        </p:nvCxnSpPr>
        <p:spPr>
          <a:xfrm flipV="1">
            <a:off x="8839199" y="4499833"/>
            <a:ext cx="1181100" cy="41043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2A795C6-3E5D-AB48-3224-4C43E790D23C}"/>
              </a:ext>
            </a:extLst>
          </p:cNvPr>
          <p:cNvCxnSpPr/>
          <p:nvPr/>
        </p:nvCxnSpPr>
        <p:spPr>
          <a:xfrm>
            <a:off x="8839199" y="4918932"/>
            <a:ext cx="1085850" cy="431800"/>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1E4A5C24-8E84-6557-7AD0-0D2F80C1BF91}"/>
              </a:ext>
            </a:extLst>
          </p:cNvPr>
          <p:cNvSpPr/>
          <p:nvPr/>
        </p:nvSpPr>
        <p:spPr>
          <a:xfrm>
            <a:off x="9791698" y="2376659"/>
            <a:ext cx="1270000" cy="389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X_test</a:t>
            </a:r>
            <a:endParaRPr lang="en-IN" dirty="0"/>
          </a:p>
        </p:txBody>
      </p:sp>
      <p:sp>
        <p:nvSpPr>
          <p:cNvPr id="40" name="Rectangle 39">
            <a:extLst>
              <a:ext uri="{FF2B5EF4-FFF2-40B4-BE49-F238E27FC236}">
                <a16:creationId xmlns:a16="http://schemas.microsoft.com/office/drawing/2014/main" id="{902EF62B-EFE9-6D94-82E4-9A478F8B44AE}"/>
              </a:ext>
            </a:extLst>
          </p:cNvPr>
          <p:cNvSpPr/>
          <p:nvPr/>
        </p:nvSpPr>
        <p:spPr>
          <a:xfrm>
            <a:off x="9804400" y="3067882"/>
            <a:ext cx="1206500" cy="38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X_val</a:t>
            </a:r>
            <a:endParaRPr lang="en-IN" dirty="0"/>
          </a:p>
        </p:txBody>
      </p:sp>
      <p:sp>
        <p:nvSpPr>
          <p:cNvPr id="41" name="Rectangle 40">
            <a:extLst>
              <a:ext uri="{FF2B5EF4-FFF2-40B4-BE49-F238E27FC236}">
                <a16:creationId xmlns:a16="http://schemas.microsoft.com/office/drawing/2014/main" id="{32D2B589-974D-13CB-DAFA-D8BE76F56B13}"/>
              </a:ext>
            </a:extLst>
          </p:cNvPr>
          <p:cNvSpPr/>
          <p:nvPr/>
        </p:nvSpPr>
        <p:spPr>
          <a:xfrm>
            <a:off x="9855198" y="4355107"/>
            <a:ext cx="12065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Y_test</a:t>
            </a:r>
            <a:endParaRPr lang="en-IN" dirty="0"/>
          </a:p>
        </p:txBody>
      </p:sp>
      <p:sp>
        <p:nvSpPr>
          <p:cNvPr id="42" name="Rectangle 41">
            <a:extLst>
              <a:ext uri="{FF2B5EF4-FFF2-40B4-BE49-F238E27FC236}">
                <a16:creationId xmlns:a16="http://schemas.microsoft.com/office/drawing/2014/main" id="{46360A1E-0AB8-ADA3-3B05-8EF2C87D9093}"/>
              </a:ext>
            </a:extLst>
          </p:cNvPr>
          <p:cNvSpPr/>
          <p:nvPr/>
        </p:nvSpPr>
        <p:spPr>
          <a:xfrm>
            <a:off x="9944100" y="5216046"/>
            <a:ext cx="1206500" cy="48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Y_val</a:t>
            </a:r>
            <a:endParaRPr lang="en-IN" dirty="0"/>
          </a:p>
        </p:txBody>
      </p:sp>
    </p:spTree>
    <p:extLst>
      <p:ext uri="{BB962C8B-B14F-4D97-AF65-F5344CB8AC3E}">
        <p14:creationId xmlns:p14="http://schemas.microsoft.com/office/powerpoint/2010/main" val="213543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AB5CB-5636-1114-FE6D-590FD699B12A}"/>
              </a:ext>
            </a:extLst>
          </p:cNvPr>
          <p:cNvSpPr txBox="1"/>
          <p:nvPr/>
        </p:nvSpPr>
        <p:spPr>
          <a:xfrm>
            <a:off x="0" y="279400"/>
            <a:ext cx="11684000" cy="2246769"/>
          </a:xfrm>
          <a:prstGeom prst="rect">
            <a:avLst/>
          </a:prstGeom>
          <a:noFill/>
        </p:spPr>
        <p:txBody>
          <a:bodyPr wrap="square" rtlCol="0">
            <a:spAutoFit/>
          </a:bodyPr>
          <a:lstStyle/>
          <a:p>
            <a:pPr algn="ctr"/>
            <a:r>
              <a:rPr lang="en-IN" sz="2000" dirty="0"/>
              <a:t>Models architecture</a:t>
            </a:r>
          </a:p>
          <a:p>
            <a:pPr algn="ctr"/>
            <a:endParaRPr lang="en-IN" sz="2000" dirty="0"/>
          </a:p>
          <a:p>
            <a:pPr algn="just"/>
            <a:r>
              <a:rPr lang="en-IN" sz="2000" dirty="0"/>
              <a:t>The figure below shows the overview of system architecture of how the model will work.  </a:t>
            </a:r>
          </a:p>
          <a:p>
            <a:pPr algn="just"/>
            <a:endParaRPr lang="en-IN" sz="2000" dirty="0"/>
          </a:p>
          <a:p>
            <a:pPr algn="ctr"/>
            <a:endParaRPr lang="en-IN" sz="2000" dirty="0"/>
          </a:p>
          <a:p>
            <a:pPr algn="ctr"/>
            <a:endParaRPr lang="en-IN" sz="2000" dirty="0"/>
          </a:p>
          <a:p>
            <a:pPr algn="just"/>
            <a:endParaRPr lang="en-IN" sz="2000" dirty="0"/>
          </a:p>
        </p:txBody>
      </p:sp>
      <p:pic>
        <p:nvPicPr>
          <p:cNvPr id="6" name="Picture 5">
            <a:extLst>
              <a:ext uri="{FF2B5EF4-FFF2-40B4-BE49-F238E27FC236}">
                <a16:creationId xmlns:a16="http://schemas.microsoft.com/office/drawing/2014/main" id="{852CCA20-CC24-9A21-D04B-57AA1338DD22}"/>
              </a:ext>
            </a:extLst>
          </p:cNvPr>
          <p:cNvPicPr>
            <a:picLocks noChangeAspect="1"/>
          </p:cNvPicPr>
          <p:nvPr/>
        </p:nvPicPr>
        <p:blipFill>
          <a:blip r:embed="rId2"/>
          <a:stretch>
            <a:fillRect/>
          </a:stretch>
        </p:blipFill>
        <p:spPr>
          <a:xfrm>
            <a:off x="1687852" y="1181101"/>
            <a:ext cx="7204506" cy="5791200"/>
          </a:xfrm>
          <a:prstGeom prst="rect">
            <a:avLst/>
          </a:prstGeom>
        </p:spPr>
      </p:pic>
    </p:spTree>
    <p:extLst>
      <p:ext uri="{BB962C8B-B14F-4D97-AF65-F5344CB8AC3E}">
        <p14:creationId xmlns:p14="http://schemas.microsoft.com/office/powerpoint/2010/main" val="60855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D27E0-CD8C-8AA3-8849-AAF344A9D53B}"/>
              </a:ext>
            </a:extLst>
          </p:cNvPr>
          <p:cNvSpPr>
            <a:spLocks noGrp="1"/>
          </p:cNvSpPr>
          <p:nvPr>
            <p:ph idx="1"/>
          </p:nvPr>
        </p:nvSpPr>
        <p:spPr>
          <a:xfrm>
            <a:off x="508000" y="0"/>
            <a:ext cx="10388600" cy="6654799"/>
          </a:xfrm>
        </p:spPr>
        <p:txBody>
          <a:bodyPr/>
          <a:lstStyle/>
          <a:p>
            <a:pPr marL="0" indent="0" algn="ctr">
              <a:buNone/>
            </a:pPr>
            <a:r>
              <a:rPr lang="en-IN" b="1" dirty="0"/>
              <a:t>Naïve Bayes Model </a:t>
            </a:r>
          </a:p>
          <a:p>
            <a:pPr marL="0" indent="0" algn="just">
              <a:buNone/>
            </a:pPr>
            <a:r>
              <a:rPr lang="en-IN" dirty="0"/>
              <a:t>Here for the Model the algorithm used is Multinomial Naïve Bayes . The term Naïve is used because it assumes that occurrence of a certain feature is independent of the other features . The work flow of naïve bayes looks like </a:t>
            </a:r>
          </a:p>
          <a:p>
            <a:pPr marL="0" indent="0" algn="just">
              <a:buNone/>
            </a:pPr>
            <a:endParaRPr lang="en-IN" dirty="0"/>
          </a:p>
          <a:p>
            <a:pPr marL="0" indent="0" algn="just">
              <a:buNone/>
            </a:pPr>
            <a:endParaRPr lang="en-IN" dirty="0"/>
          </a:p>
          <a:p>
            <a:pPr marL="0" indent="0" algn="just">
              <a:buNone/>
            </a:pPr>
            <a:endParaRPr lang="en-IN" dirty="0"/>
          </a:p>
          <a:p>
            <a:pPr marL="0" indent="0" algn="just">
              <a:buNone/>
            </a:pPr>
            <a:r>
              <a:rPr lang="en-IN" dirty="0"/>
              <a:t> </a:t>
            </a:r>
          </a:p>
        </p:txBody>
      </p:sp>
      <p:sp>
        <p:nvSpPr>
          <p:cNvPr id="4" name="Rectangle 3">
            <a:extLst>
              <a:ext uri="{FF2B5EF4-FFF2-40B4-BE49-F238E27FC236}">
                <a16:creationId xmlns:a16="http://schemas.microsoft.com/office/drawing/2014/main" id="{A82E2322-162D-2344-565F-E132E5DBD930}"/>
              </a:ext>
            </a:extLst>
          </p:cNvPr>
          <p:cNvSpPr/>
          <p:nvPr/>
        </p:nvSpPr>
        <p:spPr>
          <a:xfrm>
            <a:off x="1054100" y="2006600"/>
            <a:ext cx="13716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7" name="Oval 6">
            <a:extLst>
              <a:ext uri="{FF2B5EF4-FFF2-40B4-BE49-F238E27FC236}">
                <a16:creationId xmlns:a16="http://schemas.microsoft.com/office/drawing/2014/main" id="{41D95CED-7783-4527-1F6F-802A3F6B6715}"/>
              </a:ext>
            </a:extLst>
          </p:cNvPr>
          <p:cNvSpPr/>
          <p:nvPr/>
        </p:nvSpPr>
        <p:spPr>
          <a:xfrm>
            <a:off x="3632200" y="2171705"/>
            <a:ext cx="1790700" cy="1155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Naïve Bayes Algorithm</a:t>
            </a:r>
          </a:p>
        </p:txBody>
      </p:sp>
      <p:sp>
        <p:nvSpPr>
          <p:cNvPr id="10" name="Rectangle 9">
            <a:extLst>
              <a:ext uri="{FF2B5EF4-FFF2-40B4-BE49-F238E27FC236}">
                <a16:creationId xmlns:a16="http://schemas.microsoft.com/office/drawing/2014/main" id="{871CEECE-C191-B601-E88C-692D3FB837A8}"/>
              </a:ext>
            </a:extLst>
          </p:cNvPr>
          <p:cNvSpPr/>
          <p:nvPr/>
        </p:nvSpPr>
        <p:spPr>
          <a:xfrm>
            <a:off x="6489700" y="2114555"/>
            <a:ext cx="1371600" cy="125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using the test data</a:t>
            </a:r>
          </a:p>
        </p:txBody>
      </p:sp>
      <p:sp>
        <p:nvSpPr>
          <p:cNvPr id="13" name="Rectangle 12">
            <a:extLst>
              <a:ext uri="{FF2B5EF4-FFF2-40B4-BE49-F238E27FC236}">
                <a16:creationId xmlns:a16="http://schemas.microsoft.com/office/drawing/2014/main" id="{D94BCCFB-812A-FABC-EE39-60805C2DBA16}"/>
              </a:ext>
            </a:extLst>
          </p:cNvPr>
          <p:cNvSpPr/>
          <p:nvPr/>
        </p:nvSpPr>
        <p:spPr>
          <a:xfrm>
            <a:off x="9093200" y="2171705"/>
            <a:ext cx="1371600" cy="1257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Evaluating the Model using the Metrics</a:t>
            </a:r>
          </a:p>
        </p:txBody>
      </p:sp>
      <p:sp>
        <p:nvSpPr>
          <p:cNvPr id="14" name="Rectangle 13">
            <a:extLst>
              <a:ext uri="{FF2B5EF4-FFF2-40B4-BE49-F238E27FC236}">
                <a16:creationId xmlns:a16="http://schemas.microsoft.com/office/drawing/2014/main" id="{19568451-3581-C2E4-10C4-04BF9FF3CFF5}"/>
              </a:ext>
            </a:extLst>
          </p:cNvPr>
          <p:cNvSpPr/>
          <p:nvPr/>
        </p:nvSpPr>
        <p:spPr>
          <a:xfrm>
            <a:off x="1560513" y="4724393"/>
            <a:ext cx="11176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 grid </a:t>
            </a:r>
          </a:p>
        </p:txBody>
      </p:sp>
      <p:sp>
        <p:nvSpPr>
          <p:cNvPr id="19" name="Rectangle 18">
            <a:extLst>
              <a:ext uri="{FF2B5EF4-FFF2-40B4-BE49-F238E27FC236}">
                <a16:creationId xmlns:a16="http://schemas.microsoft.com/office/drawing/2014/main" id="{87B52360-FD9C-B08E-A82E-987CFBF1383A}"/>
              </a:ext>
            </a:extLst>
          </p:cNvPr>
          <p:cNvSpPr/>
          <p:nvPr/>
        </p:nvSpPr>
        <p:spPr>
          <a:xfrm>
            <a:off x="3860800" y="4806946"/>
            <a:ext cx="1333500" cy="93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Grid search Algorithm</a:t>
            </a:r>
          </a:p>
        </p:txBody>
      </p:sp>
      <p:cxnSp>
        <p:nvCxnSpPr>
          <p:cNvPr id="21" name="Straight Arrow Connector 20">
            <a:extLst>
              <a:ext uri="{FF2B5EF4-FFF2-40B4-BE49-F238E27FC236}">
                <a16:creationId xmlns:a16="http://schemas.microsoft.com/office/drawing/2014/main" id="{5606DD18-9BEB-CA25-A95C-4140CEA2CA90}"/>
              </a:ext>
            </a:extLst>
          </p:cNvPr>
          <p:cNvCxnSpPr>
            <a:stCxn id="4" idx="3"/>
            <a:endCxn id="7" idx="2"/>
          </p:cNvCxnSpPr>
          <p:nvPr/>
        </p:nvCxnSpPr>
        <p:spPr>
          <a:xfrm>
            <a:off x="2425700" y="2717800"/>
            <a:ext cx="1206500" cy="31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2E8B83B-78C9-30FF-685D-5B6A0522E6E3}"/>
              </a:ext>
            </a:extLst>
          </p:cNvPr>
          <p:cNvCxnSpPr>
            <a:stCxn id="7" idx="6"/>
            <a:endCxn id="10" idx="1"/>
          </p:cNvCxnSpPr>
          <p:nvPr/>
        </p:nvCxnSpPr>
        <p:spPr>
          <a:xfrm flipV="1">
            <a:off x="5422900" y="2743200"/>
            <a:ext cx="1066800" cy="6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C5CD6F3-6E21-DD01-3B81-EF4D283681C0}"/>
              </a:ext>
            </a:extLst>
          </p:cNvPr>
          <p:cNvCxnSpPr>
            <a:cxnSpLocks/>
            <a:endCxn id="13" idx="1"/>
          </p:cNvCxnSpPr>
          <p:nvPr/>
        </p:nvCxnSpPr>
        <p:spPr>
          <a:xfrm>
            <a:off x="7861300" y="2800352"/>
            <a:ext cx="12319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B94DC00-D7EB-BF3E-307B-8B4B53E1FD5A}"/>
              </a:ext>
            </a:extLst>
          </p:cNvPr>
          <p:cNvCxnSpPr>
            <a:stCxn id="14" idx="3"/>
            <a:endCxn id="19" idx="1"/>
          </p:cNvCxnSpPr>
          <p:nvPr/>
        </p:nvCxnSpPr>
        <p:spPr>
          <a:xfrm flipV="1">
            <a:off x="2678113" y="5276842"/>
            <a:ext cx="11826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CDFEEF7-C40B-18D9-BBA8-A366E076D42D}"/>
              </a:ext>
            </a:extLst>
          </p:cNvPr>
          <p:cNvSpPr/>
          <p:nvPr/>
        </p:nvSpPr>
        <p:spPr>
          <a:xfrm>
            <a:off x="6024562" y="4987919"/>
            <a:ext cx="1333500" cy="57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Validation Data</a:t>
            </a:r>
          </a:p>
        </p:txBody>
      </p:sp>
      <p:cxnSp>
        <p:nvCxnSpPr>
          <p:cNvPr id="32" name="Straight Arrow Connector 31">
            <a:extLst>
              <a:ext uri="{FF2B5EF4-FFF2-40B4-BE49-F238E27FC236}">
                <a16:creationId xmlns:a16="http://schemas.microsoft.com/office/drawing/2014/main" id="{204AB6ED-0E0A-C7D8-C55D-41B864132F80}"/>
              </a:ext>
            </a:extLst>
          </p:cNvPr>
          <p:cNvCxnSpPr>
            <a:cxnSpLocks/>
            <a:stCxn id="30" idx="1"/>
            <a:endCxn id="19" idx="3"/>
          </p:cNvCxnSpPr>
          <p:nvPr/>
        </p:nvCxnSpPr>
        <p:spPr>
          <a:xfrm flipH="1" flipV="1">
            <a:off x="5194300" y="5276842"/>
            <a:ext cx="830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9BB879-8C91-7D29-2EC2-4B0A6995061A}"/>
              </a:ext>
            </a:extLst>
          </p:cNvPr>
          <p:cNvCxnSpPr>
            <a:stCxn id="19" idx="0"/>
          </p:cNvCxnSpPr>
          <p:nvPr/>
        </p:nvCxnSpPr>
        <p:spPr>
          <a:xfrm flipV="1">
            <a:off x="4527550" y="4432299"/>
            <a:ext cx="9526" cy="374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D4A7ABBA-6E46-8C59-E786-F565F0E68433}"/>
              </a:ext>
            </a:extLst>
          </p:cNvPr>
          <p:cNvSpPr/>
          <p:nvPr/>
        </p:nvSpPr>
        <p:spPr>
          <a:xfrm>
            <a:off x="3763962" y="3949702"/>
            <a:ext cx="1527176" cy="482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a:t>
            </a:r>
          </a:p>
        </p:txBody>
      </p:sp>
      <p:cxnSp>
        <p:nvCxnSpPr>
          <p:cNvPr id="44" name="Straight Arrow Connector 43">
            <a:extLst>
              <a:ext uri="{FF2B5EF4-FFF2-40B4-BE49-F238E27FC236}">
                <a16:creationId xmlns:a16="http://schemas.microsoft.com/office/drawing/2014/main" id="{8CF6D3A5-62AD-1EC5-EF2F-FFAA3B5957A5}"/>
              </a:ext>
            </a:extLst>
          </p:cNvPr>
          <p:cNvCxnSpPr>
            <a:stCxn id="42" idx="0"/>
            <a:endCxn id="7" idx="4"/>
          </p:cNvCxnSpPr>
          <p:nvPr/>
        </p:nvCxnSpPr>
        <p:spPr>
          <a:xfrm flipV="1">
            <a:off x="4527550" y="3327399"/>
            <a:ext cx="0" cy="622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21A7BD5F-9050-6228-3004-CC48DD76E024}"/>
              </a:ext>
            </a:extLst>
          </p:cNvPr>
          <p:cNvSpPr txBox="1"/>
          <p:nvPr/>
        </p:nvSpPr>
        <p:spPr>
          <a:xfrm>
            <a:off x="508000" y="5976021"/>
            <a:ext cx="4432297" cy="646331"/>
          </a:xfrm>
          <a:prstGeom prst="rect">
            <a:avLst/>
          </a:prstGeom>
          <a:noFill/>
        </p:spPr>
        <p:txBody>
          <a:bodyPr wrap="square" rtlCol="0">
            <a:spAutoFit/>
          </a:bodyPr>
          <a:lstStyle/>
          <a:p>
            <a:r>
              <a:rPr lang="en-IN" dirty="0"/>
              <a:t>Params = { alpha : [1,3,5], verbose:3, </a:t>
            </a:r>
            <a:r>
              <a:rPr lang="en-IN" dirty="0" err="1"/>
              <a:t>fit_prior</a:t>
            </a:r>
            <a:r>
              <a:rPr lang="en-IN" dirty="0"/>
              <a:t>:[‘</a:t>
            </a:r>
            <a:r>
              <a:rPr lang="en-IN" dirty="0" err="1"/>
              <a:t>true’,’false</a:t>
            </a:r>
            <a:r>
              <a:rPr lang="en-IN" dirty="0"/>
              <a:t>’]}</a:t>
            </a:r>
          </a:p>
        </p:txBody>
      </p:sp>
    </p:spTree>
    <p:extLst>
      <p:ext uri="{BB962C8B-B14F-4D97-AF65-F5344CB8AC3E}">
        <p14:creationId xmlns:p14="http://schemas.microsoft.com/office/powerpoint/2010/main" val="3328357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861CD-CB35-EBDC-90CD-D79FB32067D0}"/>
              </a:ext>
            </a:extLst>
          </p:cNvPr>
          <p:cNvSpPr txBox="1"/>
          <p:nvPr/>
        </p:nvSpPr>
        <p:spPr>
          <a:xfrm>
            <a:off x="495300" y="381000"/>
            <a:ext cx="10769600" cy="1877437"/>
          </a:xfrm>
          <a:prstGeom prst="rect">
            <a:avLst/>
          </a:prstGeom>
          <a:noFill/>
        </p:spPr>
        <p:txBody>
          <a:bodyPr wrap="square" rtlCol="0">
            <a:spAutoFit/>
          </a:bodyPr>
          <a:lstStyle/>
          <a:p>
            <a:pPr algn="ctr"/>
            <a:r>
              <a:rPr lang="en-IN" sz="2000" b="1" dirty="0" err="1"/>
              <a:t>Catboost</a:t>
            </a:r>
            <a:r>
              <a:rPr lang="en-IN" sz="2000" b="1" dirty="0"/>
              <a:t> Classifier</a:t>
            </a:r>
          </a:p>
          <a:p>
            <a:pPr algn="ctr"/>
            <a:endParaRPr lang="en-IN" dirty="0"/>
          </a:p>
          <a:p>
            <a:pPr algn="just"/>
            <a:r>
              <a:rPr lang="en-IN" sz="2000" dirty="0" err="1">
                <a:latin typeface="Times New Roman" panose="02020603050405020304" pitchFamily="18" charset="0"/>
                <a:cs typeface="Times New Roman" panose="02020603050405020304" pitchFamily="18" charset="0"/>
              </a:rPr>
              <a:t>Catboost</a:t>
            </a:r>
            <a:r>
              <a:rPr lang="en-IN" sz="2000" dirty="0">
                <a:latin typeface="Times New Roman" panose="02020603050405020304" pitchFamily="18" charset="0"/>
                <a:cs typeface="Times New Roman" panose="02020603050405020304" pitchFamily="18" charset="0"/>
              </a:rPr>
              <a:t> is a boosting Algorithm that uses the principal of gradient boosting of Decision trees . In this algorithm each tree rectifies the mistakes of its predecessor .  The below image shows how gradient boosting works in </a:t>
            </a:r>
            <a:r>
              <a:rPr lang="en-IN" sz="2000" dirty="0" err="1">
                <a:latin typeface="Times New Roman" panose="02020603050405020304" pitchFamily="18" charset="0"/>
                <a:cs typeface="Times New Roman" panose="02020603050405020304" pitchFamily="18" charset="0"/>
              </a:rPr>
              <a:t>catboost</a:t>
            </a:r>
            <a:r>
              <a:rPr lang="en-IN" sz="2000" dirty="0">
                <a:latin typeface="Times New Roman" panose="02020603050405020304" pitchFamily="18" charset="0"/>
                <a:cs typeface="Times New Roman" panose="02020603050405020304" pitchFamily="18" charset="0"/>
              </a:rPr>
              <a:t>. </a:t>
            </a:r>
          </a:p>
          <a:p>
            <a:pPr algn="just"/>
            <a:r>
              <a:rPr lang="en-IN" dirty="0"/>
              <a:t> </a:t>
            </a:r>
          </a:p>
        </p:txBody>
      </p:sp>
      <p:pic>
        <p:nvPicPr>
          <p:cNvPr id="4" name="Picture 3">
            <a:extLst>
              <a:ext uri="{FF2B5EF4-FFF2-40B4-BE49-F238E27FC236}">
                <a16:creationId xmlns:a16="http://schemas.microsoft.com/office/drawing/2014/main" id="{B58F508A-231F-7AE1-32A4-60DB14CA950A}"/>
              </a:ext>
            </a:extLst>
          </p:cNvPr>
          <p:cNvPicPr>
            <a:picLocks noChangeAspect="1"/>
          </p:cNvPicPr>
          <p:nvPr/>
        </p:nvPicPr>
        <p:blipFill>
          <a:blip r:embed="rId2"/>
          <a:stretch>
            <a:fillRect/>
          </a:stretch>
        </p:blipFill>
        <p:spPr>
          <a:xfrm>
            <a:off x="2649980" y="2258437"/>
            <a:ext cx="5734050" cy="1958340"/>
          </a:xfrm>
          <a:prstGeom prst="rect">
            <a:avLst/>
          </a:prstGeom>
        </p:spPr>
      </p:pic>
    </p:spTree>
    <p:extLst>
      <p:ext uri="{BB962C8B-B14F-4D97-AF65-F5344CB8AC3E}">
        <p14:creationId xmlns:p14="http://schemas.microsoft.com/office/powerpoint/2010/main" val="184396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93E982-898E-997E-1F24-44DDD6709A58}"/>
              </a:ext>
            </a:extLst>
          </p:cNvPr>
          <p:cNvSpPr txBox="1">
            <a:spLocks/>
          </p:cNvSpPr>
          <p:nvPr/>
        </p:nvSpPr>
        <p:spPr>
          <a:xfrm>
            <a:off x="508000" y="0"/>
            <a:ext cx="10388600" cy="665479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IN" dirty="0"/>
          </a:p>
          <a:p>
            <a:pPr marL="0" indent="0" algn="just">
              <a:buFont typeface="Wingdings 3" charset="2"/>
              <a:buNone/>
            </a:pPr>
            <a:endParaRPr lang="en-IN" dirty="0"/>
          </a:p>
          <a:p>
            <a:pPr marL="0" indent="0" algn="just">
              <a:buFont typeface="Wingdings 3" charset="2"/>
              <a:buNone/>
            </a:pPr>
            <a:endParaRPr lang="en-IN" dirty="0"/>
          </a:p>
          <a:p>
            <a:pPr marL="0" indent="0" algn="just">
              <a:buFont typeface="Wingdings 3" charset="2"/>
              <a:buNone/>
            </a:pPr>
            <a:r>
              <a:rPr lang="en-IN" dirty="0"/>
              <a:t> </a:t>
            </a:r>
          </a:p>
        </p:txBody>
      </p:sp>
      <p:sp>
        <p:nvSpPr>
          <p:cNvPr id="3" name="Rectangle 2">
            <a:extLst>
              <a:ext uri="{FF2B5EF4-FFF2-40B4-BE49-F238E27FC236}">
                <a16:creationId xmlns:a16="http://schemas.microsoft.com/office/drawing/2014/main" id="{1CB717E2-1895-8B8E-ECA0-11514B5D81F1}"/>
              </a:ext>
            </a:extLst>
          </p:cNvPr>
          <p:cNvSpPr/>
          <p:nvPr/>
        </p:nvSpPr>
        <p:spPr>
          <a:xfrm>
            <a:off x="1193800" y="1028707"/>
            <a:ext cx="13716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4" name="Oval 3">
            <a:extLst>
              <a:ext uri="{FF2B5EF4-FFF2-40B4-BE49-F238E27FC236}">
                <a16:creationId xmlns:a16="http://schemas.microsoft.com/office/drawing/2014/main" id="{F8202AA1-5320-0854-D778-35588E8A6237}"/>
              </a:ext>
            </a:extLst>
          </p:cNvPr>
          <p:cNvSpPr/>
          <p:nvPr/>
        </p:nvSpPr>
        <p:spPr>
          <a:xfrm>
            <a:off x="3632200" y="1162060"/>
            <a:ext cx="1790700" cy="1155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Catboost</a:t>
            </a:r>
            <a:endParaRPr lang="en-IN" dirty="0"/>
          </a:p>
          <a:p>
            <a:pPr algn="ctr"/>
            <a:r>
              <a:rPr lang="en-IN" dirty="0"/>
              <a:t>Algorithm</a:t>
            </a:r>
          </a:p>
        </p:txBody>
      </p:sp>
      <p:sp>
        <p:nvSpPr>
          <p:cNvPr id="5" name="Rectangle 4">
            <a:extLst>
              <a:ext uri="{FF2B5EF4-FFF2-40B4-BE49-F238E27FC236}">
                <a16:creationId xmlns:a16="http://schemas.microsoft.com/office/drawing/2014/main" id="{5E64D051-B4FC-D101-3275-A772C7E1B3C1}"/>
              </a:ext>
            </a:extLst>
          </p:cNvPr>
          <p:cNvSpPr/>
          <p:nvPr/>
        </p:nvSpPr>
        <p:spPr>
          <a:xfrm>
            <a:off x="6584950" y="1111262"/>
            <a:ext cx="1371600" cy="125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using the test data</a:t>
            </a:r>
          </a:p>
        </p:txBody>
      </p:sp>
      <p:sp>
        <p:nvSpPr>
          <p:cNvPr id="6" name="Rectangle 5">
            <a:extLst>
              <a:ext uri="{FF2B5EF4-FFF2-40B4-BE49-F238E27FC236}">
                <a16:creationId xmlns:a16="http://schemas.microsoft.com/office/drawing/2014/main" id="{37D4FB34-D5E2-667B-1F44-69D5898940AA}"/>
              </a:ext>
            </a:extLst>
          </p:cNvPr>
          <p:cNvSpPr/>
          <p:nvPr/>
        </p:nvSpPr>
        <p:spPr>
          <a:xfrm>
            <a:off x="9188450" y="1073166"/>
            <a:ext cx="1371600" cy="1257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Evaluating the Model using the Metrics</a:t>
            </a:r>
          </a:p>
        </p:txBody>
      </p:sp>
      <p:sp>
        <p:nvSpPr>
          <p:cNvPr id="7" name="Rectangle 6">
            <a:extLst>
              <a:ext uri="{FF2B5EF4-FFF2-40B4-BE49-F238E27FC236}">
                <a16:creationId xmlns:a16="http://schemas.microsoft.com/office/drawing/2014/main" id="{C250F7C0-4023-3B83-5B19-C8F5B4C84049}"/>
              </a:ext>
            </a:extLst>
          </p:cNvPr>
          <p:cNvSpPr/>
          <p:nvPr/>
        </p:nvSpPr>
        <p:spPr>
          <a:xfrm>
            <a:off x="2098676" y="3686175"/>
            <a:ext cx="11176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 grid </a:t>
            </a:r>
          </a:p>
        </p:txBody>
      </p:sp>
      <p:sp>
        <p:nvSpPr>
          <p:cNvPr id="8" name="Rectangle 7">
            <a:extLst>
              <a:ext uri="{FF2B5EF4-FFF2-40B4-BE49-F238E27FC236}">
                <a16:creationId xmlns:a16="http://schemas.microsoft.com/office/drawing/2014/main" id="{03EAAA82-0D42-6ABB-3033-6C5D35151710}"/>
              </a:ext>
            </a:extLst>
          </p:cNvPr>
          <p:cNvSpPr/>
          <p:nvPr/>
        </p:nvSpPr>
        <p:spPr>
          <a:xfrm>
            <a:off x="3883026" y="3759204"/>
            <a:ext cx="1333500" cy="93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Random search CV Algorithm</a:t>
            </a:r>
          </a:p>
        </p:txBody>
      </p:sp>
      <p:cxnSp>
        <p:nvCxnSpPr>
          <p:cNvPr id="9" name="Straight Arrow Connector 8">
            <a:extLst>
              <a:ext uri="{FF2B5EF4-FFF2-40B4-BE49-F238E27FC236}">
                <a16:creationId xmlns:a16="http://schemas.microsoft.com/office/drawing/2014/main" id="{21708ECF-BFE9-61F3-F328-1C49E56DD2D2}"/>
              </a:ext>
            </a:extLst>
          </p:cNvPr>
          <p:cNvCxnSpPr>
            <a:cxnSpLocks/>
            <a:stCxn id="3" idx="3"/>
            <a:endCxn id="4" idx="2"/>
          </p:cNvCxnSpPr>
          <p:nvPr/>
        </p:nvCxnSpPr>
        <p:spPr>
          <a:xfrm>
            <a:off x="2565400" y="1739907"/>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0ED7CE2-394B-F868-897E-CE30414A1537}"/>
              </a:ext>
            </a:extLst>
          </p:cNvPr>
          <p:cNvCxnSpPr>
            <a:cxnSpLocks/>
            <a:stCxn id="4" idx="6"/>
            <a:endCxn id="5" idx="1"/>
          </p:cNvCxnSpPr>
          <p:nvPr/>
        </p:nvCxnSpPr>
        <p:spPr>
          <a:xfrm>
            <a:off x="5422900" y="1739907"/>
            <a:ext cx="1162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D9C0BA8-BD5B-5DDB-B3C7-AB024626EFDD}"/>
              </a:ext>
            </a:extLst>
          </p:cNvPr>
          <p:cNvCxnSpPr>
            <a:cxnSpLocks/>
            <a:endCxn id="6" idx="1"/>
          </p:cNvCxnSpPr>
          <p:nvPr/>
        </p:nvCxnSpPr>
        <p:spPr>
          <a:xfrm>
            <a:off x="7956550" y="1701813"/>
            <a:ext cx="12319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6D24CF-A8E3-BF8A-5FA0-D838B6610B77}"/>
              </a:ext>
            </a:extLst>
          </p:cNvPr>
          <p:cNvCxnSpPr>
            <a:cxnSpLocks/>
            <a:stCxn id="7" idx="3"/>
            <a:endCxn id="8" idx="1"/>
          </p:cNvCxnSpPr>
          <p:nvPr/>
        </p:nvCxnSpPr>
        <p:spPr>
          <a:xfrm flipV="1">
            <a:off x="3216276" y="4229100"/>
            <a:ext cx="6667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CB3B44-8B0B-423F-5874-949AE172516B}"/>
              </a:ext>
            </a:extLst>
          </p:cNvPr>
          <p:cNvSpPr/>
          <p:nvPr/>
        </p:nvSpPr>
        <p:spPr>
          <a:xfrm>
            <a:off x="5883276" y="3959227"/>
            <a:ext cx="1333500" cy="57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Validation Data</a:t>
            </a:r>
          </a:p>
        </p:txBody>
      </p:sp>
      <p:cxnSp>
        <p:nvCxnSpPr>
          <p:cNvPr id="14" name="Straight Arrow Connector 13">
            <a:extLst>
              <a:ext uri="{FF2B5EF4-FFF2-40B4-BE49-F238E27FC236}">
                <a16:creationId xmlns:a16="http://schemas.microsoft.com/office/drawing/2014/main" id="{EFD04B68-BDCD-C8AC-24F6-AE8D30C5F730}"/>
              </a:ext>
            </a:extLst>
          </p:cNvPr>
          <p:cNvCxnSpPr>
            <a:cxnSpLocks/>
            <a:stCxn id="13" idx="1"/>
            <a:endCxn id="8" idx="3"/>
          </p:cNvCxnSpPr>
          <p:nvPr/>
        </p:nvCxnSpPr>
        <p:spPr>
          <a:xfrm flipH="1" flipV="1">
            <a:off x="5216526" y="4229100"/>
            <a:ext cx="666750" cy="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267806-1709-3162-B983-3CAF2A15AB30}"/>
              </a:ext>
            </a:extLst>
          </p:cNvPr>
          <p:cNvSpPr/>
          <p:nvPr/>
        </p:nvSpPr>
        <p:spPr>
          <a:xfrm>
            <a:off x="3786188" y="2797180"/>
            <a:ext cx="1527176" cy="482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a:t>
            </a:r>
          </a:p>
        </p:txBody>
      </p:sp>
      <p:cxnSp>
        <p:nvCxnSpPr>
          <p:cNvPr id="16" name="Straight Arrow Connector 15">
            <a:extLst>
              <a:ext uri="{FF2B5EF4-FFF2-40B4-BE49-F238E27FC236}">
                <a16:creationId xmlns:a16="http://schemas.microsoft.com/office/drawing/2014/main" id="{03C19FAD-52C2-D7EA-1369-C73FEC022F06}"/>
              </a:ext>
            </a:extLst>
          </p:cNvPr>
          <p:cNvCxnSpPr>
            <a:cxnSpLocks/>
            <a:stCxn id="15" idx="0"/>
            <a:endCxn id="4" idx="4"/>
          </p:cNvCxnSpPr>
          <p:nvPr/>
        </p:nvCxnSpPr>
        <p:spPr>
          <a:xfrm flipH="1" flipV="1">
            <a:off x="4527550" y="2317754"/>
            <a:ext cx="22226" cy="479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22E54CC-1428-98B5-78B1-27903F63BDEA}"/>
              </a:ext>
            </a:extLst>
          </p:cNvPr>
          <p:cNvCxnSpPr>
            <a:stCxn id="8" idx="0"/>
            <a:endCxn id="15" idx="2"/>
          </p:cNvCxnSpPr>
          <p:nvPr/>
        </p:nvCxnSpPr>
        <p:spPr>
          <a:xfrm flipV="1">
            <a:off x="4549776" y="3279778"/>
            <a:ext cx="0" cy="47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F92E130-EF0E-20BA-3404-77FA7D660517}"/>
              </a:ext>
            </a:extLst>
          </p:cNvPr>
          <p:cNvSpPr txBox="1"/>
          <p:nvPr/>
        </p:nvSpPr>
        <p:spPr>
          <a:xfrm>
            <a:off x="1384300" y="5156200"/>
            <a:ext cx="7962900" cy="2031325"/>
          </a:xfrm>
          <a:prstGeom prst="rect">
            <a:avLst/>
          </a:prstGeom>
          <a:noFill/>
        </p:spPr>
        <p:txBody>
          <a:bodyPr wrap="square" rtlCol="0">
            <a:spAutoFit/>
          </a:bodyPr>
          <a:lstStyle/>
          <a:p>
            <a:pPr>
              <a:lnSpc>
                <a:spcPct val="150000"/>
              </a:lnSpc>
            </a:pP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Params ; {</a:t>
            </a:r>
          </a:p>
          <a:p>
            <a:pPr>
              <a:lnSpc>
                <a:spcPct val="150000"/>
              </a:lnSpc>
            </a:pP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depth = [5,6,7],iterations = 200,learning_rate = 0.1,l2_leaf_reg = 0.1,loss_function= '</a:t>
            </a:r>
            <a:r>
              <a:rPr lang="en-IN" sz="1800" b="1" dirty="0" err="1">
                <a:effectLst/>
                <a:latin typeface="Times New Roman" panose="02020603050405020304" pitchFamily="18" charset="0"/>
                <a:ea typeface="Times New Roman" panose="02020603050405020304" pitchFamily="18" charset="0"/>
                <a:cs typeface="Calibri" panose="020F0502020204030204" pitchFamily="34" charset="0"/>
              </a:rPr>
              <a:t>Logloss</a:t>
            </a: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4343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F632B-8951-FA08-9718-D79CFF3EB1B2}"/>
              </a:ext>
            </a:extLst>
          </p:cNvPr>
          <p:cNvSpPr txBox="1"/>
          <p:nvPr/>
        </p:nvSpPr>
        <p:spPr>
          <a:xfrm>
            <a:off x="558800" y="533400"/>
            <a:ext cx="10490200" cy="5447645"/>
          </a:xfrm>
          <a:prstGeom prst="rect">
            <a:avLst/>
          </a:prstGeom>
          <a:noFill/>
        </p:spPr>
        <p:txBody>
          <a:bodyPr wrap="square" rtlCol="0">
            <a:spAutoFit/>
          </a:bodyPr>
          <a:lstStyle/>
          <a:p>
            <a:pPr algn="ctr"/>
            <a:r>
              <a:rPr lang="en-IN" sz="2000" b="1" dirty="0" err="1">
                <a:latin typeface="Times New Roman" panose="02020603050405020304" pitchFamily="18" charset="0"/>
                <a:cs typeface="Times New Roman" panose="02020603050405020304" pitchFamily="18" charset="0"/>
              </a:rPr>
              <a:t>LightGBM</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p>
            <a:pPr algn="just"/>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LightGBM</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is another gradient boosting framework based on decision trees. It supports both parallel and GPU learning. Unlike other boosting algorithms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LightGBM</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grows leafwise and not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treewise</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 This results in faster computational time </a:t>
            </a: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ctr"/>
            <a:r>
              <a:rPr lang="en-US" dirty="0">
                <a:latin typeface="Times New Roman" panose="02020603050405020304" pitchFamily="18" charset="0"/>
                <a:ea typeface="Times New Roman" panose="02020603050405020304" pitchFamily="18" charset="0"/>
                <a:cs typeface="Calibri" panose="020F0502020204030204" pitchFamily="34" charset="0"/>
              </a:rPr>
              <a:t>	The above image shows the leafwise growth of the tree , Accuracy increases with each growing leaf . </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gn="just"/>
            <a:endParaRPr lang="en-US" dirty="0">
              <a:latin typeface="Times New Roman" panose="02020603050405020304" pitchFamily="18" charset="0"/>
              <a:ea typeface="Times New Roman" panose="02020603050405020304" pitchFamily="18" charset="0"/>
              <a:cs typeface="Calibri" panose="020F0502020204030204" pitchFamily="34" charset="0"/>
            </a:endParaRPr>
          </a:p>
          <a:p>
            <a:pPr algn="just"/>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072B87-D670-5040-13BE-9A1FB711988C}"/>
              </a:ext>
            </a:extLst>
          </p:cNvPr>
          <p:cNvPicPr>
            <a:picLocks noChangeAspect="1"/>
          </p:cNvPicPr>
          <p:nvPr/>
        </p:nvPicPr>
        <p:blipFill>
          <a:blip r:embed="rId2"/>
          <a:stretch>
            <a:fillRect/>
          </a:stretch>
        </p:blipFill>
        <p:spPr>
          <a:xfrm>
            <a:off x="3228975" y="2359660"/>
            <a:ext cx="5734050" cy="2138680"/>
          </a:xfrm>
          <a:prstGeom prst="rect">
            <a:avLst/>
          </a:prstGeom>
        </p:spPr>
      </p:pic>
    </p:spTree>
    <p:extLst>
      <p:ext uri="{BB962C8B-B14F-4D97-AF65-F5344CB8AC3E}">
        <p14:creationId xmlns:p14="http://schemas.microsoft.com/office/powerpoint/2010/main" val="2637786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F1CE36-CB37-A672-9986-C5EE01F22840}"/>
              </a:ext>
            </a:extLst>
          </p:cNvPr>
          <p:cNvSpPr/>
          <p:nvPr/>
        </p:nvSpPr>
        <p:spPr>
          <a:xfrm>
            <a:off x="1193800" y="1028707"/>
            <a:ext cx="13716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3" name="Oval 2">
            <a:extLst>
              <a:ext uri="{FF2B5EF4-FFF2-40B4-BE49-F238E27FC236}">
                <a16:creationId xmlns:a16="http://schemas.microsoft.com/office/drawing/2014/main" id="{BB7212A2-B1A4-6FE7-EA3F-2FA5D0AB1A9C}"/>
              </a:ext>
            </a:extLst>
          </p:cNvPr>
          <p:cNvSpPr/>
          <p:nvPr/>
        </p:nvSpPr>
        <p:spPr>
          <a:xfrm>
            <a:off x="3632200" y="1162060"/>
            <a:ext cx="1790700" cy="1155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LightGBM</a:t>
            </a:r>
            <a:endParaRPr lang="en-IN" dirty="0"/>
          </a:p>
          <a:p>
            <a:pPr algn="ctr"/>
            <a:r>
              <a:rPr lang="en-IN" dirty="0"/>
              <a:t>Algorithm</a:t>
            </a:r>
          </a:p>
        </p:txBody>
      </p:sp>
      <p:sp>
        <p:nvSpPr>
          <p:cNvPr id="4" name="Rectangle 3">
            <a:extLst>
              <a:ext uri="{FF2B5EF4-FFF2-40B4-BE49-F238E27FC236}">
                <a16:creationId xmlns:a16="http://schemas.microsoft.com/office/drawing/2014/main" id="{2AFC4C83-5DCC-F22E-0468-07553CD012FA}"/>
              </a:ext>
            </a:extLst>
          </p:cNvPr>
          <p:cNvSpPr/>
          <p:nvPr/>
        </p:nvSpPr>
        <p:spPr>
          <a:xfrm>
            <a:off x="6584950" y="1111262"/>
            <a:ext cx="1371600" cy="125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using the test data</a:t>
            </a:r>
          </a:p>
        </p:txBody>
      </p:sp>
      <p:sp>
        <p:nvSpPr>
          <p:cNvPr id="5" name="Rectangle 4">
            <a:extLst>
              <a:ext uri="{FF2B5EF4-FFF2-40B4-BE49-F238E27FC236}">
                <a16:creationId xmlns:a16="http://schemas.microsoft.com/office/drawing/2014/main" id="{89F07DF3-3120-0A1A-2136-FC0D90B15C4A}"/>
              </a:ext>
            </a:extLst>
          </p:cNvPr>
          <p:cNvSpPr/>
          <p:nvPr/>
        </p:nvSpPr>
        <p:spPr>
          <a:xfrm>
            <a:off x="9188450" y="1073166"/>
            <a:ext cx="1371600" cy="1257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Evaluating the Model using the Metrics</a:t>
            </a:r>
          </a:p>
        </p:txBody>
      </p:sp>
      <p:sp>
        <p:nvSpPr>
          <p:cNvPr id="6" name="Rectangle 5">
            <a:extLst>
              <a:ext uri="{FF2B5EF4-FFF2-40B4-BE49-F238E27FC236}">
                <a16:creationId xmlns:a16="http://schemas.microsoft.com/office/drawing/2014/main" id="{510D1B47-7966-0C9A-764D-F4EE20997D56}"/>
              </a:ext>
            </a:extLst>
          </p:cNvPr>
          <p:cNvSpPr/>
          <p:nvPr/>
        </p:nvSpPr>
        <p:spPr>
          <a:xfrm>
            <a:off x="2098676" y="3686175"/>
            <a:ext cx="11176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 grid </a:t>
            </a:r>
          </a:p>
        </p:txBody>
      </p:sp>
      <p:sp>
        <p:nvSpPr>
          <p:cNvPr id="7" name="Rectangle 6">
            <a:extLst>
              <a:ext uri="{FF2B5EF4-FFF2-40B4-BE49-F238E27FC236}">
                <a16:creationId xmlns:a16="http://schemas.microsoft.com/office/drawing/2014/main" id="{51870CE7-6231-5421-0697-A3884012CBE3}"/>
              </a:ext>
            </a:extLst>
          </p:cNvPr>
          <p:cNvSpPr/>
          <p:nvPr/>
        </p:nvSpPr>
        <p:spPr>
          <a:xfrm>
            <a:off x="3883026" y="3759204"/>
            <a:ext cx="1333500" cy="93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Grid search CV Algorithm</a:t>
            </a:r>
          </a:p>
        </p:txBody>
      </p:sp>
      <p:cxnSp>
        <p:nvCxnSpPr>
          <p:cNvPr id="8" name="Straight Arrow Connector 7">
            <a:extLst>
              <a:ext uri="{FF2B5EF4-FFF2-40B4-BE49-F238E27FC236}">
                <a16:creationId xmlns:a16="http://schemas.microsoft.com/office/drawing/2014/main" id="{2983D08C-D572-6555-8CC3-6C1D864A0A8C}"/>
              </a:ext>
            </a:extLst>
          </p:cNvPr>
          <p:cNvCxnSpPr>
            <a:cxnSpLocks/>
            <a:stCxn id="2" idx="3"/>
            <a:endCxn id="3" idx="2"/>
          </p:cNvCxnSpPr>
          <p:nvPr/>
        </p:nvCxnSpPr>
        <p:spPr>
          <a:xfrm>
            <a:off x="2565400" y="1739907"/>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B96FD48-820A-68B4-01AC-B4F0BC4B9F26}"/>
              </a:ext>
            </a:extLst>
          </p:cNvPr>
          <p:cNvCxnSpPr>
            <a:cxnSpLocks/>
            <a:stCxn id="3" idx="6"/>
            <a:endCxn id="4" idx="1"/>
          </p:cNvCxnSpPr>
          <p:nvPr/>
        </p:nvCxnSpPr>
        <p:spPr>
          <a:xfrm>
            <a:off x="5422900" y="1739907"/>
            <a:ext cx="1162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FF07169-73C5-BEA3-1534-DBB2DFA7D78D}"/>
              </a:ext>
            </a:extLst>
          </p:cNvPr>
          <p:cNvCxnSpPr>
            <a:cxnSpLocks/>
            <a:endCxn id="5" idx="1"/>
          </p:cNvCxnSpPr>
          <p:nvPr/>
        </p:nvCxnSpPr>
        <p:spPr>
          <a:xfrm>
            <a:off x="7956550" y="1701813"/>
            <a:ext cx="12319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A32D1A3-0E0C-279E-81D1-91DE90F56AEF}"/>
              </a:ext>
            </a:extLst>
          </p:cNvPr>
          <p:cNvCxnSpPr>
            <a:cxnSpLocks/>
            <a:stCxn id="6" idx="3"/>
            <a:endCxn id="7" idx="1"/>
          </p:cNvCxnSpPr>
          <p:nvPr/>
        </p:nvCxnSpPr>
        <p:spPr>
          <a:xfrm flipV="1">
            <a:off x="3216276" y="4229100"/>
            <a:ext cx="6667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83E294-FE30-67D4-29C3-FC00A134FFA1}"/>
              </a:ext>
            </a:extLst>
          </p:cNvPr>
          <p:cNvSpPr/>
          <p:nvPr/>
        </p:nvSpPr>
        <p:spPr>
          <a:xfrm>
            <a:off x="5883276" y="3959227"/>
            <a:ext cx="1333500" cy="57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Validation Data</a:t>
            </a:r>
          </a:p>
        </p:txBody>
      </p:sp>
      <p:cxnSp>
        <p:nvCxnSpPr>
          <p:cNvPr id="13" name="Straight Arrow Connector 12">
            <a:extLst>
              <a:ext uri="{FF2B5EF4-FFF2-40B4-BE49-F238E27FC236}">
                <a16:creationId xmlns:a16="http://schemas.microsoft.com/office/drawing/2014/main" id="{EB231C06-9A5E-B134-2514-B7AF7831DB9C}"/>
              </a:ext>
            </a:extLst>
          </p:cNvPr>
          <p:cNvCxnSpPr>
            <a:cxnSpLocks/>
            <a:stCxn id="12" idx="1"/>
            <a:endCxn id="7" idx="3"/>
          </p:cNvCxnSpPr>
          <p:nvPr/>
        </p:nvCxnSpPr>
        <p:spPr>
          <a:xfrm flipH="1" flipV="1">
            <a:off x="5216526" y="4229100"/>
            <a:ext cx="666750" cy="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5A265E-4E90-78FE-CE49-D8A127FE017D}"/>
              </a:ext>
            </a:extLst>
          </p:cNvPr>
          <p:cNvSpPr/>
          <p:nvPr/>
        </p:nvSpPr>
        <p:spPr>
          <a:xfrm>
            <a:off x="3786188" y="2797180"/>
            <a:ext cx="1527176" cy="482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a:t>
            </a:r>
          </a:p>
        </p:txBody>
      </p:sp>
      <p:cxnSp>
        <p:nvCxnSpPr>
          <p:cNvPr id="15" name="Straight Arrow Connector 14">
            <a:extLst>
              <a:ext uri="{FF2B5EF4-FFF2-40B4-BE49-F238E27FC236}">
                <a16:creationId xmlns:a16="http://schemas.microsoft.com/office/drawing/2014/main" id="{F4B11AC0-8FBE-FBE5-0E92-7537ADE070A1}"/>
              </a:ext>
            </a:extLst>
          </p:cNvPr>
          <p:cNvCxnSpPr>
            <a:cxnSpLocks/>
            <a:stCxn id="14" idx="0"/>
            <a:endCxn id="3" idx="4"/>
          </p:cNvCxnSpPr>
          <p:nvPr/>
        </p:nvCxnSpPr>
        <p:spPr>
          <a:xfrm flipH="1" flipV="1">
            <a:off x="4527550" y="2317754"/>
            <a:ext cx="22226" cy="479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06F174E-DA75-91FE-84EC-980C41018FF5}"/>
              </a:ext>
            </a:extLst>
          </p:cNvPr>
          <p:cNvCxnSpPr>
            <a:cxnSpLocks/>
            <a:stCxn id="7" idx="0"/>
            <a:endCxn id="14" idx="2"/>
          </p:cNvCxnSpPr>
          <p:nvPr/>
        </p:nvCxnSpPr>
        <p:spPr>
          <a:xfrm flipV="1">
            <a:off x="4549776" y="3279778"/>
            <a:ext cx="0" cy="47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E03F231-7167-E2F3-58CB-02713A247D53}"/>
              </a:ext>
            </a:extLst>
          </p:cNvPr>
          <p:cNvSpPr txBox="1"/>
          <p:nvPr/>
        </p:nvSpPr>
        <p:spPr>
          <a:xfrm>
            <a:off x="1625600" y="5257800"/>
            <a:ext cx="6553200" cy="1615827"/>
          </a:xfrm>
          <a:prstGeom prst="rect">
            <a:avLst/>
          </a:prstGeom>
          <a:noFill/>
        </p:spPr>
        <p:txBody>
          <a:bodyPr wrap="square" rtlCol="0">
            <a:spAutoFit/>
          </a:bodyPr>
          <a:lstStyle/>
          <a:p>
            <a:pPr algn="just">
              <a:lnSpc>
                <a:spcPct val="150000"/>
              </a:lnSpc>
            </a:pP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params =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a:t>
            </a:r>
            <a:r>
              <a:rPr lang="en-IN" sz="1800" b="1" dirty="0" err="1">
                <a:effectLst/>
                <a:latin typeface="Times New Roman" panose="02020603050405020304" pitchFamily="18" charset="0"/>
                <a:ea typeface="Times New Roman" panose="02020603050405020304" pitchFamily="18" charset="0"/>
                <a:cs typeface="Calibri" panose="020F0502020204030204" pitchFamily="34" charset="0"/>
              </a:rPr>
              <a:t>max_depth</a:t>
            </a: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[6,8,10,14], '</a:t>
            </a:r>
            <a:r>
              <a:rPr lang="en-IN" sz="1800" b="1" dirty="0" err="1">
                <a:effectLst/>
                <a:latin typeface="Times New Roman" panose="02020603050405020304" pitchFamily="18" charset="0"/>
                <a:ea typeface="Times New Roman" panose="02020603050405020304" pitchFamily="18" charset="0"/>
                <a:cs typeface="Calibri" panose="020F0502020204030204" pitchFamily="34" charset="0"/>
              </a:rPr>
              <a:t>learning_rate</a:t>
            </a: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[0.1,0.15,0.2],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a:t>
            </a:r>
            <a:r>
              <a:rPr lang="en-IN" sz="1800" b="1" dirty="0" err="1">
                <a:effectLst/>
                <a:latin typeface="Times New Roman" panose="02020603050405020304" pitchFamily="18" charset="0"/>
                <a:ea typeface="Times New Roman" panose="02020603050405020304" pitchFamily="18" charset="0"/>
                <a:cs typeface="Calibri" panose="020F0502020204030204" pitchFamily="34" charset="0"/>
              </a:rPr>
              <a:t>num_leaves</a:t>
            </a: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 [10,20,30]</a:t>
            </a:r>
            <a:r>
              <a:rPr lang="en-IN" dirty="0">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78064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F991B-5D48-D897-76BF-AE8861F4C70D}"/>
              </a:ext>
            </a:extLst>
          </p:cNvPr>
          <p:cNvSpPr txBox="1"/>
          <p:nvPr/>
        </p:nvSpPr>
        <p:spPr>
          <a:xfrm>
            <a:off x="977900" y="457200"/>
            <a:ext cx="10299700" cy="2246769"/>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XG Boost</a:t>
            </a:r>
          </a:p>
          <a:p>
            <a:pPr algn="ctr"/>
            <a:endParaRPr lang="en-IN" sz="2000" b="1" dirty="0">
              <a:latin typeface="Times New Roman" panose="02020603050405020304" pitchFamily="18" charset="0"/>
              <a:cs typeface="Times New Roman" panose="02020603050405020304" pitchFamily="18" charset="0"/>
            </a:endParaRPr>
          </a:p>
          <a:p>
            <a:pPr algn="just"/>
            <a:r>
              <a:rPr lang="en-IN" sz="2000" b="1" dirty="0" err="1">
                <a:latin typeface="Times New Roman" panose="02020603050405020304" pitchFamily="18" charset="0"/>
                <a:cs typeface="Times New Roman" panose="02020603050405020304" pitchFamily="18" charset="0"/>
              </a:rPr>
              <a:t>XGBoost</a:t>
            </a:r>
            <a:r>
              <a:rPr lang="en-IN" sz="2000" b="1" dirty="0">
                <a:latin typeface="Times New Roman" panose="02020603050405020304" pitchFamily="18" charset="0"/>
                <a:cs typeface="Times New Roman" panose="02020603050405020304" pitchFamily="18" charset="0"/>
              </a:rPr>
              <a:t> , is one of the oldest and  most widely used gradient boosting algorithm and uses the trees architecture . Like other boosting algorithms this also grows </a:t>
            </a:r>
            <a:r>
              <a:rPr lang="en-IN" sz="2000" b="1" dirty="0" err="1">
                <a:latin typeface="Times New Roman" panose="02020603050405020304" pitchFamily="18" charset="0"/>
                <a:cs typeface="Times New Roman" panose="02020603050405020304" pitchFamily="18" charset="0"/>
              </a:rPr>
              <a:t>treewise</a:t>
            </a:r>
            <a:r>
              <a:rPr lang="en-IN" sz="2000" b="1" dirty="0">
                <a:latin typeface="Times New Roman" panose="02020603050405020304" pitchFamily="18" charset="0"/>
                <a:cs typeface="Times New Roman" panose="02020603050405020304" pitchFamily="18" charset="0"/>
              </a:rPr>
              <a:t> and increases its accuracy with each tree correcting the mistakes of its predecessor tree . </a:t>
            </a:r>
          </a:p>
          <a:p>
            <a:pPr algn="just"/>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08D702-2B68-E0CC-4F93-39B70D1AF80D}"/>
              </a:ext>
            </a:extLst>
          </p:cNvPr>
          <p:cNvPicPr>
            <a:picLocks noChangeAspect="1"/>
          </p:cNvPicPr>
          <p:nvPr/>
        </p:nvPicPr>
        <p:blipFill>
          <a:blip r:embed="rId2"/>
          <a:stretch>
            <a:fillRect/>
          </a:stretch>
        </p:blipFill>
        <p:spPr>
          <a:xfrm>
            <a:off x="3228975" y="2552382"/>
            <a:ext cx="5734050" cy="1753235"/>
          </a:xfrm>
          <a:prstGeom prst="rect">
            <a:avLst/>
          </a:prstGeom>
        </p:spPr>
      </p:pic>
    </p:spTree>
    <p:extLst>
      <p:ext uri="{BB962C8B-B14F-4D97-AF65-F5344CB8AC3E}">
        <p14:creationId xmlns:p14="http://schemas.microsoft.com/office/powerpoint/2010/main" val="273403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0B847-500B-7B1D-8479-6D31918C0F9A}"/>
              </a:ext>
            </a:extLst>
          </p:cNvPr>
          <p:cNvSpPr/>
          <p:nvPr/>
        </p:nvSpPr>
        <p:spPr>
          <a:xfrm>
            <a:off x="1193800" y="1028707"/>
            <a:ext cx="1371600" cy="14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3" name="Oval 2">
            <a:extLst>
              <a:ext uri="{FF2B5EF4-FFF2-40B4-BE49-F238E27FC236}">
                <a16:creationId xmlns:a16="http://schemas.microsoft.com/office/drawing/2014/main" id="{912303E6-6D0C-0B2C-4696-324B432907B8}"/>
              </a:ext>
            </a:extLst>
          </p:cNvPr>
          <p:cNvSpPr/>
          <p:nvPr/>
        </p:nvSpPr>
        <p:spPr>
          <a:xfrm>
            <a:off x="3632200" y="1162060"/>
            <a:ext cx="1790700" cy="1155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XGBoost</a:t>
            </a:r>
            <a:endParaRPr lang="en-IN" dirty="0"/>
          </a:p>
          <a:p>
            <a:pPr algn="ctr"/>
            <a:r>
              <a:rPr lang="en-IN" dirty="0"/>
              <a:t>Algorithm</a:t>
            </a:r>
          </a:p>
        </p:txBody>
      </p:sp>
      <p:sp>
        <p:nvSpPr>
          <p:cNvPr id="4" name="Rectangle 3">
            <a:extLst>
              <a:ext uri="{FF2B5EF4-FFF2-40B4-BE49-F238E27FC236}">
                <a16:creationId xmlns:a16="http://schemas.microsoft.com/office/drawing/2014/main" id="{5F73FE7D-2B98-BEB1-DDBE-AE7C415B5AA1}"/>
              </a:ext>
            </a:extLst>
          </p:cNvPr>
          <p:cNvSpPr/>
          <p:nvPr/>
        </p:nvSpPr>
        <p:spPr>
          <a:xfrm>
            <a:off x="6584950" y="1111262"/>
            <a:ext cx="1371600" cy="1257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using the test data</a:t>
            </a:r>
          </a:p>
        </p:txBody>
      </p:sp>
      <p:sp>
        <p:nvSpPr>
          <p:cNvPr id="5" name="Rectangle 4">
            <a:extLst>
              <a:ext uri="{FF2B5EF4-FFF2-40B4-BE49-F238E27FC236}">
                <a16:creationId xmlns:a16="http://schemas.microsoft.com/office/drawing/2014/main" id="{A324CE05-C52D-0945-0683-C741C5544ADD}"/>
              </a:ext>
            </a:extLst>
          </p:cNvPr>
          <p:cNvSpPr/>
          <p:nvPr/>
        </p:nvSpPr>
        <p:spPr>
          <a:xfrm>
            <a:off x="9188450" y="1073166"/>
            <a:ext cx="1371600" cy="1257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Evaluating the Model using the Metrics</a:t>
            </a:r>
          </a:p>
        </p:txBody>
      </p:sp>
      <p:sp>
        <p:nvSpPr>
          <p:cNvPr id="6" name="Rectangle 5">
            <a:extLst>
              <a:ext uri="{FF2B5EF4-FFF2-40B4-BE49-F238E27FC236}">
                <a16:creationId xmlns:a16="http://schemas.microsoft.com/office/drawing/2014/main" id="{58F06C9A-3FEF-234E-7D1E-5F3A6461DD3E}"/>
              </a:ext>
            </a:extLst>
          </p:cNvPr>
          <p:cNvSpPr/>
          <p:nvPr/>
        </p:nvSpPr>
        <p:spPr>
          <a:xfrm>
            <a:off x="2098676" y="3686175"/>
            <a:ext cx="11176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 grid </a:t>
            </a:r>
          </a:p>
        </p:txBody>
      </p:sp>
      <p:sp>
        <p:nvSpPr>
          <p:cNvPr id="7" name="Rectangle 6">
            <a:extLst>
              <a:ext uri="{FF2B5EF4-FFF2-40B4-BE49-F238E27FC236}">
                <a16:creationId xmlns:a16="http://schemas.microsoft.com/office/drawing/2014/main" id="{C894B5B1-CDA5-E635-4FC9-58568C5BB6F8}"/>
              </a:ext>
            </a:extLst>
          </p:cNvPr>
          <p:cNvSpPr/>
          <p:nvPr/>
        </p:nvSpPr>
        <p:spPr>
          <a:xfrm>
            <a:off x="3883026" y="3759204"/>
            <a:ext cx="1333500" cy="939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Grid search CV Algorithm</a:t>
            </a:r>
          </a:p>
        </p:txBody>
      </p:sp>
      <p:cxnSp>
        <p:nvCxnSpPr>
          <p:cNvPr id="8" name="Straight Arrow Connector 7">
            <a:extLst>
              <a:ext uri="{FF2B5EF4-FFF2-40B4-BE49-F238E27FC236}">
                <a16:creationId xmlns:a16="http://schemas.microsoft.com/office/drawing/2014/main" id="{1C0596C4-C70D-A754-8DBF-022A79C47039}"/>
              </a:ext>
            </a:extLst>
          </p:cNvPr>
          <p:cNvCxnSpPr>
            <a:cxnSpLocks/>
            <a:stCxn id="2" idx="3"/>
            <a:endCxn id="3" idx="2"/>
          </p:cNvCxnSpPr>
          <p:nvPr/>
        </p:nvCxnSpPr>
        <p:spPr>
          <a:xfrm>
            <a:off x="2565400" y="1739907"/>
            <a:ext cx="106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A46E8D5E-6461-E36A-886E-59C55D044A53}"/>
              </a:ext>
            </a:extLst>
          </p:cNvPr>
          <p:cNvCxnSpPr>
            <a:cxnSpLocks/>
            <a:stCxn id="3" idx="6"/>
            <a:endCxn id="4" idx="1"/>
          </p:cNvCxnSpPr>
          <p:nvPr/>
        </p:nvCxnSpPr>
        <p:spPr>
          <a:xfrm>
            <a:off x="5422900" y="1739907"/>
            <a:ext cx="1162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7C69E0D-9E5B-EC25-F8CA-8501CEA407F0}"/>
              </a:ext>
            </a:extLst>
          </p:cNvPr>
          <p:cNvCxnSpPr>
            <a:cxnSpLocks/>
            <a:endCxn id="5" idx="1"/>
          </p:cNvCxnSpPr>
          <p:nvPr/>
        </p:nvCxnSpPr>
        <p:spPr>
          <a:xfrm>
            <a:off x="7956550" y="1701813"/>
            <a:ext cx="12319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170894C-FA33-74AF-231F-F254BA02750F}"/>
              </a:ext>
            </a:extLst>
          </p:cNvPr>
          <p:cNvCxnSpPr>
            <a:cxnSpLocks/>
            <a:stCxn id="6" idx="3"/>
            <a:endCxn id="7" idx="1"/>
          </p:cNvCxnSpPr>
          <p:nvPr/>
        </p:nvCxnSpPr>
        <p:spPr>
          <a:xfrm flipV="1">
            <a:off x="3216276" y="4229100"/>
            <a:ext cx="6667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D48B6B9-8DEE-BD60-3ABF-D765E66603F4}"/>
              </a:ext>
            </a:extLst>
          </p:cNvPr>
          <p:cNvSpPr/>
          <p:nvPr/>
        </p:nvSpPr>
        <p:spPr>
          <a:xfrm>
            <a:off x="5883276" y="3959227"/>
            <a:ext cx="1333500" cy="57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Validation Data</a:t>
            </a:r>
          </a:p>
        </p:txBody>
      </p:sp>
      <p:cxnSp>
        <p:nvCxnSpPr>
          <p:cNvPr id="13" name="Straight Arrow Connector 12">
            <a:extLst>
              <a:ext uri="{FF2B5EF4-FFF2-40B4-BE49-F238E27FC236}">
                <a16:creationId xmlns:a16="http://schemas.microsoft.com/office/drawing/2014/main" id="{87D4E207-CABD-555A-686C-283E030D51D2}"/>
              </a:ext>
            </a:extLst>
          </p:cNvPr>
          <p:cNvCxnSpPr>
            <a:cxnSpLocks/>
            <a:stCxn id="12" idx="1"/>
            <a:endCxn id="7" idx="3"/>
          </p:cNvCxnSpPr>
          <p:nvPr/>
        </p:nvCxnSpPr>
        <p:spPr>
          <a:xfrm flipH="1" flipV="1">
            <a:off x="5216526" y="4229100"/>
            <a:ext cx="666750" cy="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6FA68FB-D465-9355-2E5C-D2F2D7FABD13}"/>
              </a:ext>
            </a:extLst>
          </p:cNvPr>
          <p:cNvSpPr/>
          <p:nvPr/>
        </p:nvSpPr>
        <p:spPr>
          <a:xfrm>
            <a:off x="3786188" y="2797180"/>
            <a:ext cx="1527176" cy="482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Best Params</a:t>
            </a:r>
          </a:p>
        </p:txBody>
      </p:sp>
      <p:cxnSp>
        <p:nvCxnSpPr>
          <p:cNvPr id="15" name="Straight Arrow Connector 14">
            <a:extLst>
              <a:ext uri="{FF2B5EF4-FFF2-40B4-BE49-F238E27FC236}">
                <a16:creationId xmlns:a16="http://schemas.microsoft.com/office/drawing/2014/main" id="{91D14712-E06F-3B98-3DDB-10C1E32B19B5}"/>
              </a:ext>
            </a:extLst>
          </p:cNvPr>
          <p:cNvCxnSpPr>
            <a:cxnSpLocks/>
            <a:stCxn id="14" idx="0"/>
            <a:endCxn id="3" idx="4"/>
          </p:cNvCxnSpPr>
          <p:nvPr/>
        </p:nvCxnSpPr>
        <p:spPr>
          <a:xfrm flipH="1" flipV="1">
            <a:off x="4527550" y="2317754"/>
            <a:ext cx="22226" cy="479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FFE397A-F20B-CC57-410F-CFA998229EF8}"/>
              </a:ext>
            </a:extLst>
          </p:cNvPr>
          <p:cNvCxnSpPr>
            <a:cxnSpLocks/>
            <a:stCxn id="7" idx="0"/>
            <a:endCxn id="14" idx="2"/>
          </p:cNvCxnSpPr>
          <p:nvPr/>
        </p:nvCxnSpPr>
        <p:spPr>
          <a:xfrm flipV="1">
            <a:off x="4549776" y="3279778"/>
            <a:ext cx="0" cy="47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3E93DA-B031-8253-AF04-2BE574F33CA7}"/>
              </a:ext>
            </a:extLst>
          </p:cNvPr>
          <p:cNvSpPr txBox="1"/>
          <p:nvPr/>
        </p:nvSpPr>
        <p:spPr>
          <a:xfrm>
            <a:off x="1454046" y="5261548"/>
            <a:ext cx="7570033" cy="1667123"/>
          </a:xfrm>
          <a:prstGeom prst="rect">
            <a:avLst/>
          </a:prstGeom>
          <a:noFill/>
        </p:spPr>
        <p:txBody>
          <a:bodyPr wrap="square" rtlCol="0">
            <a:spAutoFit/>
          </a:bodyPr>
          <a:lstStyle/>
          <a:p>
            <a:pPr marL="387985" marR="295910" algn="just">
              <a:lnSpc>
                <a:spcPct val="150000"/>
              </a:lnSpc>
              <a:spcBef>
                <a:spcPts val="420"/>
              </a:spcBef>
            </a:pPr>
            <a:r>
              <a:rPr lang="en-IN" sz="1800" b="1" kern="0" dirty="0">
                <a:effectLst/>
                <a:latin typeface="Times New Roman" panose="02020603050405020304" pitchFamily="18" charset="0"/>
                <a:ea typeface="Times New Roman" panose="02020603050405020304" pitchFamily="18" charset="0"/>
              </a:rPr>
              <a:t>Params grid = {'</a:t>
            </a:r>
            <a:r>
              <a:rPr lang="en-IN" sz="1800" b="1" kern="0" dirty="0" err="1">
                <a:effectLst/>
                <a:latin typeface="Times New Roman" panose="02020603050405020304" pitchFamily="18" charset="0"/>
                <a:ea typeface="Times New Roman" panose="02020603050405020304" pitchFamily="18" charset="0"/>
              </a:rPr>
              <a:t>min_child_weight</a:t>
            </a:r>
            <a:r>
              <a:rPr lang="en-IN" sz="1800" b="1" kern="0" dirty="0">
                <a:effectLst/>
                <a:latin typeface="Times New Roman" panose="02020603050405020304" pitchFamily="18" charset="0"/>
                <a:ea typeface="Times New Roman" panose="02020603050405020304" pitchFamily="18" charset="0"/>
              </a:rPr>
              <a:t>': [1, 5, 10], 'gamma': [0.5, 1, 1.5, 2, 5],'subsample': [0.6, 0.8, 1.0],'</a:t>
            </a:r>
            <a:r>
              <a:rPr lang="en-IN" sz="1800" b="1" kern="0" dirty="0" err="1">
                <a:effectLst/>
                <a:latin typeface="Times New Roman" panose="02020603050405020304" pitchFamily="18" charset="0"/>
                <a:ea typeface="Times New Roman" panose="02020603050405020304" pitchFamily="18" charset="0"/>
              </a:rPr>
              <a:t>Colsample_bytree</a:t>
            </a:r>
            <a:r>
              <a:rPr lang="en-IN" sz="1800" b="1" kern="0" dirty="0">
                <a:effectLst/>
                <a:latin typeface="Times New Roman" panose="02020603050405020304" pitchFamily="18" charset="0"/>
                <a:ea typeface="Times New Roman" panose="02020603050405020304" pitchFamily="18" charset="0"/>
              </a:rPr>
              <a:t>': [0.6, 0.8, 1.0],</a:t>
            </a:r>
          </a:p>
          <a:p>
            <a:pPr marL="387985" marR="295910" algn="just">
              <a:lnSpc>
                <a:spcPct val="150000"/>
              </a:lnSpc>
              <a:spcBef>
                <a:spcPts val="420"/>
              </a:spcBef>
            </a:pPr>
            <a:r>
              <a:rPr lang="en-IN" sz="1800" b="1" kern="0" dirty="0">
                <a:effectLst/>
                <a:latin typeface="Times New Roman" panose="02020603050405020304" pitchFamily="18" charset="0"/>
                <a:ea typeface="Times New Roman" panose="02020603050405020304" pitchFamily="18" charset="0"/>
              </a:rPr>
              <a:t>        '</a:t>
            </a:r>
            <a:r>
              <a:rPr lang="en-IN" sz="1800" b="1" kern="0" dirty="0" err="1">
                <a:effectLst/>
                <a:latin typeface="Times New Roman" panose="02020603050405020304" pitchFamily="18" charset="0"/>
                <a:ea typeface="Times New Roman" panose="02020603050405020304" pitchFamily="18" charset="0"/>
              </a:rPr>
              <a:t>max_depth</a:t>
            </a:r>
            <a:r>
              <a:rPr lang="en-IN" sz="1800" b="1" kern="0" dirty="0">
                <a:effectLst/>
                <a:latin typeface="Times New Roman" panose="02020603050405020304" pitchFamily="18" charset="0"/>
                <a:ea typeface="Times New Roman" panose="02020603050405020304" pitchFamily="18" charset="0"/>
              </a:rPr>
              <a:t>': [3, 4, 5]}</a:t>
            </a:r>
          </a:p>
          <a:p>
            <a:endParaRPr lang="en-IN" dirty="0"/>
          </a:p>
        </p:txBody>
      </p:sp>
    </p:spTree>
    <p:extLst>
      <p:ext uri="{BB962C8B-B14F-4D97-AF65-F5344CB8AC3E}">
        <p14:creationId xmlns:p14="http://schemas.microsoft.com/office/powerpoint/2010/main" val="214410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8C17-0EB7-1843-5C41-2DC0DF97646C}"/>
              </a:ext>
            </a:extLst>
          </p:cNvPr>
          <p:cNvSpPr>
            <a:spLocks noGrp="1"/>
          </p:cNvSpPr>
          <p:nvPr>
            <p:ph type="title"/>
          </p:nvPr>
        </p:nvSpPr>
        <p:spPr/>
        <p:txBody>
          <a:bodyPr>
            <a:normAutofit/>
          </a:bodyPr>
          <a:lstStyle/>
          <a:p>
            <a:r>
              <a:rPr lang="en-IN" sz="540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7EA6D12-E0C9-4193-CDE7-51ED2923FF9B}"/>
              </a:ext>
            </a:extLst>
          </p:cNvPr>
          <p:cNvSpPr>
            <a:spLocks noGrp="1"/>
          </p:cNvSpPr>
          <p:nvPr>
            <p:ph idx="1"/>
          </p:nvPr>
        </p:nvSpPr>
        <p:spPr>
          <a:xfrm>
            <a:off x="838200" y="1929384"/>
            <a:ext cx="10515600" cy="4251960"/>
          </a:xfrm>
        </p:spPr>
        <p:txBody>
          <a:bodyPr>
            <a:normAutofit/>
          </a:bodyPr>
          <a:lstStyle/>
          <a:p>
            <a:r>
              <a:rPr lang="en-IN" sz="2000">
                <a:latin typeface="Times New Roman" panose="02020603050405020304" pitchFamily="18" charset="0"/>
                <a:cs typeface="Times New Roman" panose="02020603050405020304" pitchFamily="18" charset="0"/>
              </a:rPr>
              <a:t>With India heading towards capitalism , the usage of credit cards has increased drastically in the last decade . Due to the surge in credit card usage the no of frauds have also been on the rise in recent times .</a:t>
            </a:r>
          </a:p>
          <a:p>
            <a:r>
              <a:rPr lang="en-IN" sz="2000">
                <a:latin typeface="Times New Roman" panose="02020603050405020304" pitchFamily="18" charset="0"/>
                <a:cs typeface="Times New Roman" panose="02020603050405020304" pitchFamily="18" charset="0"/>
              </a:rPr>
              <a:t>According to RBI data, a total of 4,071 fraud cases were reported by Indian lenders between April and September 2021 and the amount involved in these frauds was Rs 36,342 crore</a:t>
            </a:r>
          </a:p>
          <a:p>
            <a:r>
              <a:rPr lang="en-IN" sz="2000">
                <a:latin typeface="Times New Roman" panose="02020603050405020304" pitchFamily="18" charset="0"/>
                <a:cs typeface="Times New Roman" panose="02020603050405020304" pitchFamily="18" charset="0"/>
              </a:rPr>
              <a:t>Fraud detection involves monitoring the activities of populations of users to estimate, perceive or avoid objectionable behaviour, which consists of fraud, intrusion, and defaulting.</a:t>
            </a:r>
          </a:p>
          <a:p>
            <a:r>
              <a:rPr lang="en-IN" sz="2000">
                <a:latin typeface="Times New Roman" panose="02020603050405020304" pitchFamily="18" charset="0"/>
                <a:cs typeface="Times New Roman" panose="02020603050405020304" pitchFamily="18" charset="0"/>
              </a:rPr>
              <a:t>This is a very relevant problem that demands the attention of communities such as machinelearning where the solution to this problem can be automated. Machine Learning algorithmsare deployed to study their models, train accordingly, and detect fraudulent transactions</a:t>
            </a:r>
          </a:p>
          <a:p>
            <a:endParaRPr lang="en-IN"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10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4E41D-8CDB-0F4C-B186-4670B825F2D0}"/>
              </a:ext>
            </a:extLst>
          </p:cNvPr>
          <p:cNvSpPr txBox="1"/>
          <p:nvPr/>
        </p:nvSpPr>
        <p:spPr>
          <a:xfrm>
            <a:off x="1155700" y="406400"/>
            <a:ext cx="10096500" cy="7448193"/>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H2O Estimator</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H2O estimator is a framework based on artificial neural networks. It contains many advanced features like adaptive learning rate, rate annealing, , momentum training etc. It contains many layers of interconnected neurons starting with an input layer, a middle layer and an ending layer . </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Input layer – </a:t>
            </a:r>
            <a:r>
              <a:rPr lang="en-US" sz="1800" dirty="0">
                <a:effectLst/>
                <a:latin typeface="Times New Roman" panose="02020603050405020304" pitchFamily="18" charset="0"/>
                <a:ea typeface="Times New Roman" panose="02020603050405020304" pitchFamily="18" charset="0"/>
              </a:rPr>
              <a:t>. The starting input contains feature space </a:t>
            </a:r>
          </a:p>
          <a:p>
            <a:pPr algn="just"/>
            <a:r>
              <a:rPr lang="en-US"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iddle layer -  contains nonlinear hidden layer . </a:t>
            </a:r>
            <a:endParaRPr lang="en-IN" sz="1800" dirty="0">
              <a:effectLst/>
              <a:latin typeface="Times New Roman" panose="02020603050405020304" pitchFamily="18" charset="0"/>
              <a:ea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Output layer – </a:t>
            </a:r>
            <a:r>
              <a:rPr lang="en-US" sz="2000" dirty="0">
                <a:effectLst/>
                <a:latin typeface="Times New Roman" panose="02020603050405020304" pitchFamily="18" charset="0"/>
                <a:ea typeface="Times New Roman" panose="02020603050405020304" pitchFamily="18" charset="0"/>
              </a:rPr>
              <a:t>classification or a regression layer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02F433D-D775-1B57-C07B-65DC3EC28717}"/>
              </a:ext>
            </a:extLst>
          </p:cNvPr>
          <p:cNvPicPr>
            <a:picLocks noChangeAspect="1"/>
          </p:cNvPicPr>
          <p:nvPr/>
        </p:nvPicPr>
        <p:blipFill>
          <a:blip r:embed="rId2"/>
          <a:stretch>
            <a:fillRect/>
          </a:stretch>
        </p:blipFill>
        <p:spPr>
          <a:xfrm>
            <a:off x="4014787" y="1984375"/>
            <a:ext cx="3808413" cy="2117725"/>
          </a:xfrm>
          <a:prstGeom prst="rect">
            <a:avLst/>
          </a:prstGeom>
        </p:spPr>
      </p:pic>
    </p:spTree>
    <p:extLst>
      <p:ext uri="{BB962C8B-B14F-4D97-AF65-F5344CB8AC3E}">
        <p14:creationId xmlns:p14="http://schemas.microsoft.com/office/powerpoint/2010/main" val="126868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359AF2-B77A-4899-5385-0F492986EF81}"/>
              </a:ext>
            </a:extLst>
          </p:cNvPr>
          <p:cNvSpPr/>
          <p:nvPr/>
        </p:nvSpPr>
        <p:spPr>
          <a:xfrm>
            <a:off x="266700" y="1079500"/>
            <a:ext cx="135890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a:t>
            </a:r>
          </a:p>
        </p:txBody>
      </p:sp>
      <p:sp>
        <p:nvSpPr>
          <p:cNvPr id="3" name="Rectangle 2">
            <a:extLst>
              <a:ext uri="{FF2B5EF4-FFF2-40B4-BE49-F238E27FC236}">
                <a16:creationId xmlns:a16="http://schemas.microsoft.com/office/drawing/2014/main" id="{801EDF58-A683-9701-3506-493CABE73FB8}"/>
              </a:ext>
            </a:extLst>
          </p:cNvPr>
          <p:cNvSpPr/>
          <p:nvPr/>
        </p:nvSpPr>
        <p:spPr>
          <a:xfrm>
            <a:off x="266700" y="2540000"/>
            <a:ext cx="1397000" cy="88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Cross validation data</a:t>
            </a:r>
          </a:p>
        </p:txBody>
      </p:sp>
      <p:sp>
        <p:nvSpPr>
          <p:cNvPr id="4" name="Rectangle: Rounded Corners 3">
            <a:extLst>
              <a:ext uri="{FF2B5EF4-FFF2-40B4-BE49-F238E27FC236}">
                <a16:creationId xmlns:a16="http://schemas.microsoft.com/office/drawing/2014/main" id="{73CC882B-02F4-DA89-2C54-7D0915FEC0F5}"/>
              </a:ext>
            </a:extLst>
          </p:cNvPr>
          <p:cNvSpPr/>
          <p:nvPr/>
        </p:nvSpPr>
        <p:spPr>
          <a:xfrm>
            <a:off x="2971800" y="330200"/>
            <a:ext cx="4102100" cy="642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7985" marR="295910" algn="ctr">
              <a:lnSpc>
                <a:spcPct val="150000"/>
              </a:lnSpc>
              <a:spcBef>
                <a:spcPts val="420"/>
              </a:spcBef>
            </a:pPr>
            <a:r>
              <a:rPr lang="en-IN" kern="0" dirty="0">
                <a:latin typeface="Times New Roman" panose="02020603050405020304" pitchFamily="18" charset="0"/>
                <a:ea typeface="Times New Roman" panose="02020603050405020304" pitchFamily="18" charset="0"/>
              </a:rPr>
              <a:t>H2O model </a:t>
            </a:r>
            <a:endParaRPr lang="en-IN" sz="1800" b="0"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a:effectLst/>
                <a:latin typeface="Times New Roman" panose="02020603050405020304" pitchFamily="18" charset="0"/>
                <a:ea typeface="Times New Roman" panose="02020603050405020304" pitchFamily="18" charset="0"/>
              </a:rPr>
              <a:t>{</a:t>
            </a:r>
          </a:p>
          <a:p>
            <a:pPr marL="387985" marR="295910" algn="just">
              <a:lnSpc>
                <a:spcPct val="150000"/>
              </a:lnSpc>
              <a:spcBef>
                <a:spcPts val="420"/>
              </a:spcBef>
            </a:pPr>
            <a:r>
              <a:rPr lang="en-IN" sz="1800" b="0" kern="0" dirty="0">
                <a:effectLst/>
                <a:latin typeface="Times New Roman" panose="02020603050405020304" pitchFamily="18" charset="0"/>
                <a:ea typeface="Times New Roman" panose="02020603050405020304" pitchFamily="18" charset="0"/>
              </a:rPr>
              <a:t>epochs=1000,</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a:effectLst/>
                <a:latin typeface="Times New Roman" panose="02020603050405020304" pitchFamily="18" charset="0"/>
                <a:ea typeface="Times New Roman" panose="02020603050405020304" pitchFamily="18" charset="0"/>
              </a:rPr>
              <a:t>distribution = '</a:t>
            </a:r>
            <a:r>
              <a:rPr lang="en-IN" sz="1800" b="0" kern="0" dirty="0" err="1">
                <a:effectLst/>
                <a:latin typeface="Times New Roman" panose="02020603050405020304" pitchFamily="18" charset="0"/>
                <a:ea typeface="Times New Roman" panose="02020603050405020304" pitchFamily="18" charset="0"/>
              </a:rPr>
              <a:t>bernoulli</a:t>
            </a: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err="1">
                <a:effectLst/>
                <a:latin typeface="Times New Roman" panose="02020603050405020304" pitchFamily="18" charset="0"/>
                <a:ea typeface="Times New Roman" panose="02020603050405020304" pitchFamily="18" charset="0"/>
              </a:rPr>
              <a:t>variable_importances</a:t>
            </a:r>
            <a:r>
              <a:rPr lang="en-IN" sz="1800" b="0" kern="0" dirty="0">
                <a:effectLst/>
                <a:latin typeface="Times New Roman" panose="02020603050405020304" pitchFamily="18" charset="0"/>
                <a:ea typeface="Times New Roman" panose="02020603050405020304" pitchFamily="18" charset="0"/>
              </a:rPr>
              <a:t>=True,</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err="1">
                <a:effectLst/>
                <a:latin typeface="Times New Roman" panose="02020603050405020304" pitchFamily="18" charset="0"/>
                <a:ea typeface="Times New Roman" panose="02020603050405020304" pitchFamily="18" charset="0"/>
              </a:rPr>
              <a:t>nfolds</a:t>
            </a:r>
            <a:r>
              <a:rPr lang="en-IN" sz="1800" b="0" kern="0" dirty="0">
                <a:effectLst/>
                <a:latin typeface="Times New Roman" panose="02020603050405020304" pitchFamily="18" charset="0"/>
                <a:ea typeface="Times New Roman" panose="02020603050405020304" pitchFamily="18" charset="0"/>
              </a:rPr>
              <a:t> = 2,</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err="1">
                <a:effectLst/>
                <a:latin typeface="Times New Roman" panose="02020603050405020304" pitchFamily="18" charset="0"/>
                <a:ea typeface="Times New Roman" panose="02020603050405020304" pitchFamily="18" charset="0"/>
              </a:rPr>
              <a:t>fold_assignment</a:t>
            </a:r>
            <a:r>
              <a:rPr lang="en-IN" sz="1800" b="0" kern="0" dirty="0">
                <a:effectLst/>
                <a:latin typeface="Times New Roman" panose="02020603050405020304" pitchFamily="18" charset="0"/>
                <a:ea typeface="Times New Roman" panose="02020603050405020304" pitchFamily="18" charset="0"/>
              </a:rPr>
              <a:t> = "Stratified“</a:t>
            </a:r>
          </a:p>
          <a:p>
            <a:pPr marL="387985" marR="295910" algn="just">
              <a:lnSpc>
                <a:spcPct val="150000"/>
              </a:lnSpc>
              <a:spcBef>
                <a:spcPts val="420"/>
              </a:spcBef>
            </a:pPr>
            <a:r>
              <a:rPr lang="en-IN" sz="1800" b="0" kern="0" dirty="0" err="1">
                <a:effectLst/>
                <a:latin typeface="Times New Roman" panose="02020603050405020304" pitchFamily="18" charset="0"/>
                <a:ea typeface="Times New Roman" panose="02020603050405020304" pitchFamily="18" charset="0"/>
              </a:rPr>
              <a:t>stopping_metric</a:t>
            </a:r>
            <a:r>
              <a:rPr lang="en-IN" sz="1800" b="0" kern="0" dirty="0">
                <a:effectLst/>
                <a:latin typeface="Times New Roman" panose="02020603050405020304" pitchFamily="18" charset="0"/>
                <a:ea typeface="Times New Roman" panose="02020603050405020304" pitchFamily="18" charset="0"/>
              </a:rPr>
              <a:t> = '</a:t>
            </a:r>
            <a:r>
              <a:rPr lang="en-IN" sz="1800" b="0" kern="0" dirty="0" err="1">
                <a:effectLst/>
                <a:latin typeface="Times New Roman" panose="02020603050405020304" pitchFamily="18" charset="0"/>
                <a:ea typeface="Times New Roman" panose="02020603050405020304" pitchFamily="18" charset="0"/>
              </a:rPr>
              <a:t>logloss</a:t>
            </a: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a:effectLst/>
                <a:latin typeface="Times New Roman" panose="02020603050405020304" pitchFamily="18" charset="0"/>
                <a:ea typeface="Times New Roman" panose="02020603050405020304" pitchFamily="18" charset="0"/>
              </a:rPr>
              <a:t>loss = '</a:t>
            </a:r>
            <a:r>
              <a:rPr lang="en-IN" sz="1800" b="0" kern="0" dirty="0" err="1">
                <a:effectLst/>
                <a:latin typeface="Times New Roman" panose="02020603050405020304" pitchFamily="18" charset="0"/>
                <a:ea typeface="Times New Roman" panose="02020603050405020304" pitchFamily="18" charset="0"/>
              </a:rPr>
              <a:t>CrossEntropy</a:t>
            </a: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387985" marR="295910" algn="just">
              <a:lnSpc>
                <a:spcPct val="150000"/>
              </a:lnSpc>
              <a:spcBef>
                <a:spcPts val="420"/>
              </a:spcBef>
            </a:pP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algn="ctr"/>
            <a:endParaRPr lang="en-IN" dirty="0"/>
          </a:p>
        </p:txBody>
      </p:sp>
      <p:cxnSp>
        <p:nvCxnSpPr>
          <p:cNvPr id="6" name="Straight Arrow Connector 5">
            <a:extLst>
              <a:ext uri="{FF2B5EF4-FFF2-40B4-BE49-F238E27FC236}">
                <a16:creationId xmlns:a16="http://schemas.microsoft.com/office/drawing/2014/main" id="{DA41CBD1-80FF-14A7-6778-CD3101D5AA6D}"/>
              </a:ext>
            </a:extLst>
          </p:cNvPr>
          <p:cNvCxnSpPr>
            <a:stCxn id="2" idx="3"/>
          </p:cNvCxnSpPr>
          <p:nvPr/>
        </p:nvCxnSpPr>
        <p:spPr>
          <a:xfrm flipV="1">
            <a:off x="1625600" y="1473200"/>
            <a:ext cx="13462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126F197-3282-CB96-563B-65B686A624E8}"/>
              </a:ext>
            </a:extLst>
          </p:cNvPr>
          <p:cNvCxnSpPr>
            <a:stCxn id="3" idx="3"/>
          </p:cNvCxnSpPr>
          <p:nvPr/>
        </p:nvCxnSpPr>
        <p:spPr>
          <a:xfrm>
            <a:off x="1663700" y="2984500"/>
            <a:ext cx="1308100"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DB8C4EB-FF98-029D-547F-3A749DA6EC55}"/>
              </a:ext>
            </a:extLst>
          </p:cNvPr>
          <p:cNvSpPr/>
          <p:nvPr/>
        </p:nvSpPr>
        <p:spPr>
          <a:xfrm>
            <a:off x="8293100" y="819150"/>
            <a:ext cx="1041400" cy="133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Predicting the model metrics</a:t>
            </a:r>
          </a:p>
        </p:txBody>
      </p:sp>
      <p:sp>
        <p:nvSpPr>
          <p:cNvPr id="10" name="Rectangle 9">
            <a:extLst>
              <a:ext uri="{FF2B5EF4-FFF2-40B4-BE49-F238E27FC236}">
                <a16:creationId xmlns:a16="http://schemas.microsoft.com/office/drawing/2014/main" id="{32A1BC57-629F-BD63-C812-2A06DEEE7444}"/>
              </a:ext>
            </a:extLst>
          </p:cNvPr>
          <p:cNvSpPr/>
          <p:nvPr/>
        </p:nvSpPr>
        <p:spPr>
          <a:xfrm>
            <a:off x="7962900" y="4762500"/>
            <a:ext cx="1041400" cy="133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Data</a:t>
            </a:r>
          </a:p>
        </p:txBody>
      </p:sp>
      <p:cxnSp>
        <p:nvCxnSpPr>
          <p:cNvPr id="14" name="Straight Arrow Connector 13">
            <a:extLst>
              <a:ext uri="{FF2B5EF4-FFF2-40B4-BE49-F238E27FC236}">
                <a16:creationId xmlns:a16="http://schemas.microsoft.com/office/drawing/2014/main" id="{D6FC8BC8-5523-2C00-FD51-74DEEE2533B1}"/>
              </a:ext>
            </a:extLst>
          </p:cNvPr>
          <p:cNvCxnSpPr>
            <a:stCxn id="4" idx="3"/>
            <a:endCxn id="9" idx="1"/>
          </p:cNvCxnSpPr>
          <p:nvPr/>
        </p:nvCxnSpPr>
        <p:spPr>
          <a:xfrm flipV="1">
            <a:off x="7073900" y="1485900"/>
            <a:ext cx="1219200" cy="20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5729BF0-012A-2E8A-01E3-D0601F42594A}"/>
              </a:ext>
            </a:extLst>
          </p:cNvPr>
          <p:cNvSpPr/>
          <p:nvPr/>
        </p:nvSpPr>
        <p:spPr>
          <a:xfrm>
            <a:off x="8229600" y="2984499"/>
            <a:ext cx="1104900" cy="889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Converting DF to H2O DF</a:t>
            </a:r>
          </a:p>
        </p:txBody>
      </p:sp>
      <p:cxnSp>
        <p:nvCxnSpPr>
          <p:cNvPr id="22" name="Straight Arrow Connector 21">
            <a:extLst>
              <a:ext uri="{FF2B5EF4-FFF2-40B4-BE49-F238E27FC236}">
                <a16:creationId xmlns:a16="http://schemas.microsoft.com/office/drawing/2014/main" id="{14AA0512-1659-7EB9-C168-10791186F0B4}"/>
              </a:ext>
            </a:extLst>
          </p:cNvPr>
          <p:cNvCxnSpPr>
            <a:cxnSpLocks/>
            <a:stCxn id="10" idx="0"/>
            <a:endCxn id="20" idx="2"/>
          </p:cNvCxnSpPr>
          <p:nvPr/>
        </p:nvCxnSpPr>
        <p:spPr>
          <a:xfrm flipV="1">
            <a:off x="8483600" y="3873500"/>
            <a:ext cx="298450" cy="88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D1B482-9E87-F06A-DF4B-4D480BCEDECD}"/>
              </a:ext>
            </a:extLst>
          </p:cNvPr>
          <p:cNvCxnSpPr>
            <a:cxnSpLocks/>
            <a:stCxn id="20" idx="0"/>
            <a:endCxn id="9" idx="2"/>
          </p:cNvCxnSpPr>
          <p:nvPr/>
        </p:nvCxnSpPr>
        <p:spPr>
          <a:xfrm flipV="1">
            <a:off x="8782050" y="2152650"/>
            <a:ext cx="31750" cy="831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17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19E6-227C-2995-ECC5-A376A5981266}"/>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Results and Discussions </a:t>
            </a:r>
          </a:p>
        </p:txBody>
      </p:sp>
      <p:sp>
        <p:nvSpPr>
          <p:cNvPr id="3" name="Content Placeholder 2">
            <a:extLst>
              <a:ext uri="{FF2B5EF4-FFF2-40B4-BE49-F238E27FC236}">
                <a16:creationId xmlns:a16="http://schemas.microsoft.com/office/drawing/2014/main" id="{8170D12C-B5E2-2364-75A8-19B93EBE531A}"/>
              </a:ext>
            </a:extLst>
          </p:cNvPr>
          <p:cNvSpPr>
            <a:spLocks noGrp="1"/>
          </p:cNvSpPr>
          <p:nvPr>
            <p:ph idx="1"/>
          </p:nvPr>
        </p:nvSpPr>
        <p:spPr/>
        <p:txBody>
          <a:bodyPr/>
          <a:lstStyle/>
          <a:p>
            <a:pPr marL="0" indent="0">
              <a:buNone/>
            </a:pPr>
            <a:r>
              <a:rPr lang="en-IN" dirty="0"/>
              <a:t>This Section Contains</a:t>
            </a:r>
          </a:p>
          <a:p>
            <a:r>
              <a:rPr lang="en-IN" dirty="0"/>
              <a:t>Results Naïve Bayes </a:t>
            </a:r>
          </a:p>
          <a:p>
            <a:r>
              <a:rPr lang="en-IN" dirty="0"/>
              <a:t>Results </a:t>
            </a:r>
            <a:r>
              <a:rPr lang="en-IN" dirty="0" err="1"/>
              <a:t>Catboost</a:t>
            </a:r>
            <a:endParaRPr lang="en-IN" dirty="0"/>
          </a:p>
          <a:p>
            <a:r>
              <a:rPr lang="en-IN" dirty="0"/>
              <a:t>Results </a:t>
            </a:r>
            <a:r>
              <a:rPr lang="en-IN" dirty="0" err="1"/>
              <a:t>LightBGM</a:t>
            </a:r>
            <a:endParaRPr lang="en-IN" dirty="0"/>
          </a:p>
          <a:p>
            <a:r>
              <a:rPr lang="en-IN" dirty="0"/>
              <a:t>Results </a:t>
            </a:r>
            <a:r>
              <a:rPr lang="en-IN" dirty="0" err="1"/>
              <a:t>XGBoost</a:t>
            </a:r>
            <a:r>
              <a:rPr lang="en-IN" dirty="0"/>
              <a:t> </a:t>
            </a:r>
          </a:p>
          <a:p>
            <a:r>
              <a:rPr lang="en-IN" dirty="0"/>
              <a:t>Results H2O</a:t>
            </a:r>
          </a:p>
          <a:p>
            <a:r>
              <a:rPr lang="en-IN" dirty="0"/>
              <a:t>Metrics Table . </a:t>
            </a:r>
          </a:p>
        </p:txBody>
      </p:sp>
    </p:spTree>
    <p:extLst>
      <p:ext uri="{BB962C8B-B14F-4D97-AF65-F5344CB8AC3E}">
        <p14:creationId xmlns:p14="http://schemas.microsoft.com/office/powerpoint/2010/main" val="3528939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123B7B-9FCE-F9FE-D4AF-11411F60A7C8}"/>
              </a:ext>
            </a:extLst>
          </p:cNvPr>
          <p:cNvGraphicFramePr>
            <a:graphicFrameLocks noGrp="1"/>
          </p:cNvGraphicFramePr>
          <p:nvPr>
            <p:extLst>
              <p:ext uri="{D42A27DB-BD31-4B8C-83A1-F6EECF244321}">
                <p14:modId xmlns:p14="http://schemas.microsoft.com/office/powerpoint/2010/main" val="2046044087"/>
              </p:ext>
            </p:extLst>
          </p:nvPr>
        </p:nvGraphicFramePr>
        <p:xfrm>
          <a:off x="331535" y="1092200"/>
          <a:ext cx="5589581" cy="2062480"/>
        </p:xfrm>
        <a:graphic>
          <a:graphicData uri="http://schemas.openxmlformats.org/drawingml/2006/table">
            <a:tbl>
              <a:tblPr firstRow="1" firstCol="1" bandRow="1">
                <a:tableStyleId>{5C22544A-7EE6-4342-B048-85BDC9FD1C3A}</a:tableStyleId>
              </a:tblPr>
              <a:tblGrid>
                <a:gridCol w="1077291">
                  <a:extLst>
                    <a:ext uri="{9D8B030D-6E8A-4147-A177-3AD203B41FA5}">
                      <a16:colId xmlns:a16="http://schemas.microsoft.com/office/drawing/2014/main" val="754844324"/>
                    </a:ext>
                  </a:extLst>
                </a:gridCol>
                <a:gridCol w="1032555">
                  <a:extLst>
                    <a:ext uri="{9D8B030D-6E8A-4147-A177-3AD203B41FA5}">
                      <a16:colId xmlns:a16="http://schemas.microsoft.com/office/drawing/2014/main" val="1589920697"/>
                    </a:ext>
                  </a:extLst>
                </a:gridCol>
                <a:gridCol w="944897">
                  <a:extLst>
                    <a:ext uri="{9D8B030D-6E8A-4147-A177-3AD203B41FA5}">
                      <a16:colId xmlns:a16="http://schemas.microsoft.com/office/drawing/2014/main" val="2764857411"/>
                    </a:ext>
                  </a:extLst>
                </a:gridCol>
                <a:gridCol w="884443">
                  <a:extLst>
                    <a:ext uri="{9D8B030D-6E8A-4147-A177-3AD203B41FA5}">
                      <a16:colId xmlns:a16="http://schemas.microsoft.com/office/drawing/2014/main" val="1190481136"/>
                    </a:ext>
                  </a:extLst>
                </a:gridCol>
                <a:gridCol w="821979">
                  <a:extLst>
                    <a:ext uri="{9D8B030D-6E8A-4147-A177-3AD203B41FA5}">
                      <a16:colId xmlns:a16="http://schemas.microsoft.com/office/drawing/2014/main" val="996444259"/>
                    </a:ext>
                  </a:extLst>
                </a:gridCol>
                <a:gridCol w="828416">
                  <a:extLst>
                    <a:ext uri="{9D8B030D-6E8A-4147-A177-3AD203B41FA5}">
                      <a16:colId xmlns:a16="http://schemas.microsoft.com/office/drawing/2014/main" val="1158652652"/>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1223309"/>
                  </a:ext>
                </a:extLst>
              </a:tr>
              <a:tr h="0">
                <a:tc>
                  <a:txBody>
                    <a:bodyPr/>
                    <a:lstStyle/>
                    <a:p>
                      <a:pPr marR="295910" algn="just">
                        <a:lnSpc>
                          <a:spcPct val="150000"/>
                        </a:lnSpc>
                      </a:pPr>
                      <a:r>
                        <a:rPr lang="en-IN" sz="1200">
                          <a:effectLst/>
                        </a:rPr>
                        <a:t>Non-Fraudulent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0.75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0.77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0608320"/>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7229584"/>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0.77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9270288"/>
                  </a:ext>
                </a:extLst>
              </a:tr>
            </a:tbl>
          </a:graphicData>
        </a:graphic>
      </p:graphicFrame>
      <p:graphicFrame>
        <p:nvGraphicFramePr>
          <p:cNvPr id="3" name="Table 2">
            <a:extLst>
              <a:ext uri="{FF2B5EF4-FFF2-40B4-BE49-F238E27FC236}">
                <a16:creationId xmlns:a16="http://schemas.microsoft.com/office/drawing/2014/main" id="{0D81886C-F3E4-CE67-F0F9-82ADE654B097}"/>
              </a:ext>
            </a:extLst>
          </p:cNvPr>
          <p:cNvGraphicFramePr>
            <a:graphicFrameLocks noGrp="1"/>
          </p:cNvGraphicFramePr>
          <p:nvPr>
            <p:extLst>
              <p:ext uri="{D42A27DB-BD31-4B8C-83A1-F6EECF244321}">
                <p14:modId xmlns:p14="http://schemas.microsoft.com/office/powerpoint/2010/main" val="382736616"/>
              </p:ext>
            </p:extLst>
          </p:nvPr>
        </p:nvGraphicFramePr>
        <p:xfrm>
          <a:off x="6096000" y="1092200"/>
          <a:ext cx="5871210" cy="2062480"/>
        </p:xfrm>
        <a:graphic>
          <a:graphicData uri="http://schemas.openxmlformats.org/drawingml/2006/table">
            <a:tbl>
              <a:tblPr firstRow="1" firstCol="1" bandRow="1">
                <a:tableStyleId>{5C22544A-7EE6-4342-B048-85BDC9FD1C3A}</a:tableStyleId>
              </a:tblPr>
              <a:tblGrid>
                <a:gridCol w="1093470">
                  <a:extLst>
                    <a:ext uri="{9D8B030D-6E8A-4147-A177-3AD203B41FA5}">
                      <a16:colId xmlns:a16="http://schemas.microsoft.com/office/drawing/2014/main" val="1756420971"/>
                    </a:ext>
                  </a:extLst>
                </a:gridCol>
                <a:gridCol w="1000760">
                  <a:extLst>
                    <a:ext uri="{9D8B030D-6E8A-4147-A177-3AD203B41FA5}">
                      <a16:colId xmlns:a16="http://schemas.microsoft.com/office/drawing/2014/main" val="961940438"/>
                    </a:ext>
                  </a:extLst>
                </a:gridCol>
                <a:gridCol w="935355">
                  <a:extLst>
                    <a:ext uri="{9D8B030D-6E8A-4147-A177-3AD203B41FA5}">
                      <a16:colId xmlns:a16="http://schemas.microsoft.com/office/drawing/2014/main" val="3149701828"/>
                    </a:ext>
                  </a:extLst>
                </a:gridCol>
                <a:gridCol w="899795">
                  <a:extLst>
                    <a:ext uri="{9D8B030D-6E8A-4147-A177-3AD203B41FA5}">
                      <a16:colId xmlns:a16="http://schemas.microsoft.com/office/drawing/2014/main" val="1479871423"/>
                    </a:ext>
                  </a:extLst>
                </a:gridCol>
                <a:gridCol w="924560">
                  <a:extLst>
                    <a:ext uri="{9D8B030D-6E8A-4147-A177-3AD203B41FA5}">
                      <a16:colId xmlns:a16="http://schemas.microsoft.com/office/drawing/2014/main" val="3150596014"/>
                    </a:ext>
                  </a:extLst>
                </a:gridCol>
                <a:gridCol w="1017270">
                  <a:extLst>
                    <a:ext uri="{9D8B030D-6E8A-4147-A177-3AD203B41FA5}">
                      <a16:colId xmlns:a16="http://schemas.microsoft.com/office/drawing/2014/main" val="1457708753"/>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2463559"/>
                  </a:ext>
                </a:extLst>
              </a:tr>
              <a:tr h="0">
                <a:tc>
                  <a:txBody>
                    <a:bodyPr/>
                    <a:lstStyle/>
                    <a:p>
                      <a:pPr marR="295910" algn="l">
                        <a:lnSpc>
                          <a:spcPct val="150000"/>
                        </a:lnSpc>
                      </a:pPr>
                      <a:r>
                        <a:rPr lang="en-IN" sz="1200">
                          <a:effectLst/>
                        </a:rPr>
                        <a:t>Non 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2490911"/>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13391"/>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0.79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9542071"/>
                  </a:ext>
                </a:extLst>
              </a:tr>
            </a:tbl>
          </a:graphicData>
        </a:graphic>
      </p:graphicFrame>
      <p:sp>
        <p:nvSpPr>
          <p:cNvPr id="4" name="TextBox 3">
            <a:extLst>
              <a:ext uri="{FF2B5EF4-FFF2-40B4-BE49-F238E27FC236}">
                <a16:creationId xmlns:a16="http://schemas.microsoft.com/office/drawing/2014/main" id="{CF64B664-281B-664A-1284-71EBAE860895}"/>
              </a:ext>
            </a:extLst>
          </p:cNvPr>
          <p:cNvSpPr txBox="1"/>
          <p:nvPr/>
        </p:nvSpPr>
        <p:spPr>
          <a:xfrm>
            <a:off x="749300" y="228600"/>
            <a:ext cx="10617200" cy="369332"/>
          </a:xfrm>
          <a:prstGeom prst="rect">
            <a:avLst/>
          </a:prstGeom>
          <a:noFill/>
        </p:spPr>
        <p:txBody>
          <a:bodyPr wrap="square" rtlCol="0">
            <a:spAutoFit/>
          </a:bodyPr>
          <a:lstStyle/>
          <a:p>
            <a:pPr algn="ctr"/>
            <a:r>
              <a:rPr lang="en-IN" dirty="0"/>
              <a:t>Results Naïve Bayes</a:t>
            </a:r>
          </a:p>
        </p:txBody>
      </p:sp>
      <p:sp>
        <p:nvSpPr>
          <p:cNvPr id="7" name="TextBox 6">
            <a:extLst>
              <a:ext uri="{FF2B5EF4-FFF2-40B4-BE49-F238E27FC236}">
                <a16:creationId xmlns:a16="http://schemas.microsoft.com/office/drawing/2014/main" id="{6A5B3C34-4880-A71F-D3B5-E2CF0A7CA495}"/>
              </a:ext>
            </a:extLst>
          </p:cNvPr>
          <p:cNvSpPr txBox="1"/>
          <p:nvPr/>
        </p:nvSpPr>
        <p:spPr>
          <a:xfrm>
            <a:off x="331535" y="3429000"/>
            <a:ext cx="11635675" cy="1754326"/>
          </a:xfrm>
          <a:prstGeom prst="rect">
            <a:avLst/>
          </a:prstGeom>
          <a:noFill/>
        </p:spPr>
        <p:txBody>
          <a:bodyPr wrap="square" rtlCol="0">
            <a:spAutoFit/>
          </a:bodyPr>
          <a:lstStyle/>
          <a:p>
            <a:r>
              <a:rPr lang="en-IN" dirty="0"/>
              <a:t>       Model Metrics before Parameter tuning 					       Model Metrics after </a:t>
            </a:r>
            <a:r>
              <a:rPr lang="en-IN" dirty="0" err="1"/>
              <a:t>Paramter</a:t>
            </a:r>
            <a:r>
              <a:rPr lang="en-IN" dirty="0"/>
              <a:t> tuning</a:t>
            </a:r>
          </a:p>
          <a:p>
            <a:r>
              <a:rPr lang="en-IN" dirty="0"/>
              <a:t> </a:t>
            </a:r>
          </a:p>
          <a:p>
            <a:endParaRPr lang="en-IN" dirty="0"/>
          </a:p>
          <a:p>
            <a:r>
              <a:rPr lang="en-IN" dirty="0"/>
              <a:t>From the above metrics table we can clearly see an increase in the model metrics which can be confirmed from the confusion matrix </a:t>
            </a:r>
          </a:p>
          <a:p>
            <a:endParaRPr lang="en-IN" dirty="0"/>
          </a:p>
        </p:txBody>
      </p:sp>
    </p:spTree>
    <p:extLst>
      <p:ext uri="{BB962C8B-B14F-4D97-AF65-F5344CB8AC3E}">
        <p14:creationId xmlns:p14="http://schemas.microsoft.com/office/powerpoint/2010/main" val="297334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E3146-8230-67DF-CADB-A8965E3F4810}"/>
              </a:ext>
            </a:extLst>
          </p:cNvPr>
          <p:cNvPicPr>
            <a:picLocks noChangeAspect="1"/>
          </p:cNvPicPr>
          <p:nvPr/>
        </p:nvPicPr>
        <p:blipFill>
          <a:blip r:embed="rId2"/>
          <a:stretch>
            <a:fillRect/>
          </a:stretch>
        </p:blipFill>
        <p:spPr>
          <a:xfrm>
            <a:off x="908232" y="216988"/>
            <a:ext cx="2479545" cy="2542518"/>
          </a:xfrm>
          <a:prstGeom prst="rect">
            <a:avLst/>
          </a:prstGeom>
        </p:spPr>
      </p:pic>
      <p:pic>
        <p:nvPicPr>
          <p:cNvPr id="3" name="Picture 2" descr="Chart, treemap chart&#10;&#10;Description automatically generated">
            <a:extLst>
              <a:ext uri="{FF2B5EF4-FFF2-40B4-BE49-F238E27FC236}">
                <a16:creationId xmlns:a16="http://schemas.microsoft.com/office/drawing/2014/main" id="{7EA7BEAB-EE6A-12BD-C9C9-A9CC598A11F9}"/>
              </a:ext>
            </a:extLst>
          </p:cNvPr>
          <p:cNvPicPr>
            <a:picLocks noChangeAspect="1"/>
          </p:cNvPicPr>
          <p:nvPr/>
        </p:nvPicPr>
        <p:blipFill>
          <a:blip r:embed="rId3"/>
          <a:stretch>
            <a:fillRect/>
          </a:stretch>
        </p:blipFill>
        <p:spPr>
          <a:xfrm>
            <a:off x="4492521" y="0"/>
            <a:ext cx="2701877" cy="2828924"/>
          </a:xfrm>
          <a:prstGeom prst="rect">
            <a:avLst/>
          </a:prstGeom>
        </p:spPr>
      </p:pic>
      <p:sp>
        <p:nvSpPr>
          <p:cNvPr id="4" name="TextBox 3">
            <a:extLst>
              <a:ext uri="{FF2B5EF4-FFF2-40B4-BE49-F238E27FC236}">
                <a16:creationId xmlns:a16="http://schemas.microsoft.com/office/drawing/2014/main" id="{879F68DF-ACF6-71FD-A3E8-2EBE4BB7F53C}"/>
              </a:ext>
            </a:extLst>
          </p:cNvPr>
          <p:cNvSpPr txBox="1"/>
          <p:nvPr/>
        </p:nvSpPr>
        <p:spPr>
          <a:xfrm>
            <a:off x="703289" y="2828924"/>
            <a:ext cx="11272603" cy="2308324"/>
          </a:xfrm>
          <a:prstGeom prst="rect">
            <a:avLst/>
          </a:prstGeom>
          <a:noFill/>
        </p:spPr>
        <p:txBody>
          <a:bodyPr wrap="square" rtlCol="0">
            <a:spAutoFit/>
          </a:bodyPr>
          <a:lstStyle/>
          <a:p>
            <a:r>
              <a:rPr lang="en-IN" dirty="0"/>
              <a:t>	Confusion Matrix                            Confusion Matrix After  </a:t>
            </a:r>
          </a:p>
          <a:p>
            <a:r>
              <a:rPr lang="en-IN" dirty="0"/>
              <a:t>	before tuning                                   </a:t>
            </a:r>
            <a:r>
              <a:rPr lang="en-IN" dirty="0" err="1"/>
              <a:t>Tuning</a:t>
            </a:r>
            <a:endParaRPr lang="en-IN" dirty="0"/>
          </a:p>
          <a:p>
            <a:endParaRPr lang="en-IN" dirty="0"/>
          </a:p>
          <a:p>
            <a:pPr algn="just"/>
            <a:r>
              <a:rPr lang="en-IN" dirty="0"/>
              <a:t>From the two confusion matrix it is clearly visible that the no of false values has reduced by over 3000 datapoints.  Below are the roc curve and precision recall curve of the model</a:t>
            </a:r>
          </a:p>
          <a:p>
            <a:pPr algn="just"/>
            <a:endParaRPr lang="en-IN" dirty="0"/>
          </a:p>
          <a:p>
            <a:pPr algn="just"/>
            <a:endParaRPr lang="en-IN" dirty="0"/>
          </a:p>
          <a:p>
            <a:endParaRPr lang="en-IN" dirty="0"/>
          </a:p>
        </p:txBody>
      </p:sp>
      <p:pic>
        <p:nvPicPr>
          <p:cNvPr id="5" name="Picture 4">
            <a:extLst>
              <a:ext uri="{FF2B5EF4-FFF2-40B4-BE49-F238E27FC236}">
                <a16:creationId xmlns:a16="http://schemas.microsoft.com/office/drawing/2014/main" id="{24BFACFF-E850-1303-E09B-8E56A4E92679}"/>
              </a:ext>
            </a:extLst>
          </p:cNvPr>
          <p:cNvPicPr>
            <a:picLocks noChangeAspect="1"/>
          </p:cNvPicPr>
          <p:nvPr/>
        </p:nvPicPr>
        <p:blipFill>
          <a:blip r:embed="rId4"/>
          <a:stretch>
            <a:fillRect/>
          </a:stretch>
        </p:blipFill>
        <p:spPr>
          <a:xfrm>
            <a:off x="703289" y="4297956"/>
            <a:ext cx="3276600" cy="2437130"/>
          </a:xfrm>
          <a:prstGeom prst="rect">
            <a:avLst/>
          </a:prstGeom>
        </p:spPr>
      </p:pic>
      <p:pic>
        <p:nvPicPr>
          <p:cNvPr id="6" name="Picture 5">
            <a:extLst>
              <a:ext uri="{FF2B5EF4-FFF2-40B4-BE49-F238E27FC236}">
                <a16:creationId xmlns:a16="http://schemas.microsoft.com/office/drawing/2014/main" id="{0C6D58E9-45F4-AF88-208F-4BA9F7722D0E}"/>
              </a:ext>
            </a:extLst>
          </p:cNvPr>
          <p:cNvPicPr>
            <a:picLocks noChangeAspect="1"/>
          </p:cNvPicPr>
          <p:nvPr/>
        </p:nvPicPr>
        <p:blipFill>
          <a:blip r:embed="rId5"/>
          <a:stretch>
            <a:fillRect/>
          </a:stretch>
        </p:blipFill>
        <p:spPr>
          <a:xfrm>
            <a:off x="4492521" y="4297956"/>
            <a:ext cx="3276600" cy="2682957"/>
          </a:xfrm>
          <a:prstGeom prst="rect">
            <a:avLst/>
          </a:prstGeom>
        </p:spPr>
      </p:pic>
    </p:spTree>
    <p:extLst>
      <p:ext uri="{BB962C8B-B14F-4D97-AF65-F5344CB8AC3E}">
        <p14:creationId xmlns:p14="http://schemas.microsoft.com/office/powerpoint/2010/main" val="166439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4C9859-BF16-8778-2CB5-2523E76E4769}"/>
              </a:ext>
            </a:extLst>
          </p:cNvPr>
          <p:cNvGraphicFramePr>
            <a:graphicFrameLocks noGrp="1"/>
          </p:cNvGraphicFramePr>
          <p:nvPr>
            <p:extLst>
              <p:ext uri="{D42A27DB-BD31-4B8C-83A1-F6EECF244321}">
                <p14:modId xmlns:p14="http://schemas.microsoft.com/office/powerpoint/2010/main" val="848736948"/>
              </p:ext>
            </p:extLst>
          </p:nvPr>
        </p:nvGraphicFramePr>
        <p:xfrm>
          <a:off x="0" y="881248"/>
          <a:ext cx="5871210" cy="2062480"/>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473396166"/>
                    </a:ext>
                  </a:extLst>
                </a:gridCol>
                <a:gridCol w="1000760">
                  <a:extLst>
                    <a:ext uri="{9D8B030D-6E8A-4147-A177-3AD203B41FA5}">
                      <a16:colId xmlns:a16="http://schemas.microsoft.com/office/drawing/2014/main" val="3789178309"/>
                    </a:ext>
                  </a:extLst>
                </a:gridCol>
                <a:gridCol w="969010">
                  <a:extLst>
                    <a:ext uri="{9D8B030D-6E8A-4147-A177-3AD203B41FA5}">
                      <a16:colId xmlns:a16="http://schemas.microsoft.com/office/drawing/2014/main" val="1346901780"/>
                    </a:ext>
                  </a:extLst>
                </a:gridCol>
                <a:gridCol w="954405">
                  <a:extLst>
                    <a:ext uri="{9D8B030D-6E8A-4147-A177-3AD203B41FA5}">
                      <a16:colId xmlns:a16="http://schemas.microsoft.com/office/drawing/2014/main" val="1937997919"/>
                    </a:ext>
                  </a:extLst>
                </a:gridCol>
                <a:gridCol w="964565">
                  <a:extLst>
                    <a:ext uri="{9D8B030D-6E8A-4147-A177-3AD203B41FA5}">
                      <a16:colId xmlns:a16="http://schemas.microsoft.com/office/drawing/2014/main" val="4071331488"/>
                    </a:ext>
                  </a:extLst>
                </a:gridCol>
                <a:gridCol w="1017270">
                  <a:extLst>
                    <a:ext uri="{9D8B030D-6E8A-4147-A177-3AD203B41FA5}">
                      <a16:colId xmlns:a16="http://schemas.microsoft.com/office/drawing/2014/main" val="1827793415"/>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4601809"/>
                  </a:ext>
                </a:extLst>
              </a:tr>
              <a:tr h="0">
                <a:tc>
                  <a:txBody>
                    <a:bodyPr/>
                    <a:lstStyle/>
                    <a:p>
                      <a:pPr marR="295910" algn="just">
                        <a:lnSpc>
                          <a:spcPct val="150000"/>
                        </a:lnSpc>
                      </a:pPr>
                      <a:r>
                        <a:rPr lang="en-IN" sz="1200">
                          <a:effectLst/>
                        </a:rPr>
                        <a:t>Non 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8364832"/>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163041"/>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1861210"/>
                  </a:ext>
                </a:extLst>
              </a:tr>
            </a:tbl>
          </a:graphicData>
        </a:graphic>
      </p:graphicFrame>
      <p:graphicFrame>
        <p:nvGraphicFramePr>
          <p:cNvPr id="3" name="Table 2">
            <a:extLst>
              <a:ext uri="{FF2B5EF4-FFF2-40B4-BE49-F238E27FC236}">
                <a16:creationId xmlns:a16="http://schemas.microsoft.com/office/drawing/2014/main" id="{FFA9423C-3896-1037-D685-54AAFFEE3B7A}"/>
              </a:ext>
            </a:extLst>
          </p:cNvPr>
          <p:cNvGraphicFramePr>
            <a:graphicFrameLocks noGrp="1"/>
          </p:cNvGraphicFramePr>
          <p:nvPr>
            <p:extLst>
              <p:ext uri="{D42A27DB-BD31-4B8C-83A1-F6EECF244321}">
                <p14:modId xmlns:p14="http://schemas.microsoft.com/office/powerpoint/2010/main" val="394161030"/>
              </p:ext>
            </p:extLst>
          </p:nvPr>
        </p:nvGraphicFramePr>
        <p:xfrm>
          <a:off x="5964714" y="881248"/>
          <a:ext cx="5871210" cy="2062480"/>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935702888"/>
                    </a:ext>
                  </a:extLst>
                </a:gridCol>
                <a:gridCol w="1000760">
                  <a:extLst>
                    <a:ext uri="{9D8B030D-6E8A-4147-A177-3AD203B41FA5}">
                      <a16:colId xmlns:a16="http://schemas.microsoft.com/office/drawing/2014/main" val="3488717547"/>
                    </a:ext>
                  </a:extLst>
                </a:gridCol>
                <a:gridCol w="969010">
                  <a:extLst>
                    <a:ext uri="{9D8B030D-6E8A-4147-A177-3AD203B41FA5}">
                      <a16:colId xmlns:a16="http://schemas.microsoft.com/office/drawing/2014/main" val="3348123434"/>
                    </a:ext>
                  </a:extLst>
                </a:gridCol>
                <a:gridCol w="954405">
                  <a:extLst>
                    <a:ext uri="{9D8B030D-6E8A-4147-A177-3AD203B41FA5}">
                      <a16:colId xmlns:a16="http://schemas.microsoft.com/office/drawing/2014/main" val="4199801021"/>
                    </a:ext>
                  </a:extLst>
                </a:gridCol>
                <a:gridCol w="964565">
                  <a:extLst>
                    <a:ext uri="{9D8B030D-6E8A-4147-A177-3AD203B41FA5}">
                      <a16:colId xmlns:a16="http://schemas.microsoft.com/office/drawing/2014/main" val="41260953"/>
                    </a:ext>
                  </a:extLst>
                </a:gridCol>
                <a:gridCol w="1017270">
                  <a:extLst>
                    <a:ext uri="{9D8B030D-6E8A-4147-A177-3AD203B41FA5}">
                      <a16:colId xmlns:a16="http://schemas.microsoft.com/office/drawing/2014/main" val="4094487861"/>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2090981"/>
                  </a:ext>
                </a:extLst>
              </a:tr>
              <a:tr h="0">
                <a:tc>
                  <a:txBody>
                    <a:bodyPr/>
                    <a:lstStyle/>
                    <a:p>
                      <a:pPr marR="295910" algn="just">
                        <a:lnSpc>
                          <a:spcPct val="150000"/>
                        </a:lnSpc>
                      </a:pPr>
                      <a:r>
                        <a:rPr lang="en-IN" sz="1200" dirty="0">
                          <a:effectLst/>
                        </a:rPr>
                        <a:t>Non Fraudulent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0.9966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1244695"/>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5707406"/>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879284"/>
                  </a:ext>
                </a:extLst>
              </a:tr>
            </a:tbl>
          </a:graphicData>
        </a:graphic>
      </p:graphicFrame>
      <p:sp>
        <p:nvSpPr>
          <p:cNvPr id="5" name="TextBox 4">
            <a:extLst>
              <a:ext uri="{FF2B5EF4-FFF2-40B4-BE49-F238E27FC236}">
                <a16:creationId xmlns:a16="http://schemas.microsoft.com/office/drawing/2014/main" id="{00E484E0-296B-AB0A-B35F-EAF1C12ADCAD}"/>
              </a:ext>
            </a:extLst>
          </p:cNvPr>
          <p:cNvSpPr txBox="1"/>
          <p:nvPr/>
        </p:nvSpPr>
        <p:spPr>
          <a:xfrm>
            <a:off x="152400" y="3250684"/>
            <a:ext cx="11683524"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Metrics table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Metrics table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after tuning</a:t>
            </a:r>
          </a:p>
          <a:p>
            <a:endParaRPr lang="en-US" dirty="0">
              <a:latin typeface="Times New Roman" panose="02020603050405020304" pitchFamily="18" charset="0"/>
            </a:endParaRPr>
          </a:p>
          <a:p>
            <a:r>
              <a:rPr lang="en-US" dirty="0">
                <a:latin typeface="Times New Roman" panose="02020603050405020304" pitchFamily="18" charset="0"/>
              </a:rPr>
              <a:t>From the above Metrics table we can see that there is no significant change that is visible here however the change can be seen in the confusion matrix </a:t>
            </a:r>
            <a:endParaRPr lang="en-IN" dirty="0"/>
          </a:p>
        </p:txBody>
      </p:sp>
    </p:spTree>
    <p:extLst>
      <p:ext uri="{BB962C8B-B14F-4D97-AF65-F5344CB8AC3E}">
        <p14:creationId xmlns:p14="http://schemas.microsoft.com/office/powerpoint/2010/main" val="885773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8E3964-4732-4F92-0FCC-A4D16CBC521B}"/>
              </a:ext>
            </a:extLst>
          </p:cNvPr>
          <p:cNvPicPr>
            <a:picLocks noChangeAspect="1"/>
          </p:cNvPicPr>
          <p:nvPr/>
        </p:nvPicPr>
        <p:blipFill>
          <a:blip r:embed="rId2"/>
          <a:stretch>
            <a:fillRect/>
          </a:stretch>
        </p:blipFill>
        <p:spPr>
          <a:xfrm>
            <a:off x="507558" y="0"/>
            <a:ext cx="2340574" cy="2558827"/>
          </a:xfrm>
          <a:prstGeom prst="rect">
            <a:avLst/>
          </a:prstGeom>
        </p:spPr>
      </p:pic>
      <p:pic>
        <p:nvPicPr>
          <p:cNvPr id="3" name="Picture 2">
            <a:extLst>
              <a:ext uri="{FF2B5EF4-FFF2-40B4-BE49-F238E27FC236}">
                <a16:creationId xmlns:a16="http://schemas.microsoft.com/office/drawing/2014/main" id="{04125D75-D7DF-E9AA-7402-0E5A48A9652D}"/>
              </a:ext>
            </a:extLst>
          </p:cNvPr>
          <p:cNvPicPr>
            <a:picLocks noChangeAspect="1"/>
          </p:cNvPicPr>
          <p:nvPr/>
        </p:nvPicPr>
        <p:blipFill>
          <a:blip r:embed="rId3"/>
          <a:stretch>
            <a:fillRect/>
          </a:stretch>
        </p:blipFill>
        <p:spPr>
          <a:xfrm>
            <a:off x="4142620" y="262557"/>
            <a:ext cx="2587625" cy="2105660"/>
          </a:xfrm>
          <a:prstGeom prst="rect">
            <a:avLst/>
          </a:prstGeom>
        </p:spPr>
      </p:pic>
      <p:sp>
        <p:nvSpPr>
          <p:cNvPr id="5" name="TextBox 4">
            <a:extLst>
              <a:ext uri="{FF2B5EF4-FFF2-40B4-BE49-F238E27FC236}">
                <a16:creationId xmlns:a16="http://schemas.microsoft.com/office/drawing/2014/main" id="{2A62B550-6821-7E0C-1A3A-950140B56A20}"/>
              </a:ext>
            </a:extLst>
          </p:cNvPr>
          <p:cNvSpPr txBox="1"/>
          <p:nvPr/>
        </p:nvSpPr>
        <p:spPr>
          <a:xfrm>
            <a:off x="127000" y="2558827"/>
            <a:ext cx="11938000" cy="2714654"/>
          </a:xfrm>
          <a:prstGeom prst="rect">
            <a:avLst/>
          </a:prstGeom>
          <a:noFill/>
        </p:spPr>
        <p:txBody>
          <a:bodyPr wrap="square">
            <a:spAutoFit/>
          </a:bodyPr>
          <a:lstStyle/>
          <a:p>
            <a:pPr marR="295910" algn="just">
              <a:lnSpc>
                <a:spcPct val="150000"/>
              </a:lnSpc>
            </a:pPr>
            <a:r>
              <a:rPr lang="en-US" sz="1800" dirty="0">
                <a:effectLst/>
                <a:latin typeface="Times New Roman" panose="02020603050405020304" pitchFamily="18" charset="0"/>
                <a:ea typeface="Times New Roman" panose="02020603050405020304" pitchFamily="18" charset="0"/>
              </a:rPr>
              <a:t>Confusion Matrix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Confusion matrix </a:t>
            </a:r>
            <a:r>
              <a:rPr lang="en-US" sz="1800" dirty="0" err="1">
                <a:effectLst/>
                <a:latin typeface="Times New Roman" panose="02020603050405020304" pitchFamily="18" charset="0"/>
                <a:ea typeface="Times New Roman" panose="02020603050405020304" pitchFamily="18" charset="0"/>
              </a:rPr>
              <a:t>CatBoost</a:t>
            </a:r>
            <a:r>
              <a:rPr lang="en-US" sz="1800" dirty="0">
                <a:effectLst/>
                <a:latin typeface="Times New Roman" panose="02020603050405020304" pitchFamily="18" charset="0"/>
                <a:ea typeface="Times New Roman" panose="02020603050405020304" pitchFamily="18" charset="0"/>
              </a:rPr>
              <a:t> tuned </a:t>
            </a:r>
          </a:p>
          <a:p>
            <a:pPr marR="295910" algn="just">
              <a:lnSpc>
                <a:spcPct val="150000"/>
              </a:lnSpc>
            </a:pPr>
            <a:endParaRPr lang="en-US" dirty="0">
              <a:latin typeface="Times New Roman" panose="02020603050405020304" pitchFamily="18" charset="0"/>
              <a:ea typeface="Times New Roman" panose="02020603050405020304" pitchFamily="18" charset="0"/>
            </a:endParaRPr>
          </a:p>
          <a:p>
            <a:pPr marR="295910" algn="just">
              <a:lnSpc>
                <a:spcPct val="150000"/>
              </a:lnSpc>
            </a:pPr>
            <a:r>
              <a:rPr lang="en-US" sz="2000" dirty="0">
                <a:effectLst/>
                <a:latin typeface="Times New Roman" panose="02020603050405020304" pitchFamily="18" charset="0"/>
                <a:ea typeface="Times New Roman" panose="02020603050405020304" pitchFamily="18" charset="0"/>
              </a:rPr>
              <a:t>From the above Confusion matrices we can see visible change with the no of false values going from 355 all the way to 53 , thus increasing the overall model performance . Below are the ROC and precision curves of the model. </a:t>
            </a:r>
          </a:p>
          <a:p>
            <a:pPr marR="295910"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A9D50FC5-4AE5-CE87-9218-DB3D9AEE51FC}"/>
              </a:ext>
            </a:extLst>
          </p:cNvPr>
          <p:cNvPicPr>
            <a:picLocks noChangeAspect="1"/>
          </p:cNvPicPr>
          <p:nvPr/>
        </p:nvPicPr>
        <p:blipFill>
          <a:blip r:embed="rId4"/>
          <a:stretch>
            <a:fillRect/>
          </a:stretch>
        </p:blipFill>
        <p:spPr>
          <a:xfrm>
            <a:off x="991870" y="4953952"/>
            <a:ext cx="2181860" cy="1750695"/>
          </a:xfrm>
          <a:prstGeom prst="rect">
            <a:avLst/>
          </a:prstGeom>
        </p:spPr>
      </p:pic>
      <p:pic>
        <p:nvPicPr>
          <p:cNvPr id="7" name="Picture 6">
            <a:extLst>
              <a:ext uri="{FF2B5EF4-FFF2-40B4-BE49-F238E27FC236}">
                <a16:creationId xmlns:a16="http://schemas.microsoft.com/office/drawing/2014/main" id="{52CF0FC5-6FBD-44CB-5E5E-453324F4EF28}"/>
              </a:ext>
            </a:extLst>
          </p:cNvPr>
          <p:cNvPicPr>
            <a:picLocks noChangeAspect="1"/>
          </p:cNvPicPr>
          <p:nvPr/>
        </p:nvPicPr>
        <p:blipFill>
          <a:blip r:embed="rId5"/>
          <a:stretch>
            <a:fillRect/>
          </a:stretch>
        </p:blipFill>
        <p:spPr>
          <a:xfrm>
            <a:off x="4323912" y="4975542"/>
            <a:ext cx="2225040" cy="1729105"/>
          </a:xfrm>
          <a:prstGeom prst="rect">
            <a:avLst/>
          </a:prstGeom>
        </p:spPr>
      </p:pic>
    </p:spTree>
    <p:extLst>
      <p:ext uri="{BB962C8B-B14F-4D97-AF65-F5344CB8AC3E}">
        <p14:creationId xmlns:p14="http://schemas.microsoft.com/office/powerpoint/2010/main" val="2369371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556EB9-5074-024E-A681-C823BF24EC01}"/>
              </a:ext>
            </a:extLst>
          </p:cNvPr>
          <p:cNvGraphicFramePr>
            <a:graphicFrameLocks noGrp="1"/>
          </p:cNvGraphicFramePr>
          <p:nvPr>
            <p:extLst>
              <p:ext uri="{D42A27DB-BD31-4B8C-83A1-F6EECF244321}">
                <p14:modId xmlns:p14="http://schemas.microsoft.com/office/powerpoint/2010/main" val="1438421038"/>
              </p:ext>
            </p:extLst>
          </p:nvPr>
        </p:nvGraphicFramePr>
        <p:xfrm>
          <a:off x="186675" y="749971"/>
          <a:ext cx="5756209" cy="2885439"/>
        </p:xfrm>
        <a:graphic>
          <a:graphicData uri="http://schemas.openxmlformats.org/drawingml/2006/table">
            <a:tbl>
              <a:tblPr firstRow="1" firstCol="1" bandRow="1">
                <a:tableStyleId>{5C22544A-7EE6-4342-B048-85BDC9FD1C3A}</a:tableStyleId>
              </a:tblPr>
              <a:tblGrid>
                <a:gridCol w="894791">
                  <a:extLst>
                    <a:ext uri="{9D8B030D-6E8A-4147-A177-3AD203B41FA5}">
                      <a16:colId xmlns:a16="http://schemas.microsoft.com/office/drawing/2014/main" val="2148244032"/>
                    </a:ext>
                  </a:extLst>
                </a:gridCol>
                <a:gridCol w="1098278">
                  <a:extLst>
                    <a:ext uri="{9D8B030D-6E8A-4147-A177-3AD203B41FA5}">
                      <a16:colId xmlns:a16="http://schemas.microsoft.com/office/drawing/2014/main" val="2957191294"/>
                    </a:ext>
                  </a:extLst>
                </a:gridCol>
                <a:gridCol w="915001">
                  <a:extLst>
                    <a:ext uri="{9D8B030D-6E8A-4147-A177-3AD203B41FA5}">
                      <a16:colId xmlns:a16="http://schemas.microsoft.com/office/drawing/2014/main" val="4266253235"/>
                    </a:ext>
                  </a:extLst>
                </a:gridCol>
                <a:gridCol w="839041">
                  <a:extLst>
                    <a:ext uri="{9D8B030D-6E8A-4147-A177-3AD203B41FA5}">
                      <a16:colId xmlns:a16="http://schemas.microsoft.com/office/drawing/2014/main" val="1731082155"/>
                    </a:ext>
                  </a:extLst>
                </a:gridCol>
                <a:gridCol w="892700">
                  <a:extLst>
                    <a:ext uri="{9D8B030D-6E8A-4147-A177-3AD203B41FA5}">
                      <a16:colId xmlns:a16="http://schemas.microsoft.com/office/drawing/2014/main" val="830705951"/>
                    </a:ext>
                  </a:extLst>
                </a:gridCol>
                <a:gridCol w="1116398">
                  <a:extLst>
                    <a:ext uri="{9D8B030D-6E8A-4147-A177-3AD203B41FA5}">
                      <a16:colId xmlns:a16="http://schemas.microsoft.com/office/drawing/2014/main" val="768915642"/>
                    </a:ext>
                  </a:extLst>
                </a:gridCol>
              </a:tblGrid>
              <a:tr h="497709">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328343"/>
                  </a:ext>
                </a:extLst>
              </a:tr>
              <a:tr h="1110776">
                <a:tc>
                  <a:txBody>
                    <a:bodyPr/>
                    <a:lstStyle/>
                    <a:p>
                      <a:pPr marR="295910" algn="just">
                        <a:lnSpc>
                          <a:spcPct val="150000"/>
                        </a:lnSpc>
                      </a:pPr>
                      <a:r>
                        <a:rPr lang="en-IN" sz="1200">
                          <a:effectLst/>
                        </a:rPr>
                        <a:t>Non 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349261"/>
                  </a:ext>
                </a:extLst>
              </a:tr>
              <a:tr h="732936">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7031453"/>
                  </a:ext>
                </a:extLst>
              </a:tr>
              <a:tr h="544018">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0.9994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8751920"/>
                  </a:ext>
                </a:extLst>
              </a:tr>
            </a:tbl>
          </a:graphicData>
        </a:graphic>
      </p:graphicFrame>
      <p:graphicFrame>
        <p:nvGraphicFramePr>
          <p:cNvPr id="3" name="Table 2">
            <a:extLst>
              <a:ext uri="{FF2B5EF4-FFF2-40B4-BE49-F238E27FC236}">
                <a16:creationId xmlns:a16="http://schemas.microsoft.com/office/drawing/2014/main" id="{FD253245-E8CD-88E6-99FB-3627E1D92895}"/>
              </a:ext>
            </a:extLst>
          </p:cNvPr>
          <p:cNvGraphicFramePr>
            <a:graphicFrameLocks noGrp="1"/>
          </p:cNvGraphicFramePr>
          <p:nvPr>
            <p:extLst>
              <p:ext uri="{D42A27DB-BD31-4B8C-83A1-F6EECF244321}">
                <p14:modId xmlns:p14="http://schemas.microsoft.com/office/powerpoint/2010/main" val="560907905"/>
              </p:ext>
            </p:extLst>
          </p:nvPr>
        </p:nvGraphicFramePr>
        <p:xfrm>
          <a:off x="6587475" y="749971"/>
          <a:ext cx="5245100" cy="2885440"/>
        </p:xfrm>
        <a:graphic>
          <a:graphicData uri="http://schemas.openxmlformats.org/drawingml/2006/table">
            <a:tbl>
              <a:tblPr firstRow="1" firstCol="1" bandRow="1">
                <a:tableStyleId>{5C22544A-7EE6-4342-B048-85BDC9FD1C3A}</a:tableStyleId>
              </a:tblPr>
              <a:tblGrid>
                <a:gridCol w="815340">
                  <a:extLst>
                    <a:ext uri="{9D8B030D-6E8A-4147-A177-3AD203B41FA5}">
                      <a16:colId xmlns:a16="http://schemas.microsoft.com/office/drawing/2014/main" val="3750372307"/>
                    </a:ext>
                  </a:extLst>
                </a:gridCol>
                <a:gridCol w="1000760">
                  <a:extLst>
                    <a:ext uri="{9D8B030D-6E8A-4147-A177-3AD203B41FA5}">
                      <a16:colId xmlns:a16="http://schemas.microsoft.com/office/drawing/2014/main" val="3790347786"/>
                    </a:ext>
                  </a:extLst>
                </a:gridCol>
                <a:gridCol w="833755">
                  <a:extLst>
                    <a:ext uri="{9D8B030D-6E8A-4147-A177-3AD203B41FA5}">
                      <a16:colId xmlns:a16="http://schemas.microsoft.com/office/drawing/2014/main" val="2724807067"/>
                    </a:ext>
                  </a:extLst>
                </a:gridCol>
                <a:gridCol w="764540">
                  <a:extLst>
                    <a:ext uri="{9D8B030D-6E8A-4147-A177-3AD203B41FA5}">
                      <a16:colId xmlns:a16="http://schemas.microsoft.com/office/drawing/2014/main" val="3169571888"/>
                    </a:ext>
                  </a:extLst>
                </a:gridCol>
                <a:gridCol w="813435">
                  <a:extLst>
                    <a:ext uri="{9D8B030D-6E8A-4147-A177-3AD203B41FA5}">
                      <a16:colId xmlns:a16="http://schemas.microsoft.com/office/drawing/2014/main" val="1807755628"/>
                    </a:ext>
                  </a:extLst>
                </a:gridCol>
                <a:gridCol w="1017270">
                  <a:extLst>
                    <a:ext uri="{9D8B030D-6E8A-4147-A177-3AD203B41FA5}">
                      <a16:colId xmlns:a16="http://schemas.microsoft.com/office/drawing/2014/main" val="1389829701"/>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9622708"/>
                  </a:ext>
                </a:extLst>
              </a:tr>
              <a:tr h="0">
                <a:tc>
                  <a:txBody>
                    <a:bodyPr/>
                    <a:lstStyle/>
                    <a:p>
                      <a:pPr marR="295910" algn="just">
                        <a:lnSpc>
                          <a:spcPct val="150000"/>
                        </a:lnSpc>
                      </a:pPr>
                      <a:r>
                        <a:rPr lang="en-IN" sz="1200">
                          <a:effectLst/>
                        </a:rPr>
                        <a:t>Non 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1964018"/>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2611782"/>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0.9994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0152306"/>
                  </a:ext>
                </a:extLst>
              </a:tr>
            </a:tbl>
          </a:graphicData>
        </a:graphic>
      </p:graphicFrame>
      <p:sp>
        <p:nvSpPr>
          <p:cNvPr id="5" name="TextBox 4">
            <a:extLst>
              <a:ext uri="{FF2B5EF4-FFF2-40B4-BE49-F238E27FC236}">
                <a16:creationId xmlns:a16="http://schemas.microsoft.com/office/drawing/2014/main" id="{95713C9A-FBB8-4A74-41CF-C97773A69474}"/>
              </a:ext>
            </a:extLst>
          </p:cNvPr>
          <p:cNvSpPr txBox="1"/>
          <p:nvPr/>
        </p:nvSpPr>
        <p:spPr>
          <a:xfrm>
            <a:off x="764525" y="3688790"/>
            <a:ext cx="11645900" cy="1617751"/>
          </a:xfrm>
          <a:prstGeom prst="rect">
            <a:avLst/>
          </a:prstGeom>
          <a:noFill/>
        </p:spPr>
        <p:txBody>
          <a:bodyPr wrap="square">
            <a:spAutoFit/>
          </a:bodyPr>
          <a:lstStyle/>
          <a:p>
            <a:pPr marR="295910" algn="just">
              <a:lnSpc>
                <a:spcPct val="150000"/>
              </a:lnSpc>
            </a:pPr>
            <a:r>
              <a:rPr lang="en-US" sz="1800" dirty="0">
                <a:effectLst/>
                <a:latin typeface="Times New Roman" panose="02020603050405020304" pitchFamily="18" charset="0"/>
                <a:ea typeface="Times New Roman" panose="02020603050405020304" pitchFamily="18" charset="0"/>
              </a:rPr>
              <a:t> </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 metrics LGBM untuned                                                                                </a:t>
            </a:r>
            <a:r>
              <a:rPr lang="en-US" sz="1800" dirty="0">
                <a:effectLst/>
                <a:latin typeface="Times New Roman" panose="02020603050405020304" pitchFamily="18" charset="0"/>
                <a:ea typeface="Times New Roman" panose="02020603050405020304" pitchFamily="18" charset="0"/>
              </a:rPr>
              <a:t>Model metrics LGBM tuned</a:t>
            </a:r>
          </a:p>
          <a:p>
            <a:pPr marR="295910" algn="just">
              <a:lnSpc>
                <a:spcPct val="150000"/>
              </a:lnSpc>
            </a:pPr>
            <a:endParaRPr lang="en-US" dirty="0">
              <a:latin typeface="Times New Roman" panose="02020603050405020304" pitchFamily="18" charset="0"/>
              <a:ea typeface="Times New Roman" panose="02020603050405020304" pitchFamily="18" charset="0"/>
            </a:endParaRPr>
          </a:p>
          <a:p>
            <a:pPr marR="295910" algn="just">
              <a:lnSpc>
                <a:spcPct val="150000"/>
              </a:lnSpc>
            </a:pPr>
            <a:r>
              <a:rPr lang="en-IN" sz="1600" dirty="0">
                <a:latin typeface="Times New Roman" panose="02020603050405020304" pitchFamily="18" charset="0"/>
                <a:ea typeface="Times New Roman" panose="02020603050405020304" pitchFamily="18" charset="0"/>
              </a:rPr>
              <a:t>From the above confusion matrices there is no visible change in the metrics as the model metrics even before hyperparameter tuning were very good . However a small change can be seen in the confusion matrices . </a:t>
            </a:r>
            <a:endParaRPr lang="en-US"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281FF22-34D5-3BDE-4839-4050C52ED6DB}"/>
              </a:ext>
            </a:extLst>
          </p:cNvPr>
          <p:cNvSpPr txBox="1"/>
          <p:nvPr/>
        </p:nvSpPr>
        <p:spPr>
          <a:xfrm>
            <a:off x="2463800" y="203200"/>
            <a:ext cx="635000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Results </a:t>
            </a:r>
            <a:r>
              <a:rPr lang="en-IN" sz="2000" dirty="0" err="1">
                <a:latin typeface="Times New Roman" panose="02020603050405020304" pitchFamily="18" charset="0"/>
                <a:cs typeface="Times New Roman" panose="02020603050405020304" pitchFamily="18" charset="0"/>
              </a:rPr>
              <a:t>LightGBM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14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EBB268-02C2-029C-62EE-FDF6FD4BD485}"/>
              </a:ext>
            </a:extLst>
          </p:cNvPr>
          <p:cNvPicPr>
            <a:picLocks noChangeAspect="1"/>
          </p:cNvPicPr>
          <p:nvPr/>
        </p:nvPicPr>
        <p:blipFill>
          <a:blip r:embed="rId2"/>
          <a:stretch>
            <a:fillRect/>
          </a:stretch>
        </p:blipFill>
        <p:spPr>
          <a:xfrm>
            <a:off x="742274" y="-92935"/>
            <a:ext cx="3143250" cy="2333625"/>
          </a:xfrm>
          <a:prstGeom prst="rect">
            <a:avLst/>
          </a:prstGeom>
        </p:spPr>
      </p:pic>
      <p:pic>
        <p:nvPicPr>
          <p:cNvPr id="3" name="Picture 2">
            <a:extLst>
              <a:ext uri="{FF2B5EF4-FFF2-40B4-BE49-F238E27FC236}">
                <a16:creationId xmlns:a16="http://schemas.microsoft.com/office/drawing/2014/main" id="{DEBEBCB4-564C-10DD-C82E-15F7865FA314}"/>
              </a:ext>
            </a:extLst>
          </p:cNvPr>
          <p:cNvPicPr>
            <a:picLocks noChangeAspect="1"/>
          </p:cNvPicPr>
          <p:nvPr/>
        </p:nvPicPr>
        <p:blipFill>
          <a:blip r:embed="rId3"/>
          <a:stretch>
            <a:fillRect/>
          </a:stretch>
        </p:blipFill>
        <p:spPr>
          <a:xfrm>
            <a:off x="4686300" y="0"/>
            <a:ext cx="2819400" cy="2276475"/>
          </a:xfrm>
          <a:prstGeom prst="rect">
            <a:avLst/>
          </a:prstGeom>
        </p:spPr>
      </p:pic>
      <p:sp>
        <p:nvSpPr>
          <p:cNvPr id="5" name="TextBox 4">
            <a:extLst>
              <a:ext uri="{FF2B5EF4-FFF2-40B4-BE49-F238E27FC236}">
                <a16:creationId xmlns:a16="http://schemas.microsoft.com/office/drawing/2014/main" id="{2B050DA8-6AA2-EA19-F40C-018D7A7D8ADC}"/>
              </a:ext>
            </a:extLst>
          </p:cNvPr>
          <p:cNvSpPr txBox="1"/>
          <p:nvPr/>
        </p:nvSpPr>
        <p:spPr>
          <a:xfrm>
            <a:off x="0" y="2276475"/>
            <a:ext cx="11861800" cy="4197559"/>
          </a:xfrm>
          <a:prstGeom prst="rect">
            <a:avLst/>
          </a:prstGeom>
          <a:noFill/>
        </p:spPr>
        <p:txBody>
          <a:bodyPr wrap="square">
            <a:spAutoFit/>
          </a:bodyPr>
          <a:lstStyle/>
          <a:p>
            <a:pPr marR="295910" algn="just">
              <a:lnSpc>
                <a:spcPct val="150000"/>
              </a:lnSpc>
            </a:pPr>
            <a:r>
              <a:rPr lang="en-US" sz="1800" dirty="0">
                <a:effectLst/>
                <a:latin typeface="Times New Roman" panose="02020603050405020304" pitchFamily="18" charset="0"/>
                <a:ea typeface="Times New Roman" panose="02020603050405020304" pitchFamily="18" charset="0"/>
              </a:rPr>
              <a:t>	Confusion Matrix of </a:t>
            </a:r>
            <a:r>
              <a:rPr lang="en-US" sz="1800" dirty="0" err="1">
                <a:effectLst/>
                <a:latin typeface="Times New Roman" panose="02020603050405020304" pitchFamily="18" charset="0"/>
                <a:ea typeface="Times New Roman" panose="02020603050405020304" pitchFamily="18" charset="0"/>
              </a:rPr>
              <a:t>lgbm</a:t>
            </a:r>
            <a:r>
              <a:rPr lang="en-US" sz="1800" dirty="0">
                <a:effectLst/>
                <a:latin typeface="Times New Roman" panose="02020603050405020304" pitchFamily="18" charset="0"/>
                <a:ea typeface="Times New Roman" panose="02020603050405020304" pitchFamily="18" charset="0"/>
              </a:rPr>
              <a:t> untuned                Confusion Matrix of </a:t>
            </a:r>
            <a:r>
              <a:rPr lang="en-US" sz="1800" dirty="0" err="1">
                <a:effectLst/>
                <a:latin typeface="Times New Roman" panose="02020603050405020304" pitchFamily="18" charset="0"/>
                <a:ea typeface="Times New Roman" panose="02020603050405020304" pitchFamily="18" charset="0"/>
              </a:rPr>
              <a:t>lgbm</a:t>
            </a:r>
            <a:r>
              <a:rPr lang="en-US" sz="1800" dirty="0">
                <a:effectLst/>
                <a:latin typeface="Times New Roman" panose="02020603050405020304" pitchFamily="18" charset="0"/>
                <a:ea typeface="Times New Roman" panose="02020603050405020304" pitchFamily="18" charset="0"/>
              </a:rPr>
              <a:t> tuned </a:t>
            </a:r>
          </a:p>
          <a:p>
            <a:pPr marR="295910" algn="just">
              <a:lnSpc>
                <a:spcPct val="150000"/>
              </a:lnSpc>
            </a:pPr>
            <a:endParaRPr lang="en-US" dirty="0">
              <a:latin typeface="Times New Roman" panose="02020603050405020304" pitchFamily="18" charset="0"/>
              <a:ea typeface="Times New Roman" panose="02020603050405020304" pitchFamily="18" charset="0"/>
            </a:endParaRPr>
          </a:p>
          <a:p>
            <a:pPr marR="295910" algn="just">
              <a:lnSpc>
                <a:spcPct val="150000"/>
              </a:lnSpc>
            </a:pPr>
            <a:r>
              <a:rPr lang="en-US" sz="1800" dirty="0">
                <a:effectLst/>
                <a:latin typeface="Times New Roman" panose="02020603050405020304" pitchFamily="18" charset="0"/>
                <a:ea typeface="Times New Roman" panose="02020603050405020304" pitchFamily="18" charset="0"/>
              </a:rPr>
              <a:t>From the confusion matrix it is seen that the number of false negatives and false positives are reduced from 85 to 74 which is not a significant change however it is still an improvement over the previous results. Below are the precision-recall curve and the ROC curve of the given Model</a:t>
            </a:r>
          </a:p>
          <a:p>
            <a:pPr marR="295910" algn="just">
              <a:lnSpc>
                <a:spcPct val="150000"/>
              </a:lnSpc>
            </a:pPr>
            <a:endParaRPr lang="en-US" dirty="0">
              <a:latin typeface="Times New Roman" panose="02020603050405020304" pitchFamily="18" charset="0"/>
              <a:ea typeface="Times New Roman" panose="02020603050405020304" pitchFamily="18" charset="0"/>
            </a:endParaRPr>
          </a:p>
          <a:p>
            <a:pPr marR="295910" algn="just">
              <a:lnSpc>
                <a:spcPct val="150000"/>
              </a:lnSpc>
            </a:pPr>
            <a:endParaRPr lang="en-IN" sz="1800" dirty="0">
              <a:effectLst/>
              <a:latin typeface="Times New Roman" panose="02020603050405020304" pitchFamily="18" charset="0"/>
              <a:ea typeface="Times New Roman" panose="02020603050405020304" pitchFamily="18" charset="0"/>
            </a:endParaRPr>
          </a:p>
          <a:p>
            <a:pPr marR="295910" algn="just">
              <a:lnSpc>
                <a:spcPct val="150000"/>
              </a:lnSpc>
            </a:pPr>
            <a:endParaRPr lang="en-US" sz="1800" dirty="0">
              <a:effectLst/>
              <a:latin typeface="Times New Roman" panose="02020603050405020304" pitchFamily="18" charset="0"/>
              <a:ea typeface="Times New Roman" panose="02020603050405020304" pitchFamily="18" charset="0"/>
            </a:endParaRPr>
          </a:p>
          <a:p>
            <a:pPr marR="295910" algn="just">
              <a:lnSpc>
                <a:spcPct val="150000"/>
              </a:lnSpc>
            </a:pPr>
            <a:endParaRPr lang="en-US" dirty="0">
              <a:latin typeface="Times New Roman" panose="02020603050405020304" pitchFamily="18" charset="0"/>
              <a:ea typeface="Times New Roman" panose="02020603050405020304" pitchFamily="18" charset="0"/>
            </a:endParaRPr>
          </a:p>
          <a:p>
            <a:pPr marR="295910"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1F1F335B-1D25-8D51-9158-1ABBDF406B49}"/>
              </a:ext>
            </a:extLst>
          </p:cNvPr>
          <p:cNvPicPr>
            <a:picLocks noChangeAspect="1"/>
          </p:cNvPicPr>
          <p:nvPr/>
        </p:nvPicPr>
        <p:blipFill>
          <a:blip r:embed="rId4"/>
          <a:stretch>
            <a:fillRect/>
          </a:stretch>
        </p:blipFill>
        <p:spPr>
          <a:xfrm>
            <a:off x="330200" y="4517165"/>
            <a:ext cx="3381375" cy="2400300"/>
          </a:xfrm>
          <a:prstGeom prst="rect">
            <a:avLst/>
          </a:prstGeom>
        </p:spPr>
      </p:pic>
      <p:pic>
        <p:nvPicPr>
          <p:cNvPr id="7" name="Picture 6">
            <a:extLst>
              <a:ext uri="{FF2B5EF4-FFF2-40B4-BE49-F238E27FC236}">
                <a16:creationId xmlns:a16="http://schemas.microsoft.com/office/drawing/2014/main" id="{D4049965-68D0-DDB0-07FE-C1928348D7FE}"/>
              </a:ext>
            </a:extLst>
          </p:cNvPr>
          <p:cNvPicPr>
            <a:picLocks noChangeAspect="1"/>
          </p:cNvPicPr>
          <p:nvPr/>
        </p:nvPicPr>
        <p:blipFill>
          <a:blip r:embed="rId5"/>
          <a:stretch>
            <a:fillRect/>
          </a:stretch>
        </p:blipFill>
        <p:spPr>
          <a:xfrm>
            <a:off x="4505325" y="4375254"/>
            <a:ext cx="3181350" cy="2476500"/>
          </a:xfrm>
          <a:prstGeom prst="rect">
            <a:avLst/>
          </a:prstGeom>
        </p:spPr>
      </p:pic>
    </p:spTree>
    <p:extLst>
      <p:ext uri="{BB962C8B-B14F-4D97-AF65-F5344CB8AC3E}">
        <p14:creationId xmlns:p14="http://schemas.microsoft.com/office/powerpoint/2010/main" val="3959523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EB4E4-D9E7-3781-DA01-39F07EB77F89}"/>
              </a:ext>
            </a:extLst>
          </p:cNvPr>
          <p:cNvSpPr txBox="1"/>
          <p:nvPr/>
        </p:nvSpPr>
        <p:spPr>
          <a:xfrm>
            <a:off x="3432748" y="269823"/>
            <a:ext cx="443708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Results XG Boost</a:t>
            </a:r>
          </a:p>
        </p:txBody>
      </p:sp>
      <p:graphicFrame>
        <p:nvGraphicFramePr>
          <p:cNvPr id="3" name="Table 2">
            <a:extLst>
              <a:ext uri="{FF2B5EF4-FFF2-40B4-BE49-F238E27FC236}">
                <a16:creationId xmlns:a16="http://schemas.microsoft.com/office/drawing/2014/main" id="{9E229032-4D92-1DA1-9B00-77987FE59C8B}"/>
              </a:ext>
            </a:extLst>
          </p:cNvPr>
          <p:cNvGraphicFramePr>
            <a:graphicFrameLocks noGrp="1"/>
          </p:cNvGraphicFramePr>
          <p:nvPr>
            <p:extLst>
              <p:ext uri="{D42A27DB-BD31-4B8C-83A1-F6EECF244321}">
                <p14:modId xmlns:p14="http://schemas.microsoft.com/office/powerpoint/2010/main" val="2457320101"/>
              </p:ext>
            </p:extLst>
          </p:nvPr>
        </p:nvGraphicFramePr>
        <p:xfrm>
          <a:off x="98771" y="948976"/>
          <a:ext cx="5871210" cy="2062480"/>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536764842"/>
                    </a:ext>
                  </a:extLst>
                </a:gridCol>
                <a:gridCol w="1000760">
                  <a:extLst>
                    <a:ext uri="{9D8B030D-6E8A-4147-A177-3AD203B41FA5}">
                      <a16:colId xmlns:a16="http://schemas.microsoft.com/office/drawing/2014/main" val="544739231"/>
                    </a:ext>
                  </a:extLst>
                </a:gridCol>
                <a:gridCol w="969010">
                  <a:extLst>
                    <a:ext uri="{9D8B030D-6E8A-4147-A177-3AD203B41FA5}">
                      <a16:colId xmlns:a16="http://schemas.microsoft.com/office/drawing/2014/main" val="476718803"/>
                    </a:ext>
                  </a:extLst>
                </a:gridCol>
                <a:gridCol w="954405">
                  <a:extLst>
                    <a:ext uri="{9D8B030D-6E8A-4147-A177-3AD203B41FA5}">
                      <a16:colId xmlns:a16="http://schemas.microsoft.com/office/drawing/2014/main" val="2049659418"/>
                    </a:ext>
                  </a:extLst>
                </a:gridCol>
                <a:gridCol w="964565">
                  <a:extLst>
                    <a:ext uri="{9D8B030D-6E8A-4147-A177-3AD203B41FA5}">
                      <a16:colId xmlns:a16="http://schemas.microsoft.com/office/drawing/2014/main" val="1255243829"/>
                    </a:ext>
                  </a:extLst>
                </a:gridCol>
                <a:gridCol w="1017270">
                  <a:extLst>
                    <a:ext uri="{9D8B030D-6E8A-4147-A177-3AD203B41FA5}">
                      <a16:colId xmlns:a16="http://schemas.microsoft.com/office/drawing/2014/main" val="927120577"/>
                    </a:ext>
                  </a:extLst>
                </a:gridCol>
              </a:tblGrid>
              <a:tr h="0">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Precision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94167258"/>
                  </a:ext>
                </a:extLst>
              </a:tr>
              <a:tr h="0">
                <a:tc>
                  <a:txBody>
                    <a:bodyPr/>
                    <a:lstStyle/>
                    <a:p>
                      <a:pPr marR="295910" algn="just">
                        <a:lnSpc>
                          <a:spcPct val="150000"/>
                        </a:lnSpc>
                      </a:pPr>
                      <a:r>
                        <a:rPr lang="en-IN" sz="1200">
                          <a:effectLst/>
                        </a:rPr>
                        <a:t>Non 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9564018"/>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362970"/>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0.986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2784053"/>
                  </a:ext>
                </a:extLst>
              </a:tr>
            </a:tbl>
          </a:graphicData>
        </a:graphic>
      </p:graphicFrame>
      <p:sp>
        <p:nvSpPr>
          <p:cNvPr id="4" name="Rectangle 1">
            <a:extLst>
              <a:ext uri="{FF2B5EF4-FFF2-40B4-BE49-F238E27FC236}">
                <a16:creationId xmlns:a16="http://schemas.microsoft.com/office/drawing/2014/main" id="{1C9AA93D-DA87-F3AD-2B83-2E2BC5C8B680}"/>
              </a:ext>
            </a:extLst>
          </p:cNvPr>
          <p:cNvSpPr>
            <a:spLocks noChangeArrowheads="1"/>
          </p:cNvSpPr>
          <p:nvPr/>
        </p:nvSpPr>
        <p:spPr bwMode="auto">
          <a:xfrm>
            <a:off x="1471174" y="3081563"/>
            <a:ext cx="24481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Metrics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untuned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FDDC20A-AB7E-9078-3016-5BA5C7E760A7}"/>
              </a:ext>
            </a:extLst>
          </p:cNvPr>
          <p:cNvGraphicFramePr>
            <a:graphicFrameLocks noGrp="1"/>
          </p:cNvGraphicFramePr>
          <p:nvPr>
            <p:extLst>
              <p:ext uri="{D42A27DB-BD31-4B8C-83A1-F6EECF244321}">
                <p14:modId xmlns:p14="http://schemas.microsoft.com/office/powerpoint/2010/main" val="3800978556"/>
              </p:ext>
            </p:extLst>
          </p:nvPr>
        </p:nvGraphicFramePr>
        <p:xfrm>
          <a:off x="6193789" y="948976"/>
          <a:ext cx="5871210" cy="2157208"/>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421369070"/>
                    </a:ext>
                  </a:extLst>
                </a:gridCol>
                <a:gridCol w="1000760">
                  <a:extLst>
                    <a:ext uri="{9D8B030D-6E8A-4147-A177-3AD203B41FA5}">
                      <a16:colId xmlns:a16="http://schemas.microsoft.com/office/drawing/2014/main" val="530859652"/>
                    </a:ext>
                  </a:extLst>
                </a:gridCol>
                <a:gridCol w="969010">
                  <a:extLst>
                    <a:ext uri="{9D8B030D-6E8A-4147-A177-3AD203B41FA5}">
                      <a16:colId xmlns:a16="http://schemas.microsoft.com/office/drawing/2014/main" val="4205957715"/>
                    </a:ext>
                  </a:extLst>
                </a:gridCol>
                <a:gridCol w="954405">
                  <a:extLst>
                    <a:ext uri="{9D8B030D-6E8A-4147-A177-3AD203B41FA5}">
                      <a16:colId xmlns:a16="http://schemas.microsoft.com/office/drawing/2014/main" val="3621082239"/>
                    </a:ext>
                  </a:extLst>
                </a:gridCol>
                <a:gridCol w="964565">
                  <a:extLst>
                    <a:ext uri="{9D8B030D-6E8A-4147-A177-3AD203B41FA5}">
                      <a16:colId xmlns:a16="http://schemas.microsoft.com/office/drawing/2014/main" val="1026534321"/>
                    </a:ext>
                  </a:extLst>
                </a:gridCol>
                <a:gridCol w="1017270">
                  <a:extLst>
                    <a:ext uri="{9D8B030D-6E8A-4147-A177-3AD203B41FA5}">
                      <a16:colId xmlns:a16="http://schemas.microsoft.com/office/drawing/2014/main" val="4055099127"/>
                    </a:ext>
                  </a:extLst>
                </a:gridCol>
              </a:tblGrid>
              <a:tr h="536924">
                <a:tc>
                  <a:txBody>
                    <a:bodyPr/>
                    <a:lstStyle/>
                    <a:p>
                      <a:pPr marR="295910" algn="just">
                        <a:lnSpc>
                          <a:spcPct val="150000"/>
                        </a:lnSpc>
                      </a:pPr>
                      <a:r>
                        <a:rPr lang="en-IN" sz="1200">
                          <a:effectLst/>
                        </a:rPr>
                        <a:t>Class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9721718"/>
                  </a:ext>
                </a:extLst>
              </a:tr>
              <a:tr h="827436">
                <a:tc>
                  <a:txBody>
                    <a:bodyPr/>
                    <a:lstStyle/>
                    <a:p>
                      <a:pPr marR="295910" algn="just">
                        <a:lnSpc>
                          <a:spcPct val="150000"/>
                        </a:lnSpc>
                      </a:pPr>
                      <a:r>
                        <a:rPr lang="en-IN" sz="1200" dirty="0">
                          <a:effectLst/>
                        </a:rPr>
                        <a:t>Non Fraudulent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0.989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8837563"/>
                  </a:ext>
                </a:extLst>
              </a:tr>
              <a:tr h="540095">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6400923"/>
                  </a:ext>
                </a:extLst>
              </a:tr>
              <a:tr h="252753">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0.987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8257722"/>
                  </a:ext>
                </a:extLst>
              </a:tr>
            </a:tbl>
          </a:graphicData>
        </a:graphic>
      </p:graphicFrame>
      <p:sp>
        <p:nvSpPr>
          <p:cNvPr id="6" name="Rectangle 2">
            <a:extLst>
              <a:ext uri="{FF2B5EF4-FFF2-40B4-BE49-F238E27FC236}">
                <a16:creationId xmlns:a16="http://schemas.microsoft.com/office/drawing/2014/main" id="{334E2349-B845-3490-F0AC-0D432A089320}"/>
              </a:ext>
            </a:extLst>
          </p:cNvPr>
          <p:cNvSpPr>
            <a:spLocks noChangeArrowheads="1"/>
          </p:cNvSpPr>
          <p:nvPr/>
        </p:nvSpPr>
        <p:spPr bwMode="auto">
          <a:xfrm>
            <a:off x="7200174" y="3116625"/>
            <a:ext cx="47461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Metrics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Tuned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7E2D58-63B6-8C91-D052-E2C80BBB0CC5}"/>
              </a:ext>
            </a:extLst>
          </p:cNvPr>
          <p:cNvSpPr txBox="1"/>
          <p:nvPr/>
        </p:nvSpPr>
        <p:spPr>
          <a:xfrm>
            <a:off x="429954" y="3898901"/>
            <a:ext cx="11635045" cy="646331"/>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From the above metrics table, a slight improvement  can be seen in the metrics of the model. This can be seen better in the confusion matrix</a:t>
            </a:r>
            <a:endParaRPr lang="en-IN" dirty="0"/>
          </a:p>
        </p:txBody>
      </p:sp>
    </p:spTree>
    <p:extLst>
      <p:ext uri="{BB962C8B-B14F-4D97-AF65-F5344CB8AC3E}">
        <p14:creationId xmlns:p14="http://schemas.microsoft.com/office/powerpoint/2010/main" val="299082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F26D4-8D32-17E1-2A37-BA16EAF3A2B9}"/>
              </a:ext>
            </a:extLst>
          </p:cNvPr>
          <p:cNvSpPr>
            <a:spLocks noGrp="1"/>
          </p:cNvSpPr>
          <p:nvPr>
            <p:ph idx="1"/>
          </p:nvPr>
        </p:nvSpPr>
        <p:spPr>
          <a:xfrm>
            <a:off x="838200" y="1929384"/>
            <a:ext cx="10515600" cy="4251960"/>
          </a:xfrm>
        </p:spPr>
        <p:txBody>
          <a:bodyPr>
            <a:normAutofit/>
          </a:bodyPr>
          <a:lstStyle/>
          <a:p>
            <a:r>
              <a:rPr lang="en-IN" sz="2200">
                <a:latin typeface="Times New Roman" panose="02020603050405020304" pitchFamily="18" charset="0"/>
                <a:cs typeface="Times New Roman" panose="02020603050405020304" pitchFamily="18" charset="0"/>
              </a:rPr>
              <a:t>There are many different kinds of credit card fraud strategies present like Credit card frauds, Card theft,</a:t>
            </a:r>
          </a:p>
          <a:p>
            <a:pPr marL="0" indent="0">
              <a:buNone/>
            </a:pPr>
            <a:r>
              <a:rPr lang="en-IN" sz="2200">
                <a:latin typeface="Times New Roman" panose="02020603050405020304" pitchFamily="18" charset="0"/>
                <a:cs typeface="Times New Roman" panose="02020603050405020304" pitchFamily="18" charset="0"/>
              </a:rPr>
              <a:t>    Account bankruptcy, Device intrusion, Application fraud, Counterfeit card, etc. </a:t>
            </a:r>
          </a:p>
          <a:p>
            <a:pPr marL="0" indent="0">
              <a:buNone/>
            </a:pPr>
            <a:endParaRPr lang="en-IN" sz="2200">
              <a:latin typeface="Times New Roman" panose="02020603050405020304" pitchFamily="18" charset="0"/>
              <a:cs typeface="Times New Roman" panose="02020603050405020304" pitchFamily="18" charset="0"/>
            </a:endParaRPr>
          </a:p>
          <a:p>
            <a:r>
              <a:rPr lang="en-IN" sz="2200">
                <a:latin typeface="Times New Roman" panose="02020603050405020304" pitchFamily="18" charset="0"/>
                <a:cs typeface="Times New Roman" panose="02020603050405020304" pitchFamily="18" charset="0"/>
              </a:rPr>
              <a:t>This is a very relevant problem that demands the attention of communities such as machinelearning where the solution to this problem can be automated. Machine Learning algorithmsare deployed to study their models, train accordingly, and detect fraudulent transactions.</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96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51DE67-9381-CCBF-C54F-3A56F3A644F5}"/>
              </a:ext>
            </a:extLst>
          </p:cNvPr>
          <p:cNvPicPr>
            <a:picLocks noChangeAspect="1"/>
          </p:cNvPicPr>
          <p:nvPr/>
        </p:nvPicPr>
        <p:blipFill>
          <a:blip r:embed="rId2"/>
          <a:stretch>
            <a:fillRect/>
          </a:stretch>
        </p:blipFill>
        <p:spPr>
          <a:xfrm>
            <a:off x="533400" y="234950"/>
            <a:ext cx="3124200" cy="2400300"/>
          </a:xfrm>
          <a:prstGeom prst="rect">
            <a:avLst/>
          </a:prstGeom>
        </p:spPr>
      </p:pic>
      <p:pic>
        <p:nvPicPr>
          <p:cNvPr id="10" name="Picture 9">
            <a:extLst>
              <a:ext uri="{FF2B5EF4-FFF2-40B4-BE49-F238E27FC236}">
                <a16:creationId xmlns:a16="http://schemas.microsoft.com/office/drawing/2014/main" id="{F71BFCE1-0FFA-3FCF-4C9A-DBB8963CA5B4}"/>
              </a:ext>
            </a:extLst>
          </p:cNvPr>
          <p:cNvPicPr>
            <a:picLocks noChangeAspect="1"/>
          </p:cNvPicPr>
          <p:nvPr/>
        </p:nvPicPr>
        <p:blipFill>
          <a:blip r:embed="rId3"/>
          <a:stretch>
            <a:fillRect/>
          </a:stretch>
        </p:blipFill>
        <p:spPr>
          <a:xfrm>
            <a:off x="5217280" y="234950"/>
            <a:ext cx="3076575" cy="2247900"/>
          </a:xfrm>
          <a:prstGeom prst="rect">
            <a:avLst/>
          </a:prstGeom>
        </p:spPr>
      </p:pic>
      <p:sp>
        <p:nvSpPr>
          <p:cNvPr id="12" name="TextBox 11">
            <a:extLst>
              <a:ext uri="{FF2B5EF4-FFF2-40B4-BE49-F238E27FC236}">
                <a16:creationId xmlns:a16="http://schemas.microsoft.com/office/drawing/2014/main" id="{C403D0EC-8800-0B26-88C3-D9E80FECFBA9}"/>
              </a:ext>
            </a:extLst>
          </p:cNvPr>
          <p:cNvSpPr txBox="1"/>
          <p:nvPr/>
        </p:nvSpPr>
        <p:spPr>
          <a:xfrm>
            <a:off x="533400" y="2482850"/>
            <a:ext cx="11760200" cy="1704569"/>
          </a:xfrm>
          <a:prstGeom prst="rect">
            <a:avLst/>
          </a:prstGeom>
          <a:noFill/>
        </p:spPr>
        <p:txBody>
          <a:bodyPr wrap="square">
            <a:spAutoFit/>
          </a:bodyPr>
          <a:lstStyle/>
          <a:p>
            <a:pPr marR="295910" algn="just">
              <a:lnSpc>
                <a:spcPct val="150000"/>
              </a:lnSpc>
            </a:pPr>
            <a:r>
              <a:rPr lang="en-US" sz="1800" dirty="0">
                <a:effectLst/>
                <a:latin typeface="Times New Roman" panose="02020603050405020304" pitchFamily="18" charset="0"/>
                <a:ea typeface="Times New Roman" panose="02020603050405020304" pitchFamily="18" charset="0"/>
              </a:rPr>
              <a:t>Confusion Matrix untuned                                                Confusion Matrix tuned</a:t>
            </a:r>
          </a:p>
          <a:p>
            <a:pPr marR="295910" algn="ctr">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295910" algn="just">
              <a:lnSpc>
                <a:spcPct val="150000"/>
              </a:lnSpc>
            </a:pPr>
            <a:r>
              <a:rPr lang="en-US" sz="1800" dirty="0">
                <a:effectLst/>
                <a:latin typeface="Times New Roman" panose="02020603050405020304" pitchFamily="18" charset="0"/>
                <a:ea typeface="Times New Roman" panose="02020603050405020304" pitchFamily="18" charset="0"/>
              </a:rPr>
              <a:t>From the above figures </a:t>
            </a:r>
            <a:r>
              <a:rPr lang="en-US" dirty="0">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the no of false positives and false negatives has reduced by 333 data points after hyper parameter tuning. Below are the Precision-Recall curve and the ROC Curve</a:t>
            </a:r>
            <a:endParaRPr lang="en-IN" sz="16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11B87B1D-01B1-044D-CD2D-8A05543B0C91}"/>
              </a:ext>
            </a:extLst>
          </p:cNvPr>
          <p:cNvPicPr>
            <a:picLocks noChangeAspect="1"/>
          </p:cNvPicPr>
          <p:nvPr/>
        </p:nvPicPr>
        <p:blipFill>
          <a:blip r:embed="rId4"/>
          <a:stretch>
            <a:fillRect/>
          </a:stretch>
        </p:blipFill>
        <p:spPr>
          <a:xfrm>
            <a:off x="840422" y="4883150"/>
            <a:ext cx="2510155" cy="1673225"/>
          </a:xfrm>
          <a:prstGeom prst="rect">
            <a:avLst/>
          </a:prstGeom>
        </p:spPr>
      </p:pic>
      <p:pic>
        <p:nvPicPr>
          <p:cNvPr id="14" name="Picture 13">
            <a:extLst>
              <a:ext uri="{FF2B5EF4-FFF2-40B4-BE49-F238E27FC236}">
                <a16:creationId xmlns:a16="http://schemas.microsoft.com/office/drawing/2014/main" id="{2C8613C5-CFD9-208B-98F0-C66CB7349D8B}"/>
              </a:ext>
            </a:extLst>
          </p:cNvPr>
          <p:cNvPicPr>
            <a:picLocks noChangeAspect="1"/>
          </p:cNvPicPr>
          <p:nvPr/>
        </p:nvPicPr>
        <p:blipFill>
          <a:blip r:embed="rId5"/>
          <a:stretch>
            <a:fillRect/>
          </a:stretch>
        </p:blipFill>
        <p:spPr>
          <a:xfrm>
            <a:off x="5227273" y="4779874"/>
            <a:ext cx="2186940" cy="1655445"/>
          </a:xfrm>
          <a:prstGeom prst="rect">
            <a:avLst/>
          </a:prstGeom>
        </p:spPr>
      </p:pic>
    </p:spTree>
    <p:extLst>
      <p:ext uri="{BB962C8B-B14F-4D97-AF65-F5344CB8AC3E}">
        <p14:creationId xmlns:p14="http://schemas.microsoft.com/office/powerpoint/2010/main" val="2163992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A8163-3E8F-858C-96F8-4D451641E6CF}"/>
              </a:ext>
            </a:extLst>
          </p:cNvPr>
          <p:cNvSpPr txBox="1"/>
          <p:nvPr/>
        </p:nvSpPr>
        <p:spPr>
          <a:xfrm>
            <a:off x="0" y="285854"/>
            <a:ext cx="8819838" cy="2308324"/>
          </a:xfrm>
          <a:prstGeom prst="rect">
            <a:avLst/>
          </a:prstGeom>
          <a:noFill/>
        </p:spPr>
        <p:txBody>
          <a:bodyPr wrap="square" rtlCol="0">
            <a:spAutoFit/>
          </a:bodyPr>
          <a:lstStyle/>
          <a:p>
            <a:pPr algn="ctr"/>
            <a:r>
              <a:rPr lang="en-IN" b="1" dirty="0"/>
              <a:t>    Results H2O estimator </a:t>
            </a:r>
          </a:p>
          <a:p>
            <a:pPr algn="ctr"/>
            <a:endParaRPr lang="en-IN" b="1" dirty="0"/>
          </a:p>
          <a:p>
            <a:pPr algn="just"/>
            <a:r>
              <a:rPr lang="en-IN" b="1" dirty="0"/>
              <a:t>No of epochs run = 1000</a:t>
            </a:r>
          </a:p>
          <a:p>
            <a:pPr algn="just"/>
            <a:r>
              <a:rPr lang="en-IN" b="1" dirty="0"/>
              <a:t>Distribution  = Bernoulli Distribution</a:t>
            </a:r>
          </a:p>
          <a:p>
            <a:pPr algn="just"/>
            <a:endParaRPr lang="en-IN" b="1" dirty="0"/>
          </a:p>
          <a:p>
            <a:pPr algn="just"/>
            <a:endParaRPr lang="en-IN" b="1" dirty="0"/>
          </a:p>
          <a:p>
            <a:pPr algn="just"/>
            <a:endParaRPr lang="en-IN" b="1" dirty="0"/>
          </a:p>
          <a:p>
            <a:pPr algn="just"/>
            <a:endParaRPr lang="en-IN" b="1" dirty="0"/>
          </a:p>
        </p:txBody>
      </p:sp>
      <p:graphicFrame>
        <p:nvGraphicFramePr>
          <p:cNvPr id="4" name="Table 3">
            <a:extLst>
              <a:ext uri="{FF2B5EF4-FFF2-40B4-BE49-F238E27FC236}">
                <a16:creationId xmlns:a16="http://schemas.microsoft.com/office/drawing/2014/main" id="{95403D40-4B4E-4893-CCAB-CE1D468391CF}"/>
              </a:ext>
            </a:extLst>
          </p:cNvPr>
          <p:cNvGraphicFramePr>
            <a:graphicFrameLocks noGrp="1"/>
          </p:cNvGraphicFramePr>
          <p:nvPr>
            <p:extLst>
              <p:ext uri="{D42A27DB-BD31-4B8C-83A1-F6EECF244321}">
                <p14:modId xmlns:p14="http://schemas.microsoft.com/office/powerpoint/2010/main" val="2189531438"/>
              </p:ext>
            </p:extLst>
          </p:nvPr>
        </p:nvGraphicFramePr>
        <p:xfrm>
          <a:off x="224790" y="1760466"/>
          <a:ext cx="5871210" cy="1296152"/>
        </p:xfrm>
        <a:graphic>
          <a:graphicData uri="http://schemas.openxmlformats.org/drawingml/2006/table">
            <a:tbl>
              <a:tblPr firstRow="1" firstCol="1" bandRow="1">
                <a:tableStyleId>{5C22544A-7EE6-4342-B048-85BDC9FD1C3A}</a:tableStyleId>
              </a:tblPr>
              <a:tblGrid>
                <a:gridCol w="2935605">
                  <a:extLst>
                    <a:ext uri="{9D8B030D-6E8A-4147-A177-3AD203B41FA5}">
                      <a16:colId xmlns:a16="http://schemas.microsoft.com/office/drawing/2014/main" val="1191669524"/>
                    </a:ext>
                  </a:extLst>
                </a:gridCol>
                <a:gridCol w="2935605">
                  <a:extLst>
                    <a:ext uri="{9D8B030D-6E8A-4147-A177-3AD203B41FA5}">
                      <a16:colId xmlns:a16="http://schemas.microsoft.com/office/drawing/2014/main" val="1608764446"/>
                    </a:ext>
                  </a:extLst>
                </a:gridCol>
              </a:tblGrid>
              <a:tr h="317201">
                <a:tc>
                  <a:txBody>
                    <a:bodyPr/>
                    <a:lstStyle/>
                    <a:p>
                      <a:pPr marR="295910" algn="just">
                        <a:lnSpc>
                          <a:spcPct val="150000"/>
                        </a:lnSpc>
                      </a:pPr>
                      <a:r>
                        <a:rPr lang="en-IN" sz="1200">
                          <a:effectLst/>
                        </a:rPr>
                        <a:t>LogLoss: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0.005753125992453461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9959300"/>
                  </a:ext>
                </a:extLst>
              </a:tr>
              <a:tr h="661750">
                <a:tc>
                  <a:txBody>
                    <a:bodyPr/>
                    <a:lstStyle/>
                    <a:p>
                      <a:pPr marR="295910" algn="just">
                        <a:lnSpc>
                          <a:spcPct val="150000"/>
                        </a:lnSpc>
                      </a:pPr>
                      <a:r>
                        <a:rPr lang="en-IN" sz="1200">
                          <a:effectLst/>
                        </a:rPr>
                        <a:t>Mean Per-Class Error: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0.00034167588267096285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1129077"/>
                  </a:ext>
                </a:extLst>
              </a:tr>
              <a:tr h="317201">
                <a:tc>
                  <a:txBody>
                    <a:bodyPr/>
                    <a:lstStyle/>
                    <a:p>
                      <a:pPr marR="295910" algn="just">
                        <a:lnSpc>
                          <a:spcPct val="150000"/>
                        </a:lnSpc>
                      </a:pPr>
                      <a:r>
                        <a:rPr lang="en-IN" sz="1200">
                          <a:effectLst/>
                        </a:rPr>
                        <a:t>AUC: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0.9997523059422343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7732754"/>
                  </a:ext>
                </a:extLst>
              </a:tr>
            </a:tbl>
          </a:graphicData>
        </a:graphic>
      </p:graphicFrame>
      <p:sp>
        <p:nvSpPr>
          <p:cNvPr id="6" name="TextBox 5">
            <a:extLst>
              <a:ext uri="{FF2B5EF4-FFF2-40B4-BE49-F238E27FC236}">
                <a16:creationId xmlns:a16="http://schemas.microsoft.com/office/drawing/2014/main" id="{265F41D9-4A90-F239-6BC7-E9D4DB397FED}"/>
              </a:ext>
            </a:extLst>
          </p:cNvPr>
          <p:cNvSpPr txBox="1"/>
          <p:nvPr/>
        </p:nvSpPr>
        <p:spPr>
          <a:xfrm>
            <a:off x="455180" y="3145460"/>
            <a:ext cx="11512030" cy="923330"/>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Metrics table for the training data for the H2o                                                Confusion matrix training data</a:t>
            </a:r>
          </a:p>
          <a:p>
            <a:r>
              <a:rPr lang="en-US" sz="1800" dirty="0">
                <a:effectLst/>
                <a:latin typeface="Times New Roman" panose="02020603050405020304" pitchFamily="18" charset="0"/>
                <a:ea typeface="Times New Roman" panose="02020603050405020304" pitchFamily="18" charset="0"/>
              </a:rPr>
              <a:t>                                                              </a:t>
            </a:r>
            <a:endParaRPr lang="en-IN" dirty="0"/>
          </a:p>
        </p:txBody>
      </p:sp>
      <p:graphicFrame>
        <p:nvGraphicFramePr>
          <p:cNvPr id="7" name="Table 6">
            <a:extLst>
              <a:ext uri="{FF2B5EF4-FFF2-40B4-BE49-F238E27FC236}">
                <a16:creationId xmlns:a16="http://schemas.microsoft.com/office/drawing/2014/main" id="{24FE61CA-FDAE-F4C7-E8F3-5D2E0C7CAB24}"/>
              </a:ext>
            </a:extLst>
          </p:cNvPr>
          <p:cNvGraphicFramePr>
            <a:graphicFrameLocks noGrp="1"/>
          </p:cNvGraphicFramePr>
          <p:nvPr>
            <p:extLst>
              <p:ext uri="{D42A27DB-BD31-4B8C-83A1-F6EECF244321}">
                <p14:modId xmlns:p14="http://schemas.microsoft.com/office/powerpoint/2010/main" val="1225897821"/>
              </p:ext>
            </p:extLst>
          </p:nvPr>
        </p:nvGraphicFramePr>
        <p:xfrm>
          <a:off x="6320790" y="719817"/>
          <a:ext cx="5646420" cy="2336800"/>
        </p:xfrm>
        <a:graphic>
          <a:graphicData uri="http://schemas.openxmlformats.org/drawingml/2006/table">
            <a:tbl>
              <a:tblPr firstRow="1" firstCol="1" bandRow="1">
                <a:tableStyleId>{5C22544A-7EE6-4342-B048-85BDC9FD1C3A}</a:tableStyleId>
              </a:tblPr>
              <a:tblGrid>
                <a:gridCol w="1411300">
                  <a:extLst>
                    <a:ext uri="{9D8B030D-6E8A-4147-A177-3AD203B41FA5}">
                      <a16:colId xmlns:a16="http://schemas.microsoft.com/office/drawing/2014/main" val="3732718792"/>
                    </a:ext>
                  </a:extLst>
                </a:gridCol>
                <a:gridCol w="1411300">
                  <a:extLst>
                    <a:ext uri="{9D8B030D-6E8A-4147-A177-3AD203B41FA5}">
                      <a16:colId xmlns:a16="http://schemas.microsoft.com/office/drawing/2014/main" val="780452375"/>
                    </a:ext>
                  </a:extLst>
                </a:gridCol>
                <a:gridCol w="1411910">
                  <a:extLst>
                    <a:ext uri="{9D8B030D-6E8A-4147-A177-3AD203B41FA5}">
                      <a16:colId xmlns:a16="http://schemas.microsoft.com/office/drawing/2014/main" val="3927476886"/>
                    </a:ext>
                  </a:extLst>
                </a:gridCol>
                <a:gridCol w="1411910">
                  <a:extLst>
                    <a:ext uri="{9D8B030D-6E8A-4147-A177-3AD203B41FA5}">
                      <a16:colId xmlns:a16="http://schemas.microsoft.com/office/drawing/2014/main" val="3700567921"/>
                    </a:ext>
                  </a:extLst>
                </a:gridCol>
              </a:tblGrid>
              <a:tr h="0">
                <a:tc>
                  <a:txBody>
                    <a:bodyPr/>
                    <a:lstStyle/>
                    <a:p>
                      <a:pPr marR="295910" algn="just">
                        <a:lnSpc>
                          <a:spcPct val="150000"/>
                        </a:lnSpc>
                      </a:pPr>
                      <a:r>
                        <a:rPr lang="en-IN"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Non-Fraudulent</a:t>
                      </a:r>
                      <a:endParaRPr lang="en-IN" sz="1100">
                        <a:effectLst/>
                      </a:endParaRPr>
                    </a:p>
                    <a:p>
                      <a:pPr marR="295910" algn="just">
                        <a:lnSpc>
                          <a:spcPct val="150000"/>
                        </a:lnSpc>
                      </a:pPr>
                      <a:r>
                        <a:rPr lang="en-IN"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Fraudulent</a:t>
                      </a:r>
                      <a:endParaRPr lang="en-IN" sz="1100">
                        <a:effectLst/>
                      </a:endParaRPr>
                    </a:p>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Rate of false value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0439827"/>
                  </a:ext>
                </a:extLst>
              </a:tr>
              <a:tr h="0">
                <a:tc>
                  <a:txBody>
                    <a:bodyPr/>
                    <a:lstStyle/>
                    <a:p>
                      <a:pPr marR="295910" algn="just">
                        <a:lnSpc>
                          <a:spcPct val="150000"/>
                        </a:lnSpc>
                      </a:pPr>
                      <a:r>
                        <a:rPr lang="en-IN" sz="1200">
                          <a:effectLst/>
                        </a:rPr>
                        <a:t>Non-Fraudulent (0)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170809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89/170898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9380743"/>
                  </a:ext>
                </a:extLst>
              </a:tr>
              <a:tr h="0">
                <a:tc>
                  <a:txBody>
                    <a:bodyPr/>
                    <a:lstStyle/>
                    <a:p>
                      <a:pPr marR="295910" algn="just">
                        <a:lnSpc>
                          <a:spcPct val="150000"/>
                        </a:lnSpc>
                      </a:pPr>
                      <a:r>
                        <a:rPr lang="en-IN" sz="1200">
                          <a:effectLst/>
                        </a:rPr>
                        <a:t>Fraudulent</a:t>
                      </a:r>
                      <a:endParaRPr lang="en-IN" sz="1100">
                        <a:effectLst/>
                      </a:endParaRPr>
                    </a:p>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170271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7/170278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6896295"/>
                  </a:ext>
                </a:extLst>
              </a:tr>
              <a:tr h="0">
                <a:tc>
                  <a:txBody>
                    <a:bodyPr/>
                    <a:lstStyle/>
                    <a:p>
                      <a:pPr marR="295910" algn="just">
                        <a:lnSpc>
                          <a:spcPct val="150000"/>
                        </a:lnSpc>
                      </a:pPr>
                      <a:r>
                        <a:rPr lang="en-IN" sz="1200" dirty="0">
                          <a:effectLst/>
                        </a:rPr>
                        <a:t>Overall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170816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170360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96/341176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078070"/>
                  </a:ext>
                </a:extLst>
              </a:tr>
            </a:tbl>
          </a:graphicData>
        </a:graphic>
      </p:graphicFrame>
      <p:graphicFrame>
        <p:nvGraphicFramePr>
          <p:cNvPr id="10" name="Table 9">
            <a:extLst>
              <a:ext uri="{FF2B5EF4-FFF2-40B4-BE49-F238E27FC236}">
                <a16:creationId xmlns:a16="http://schemas.microsoft.com/office/drawing/2014/main" id="{D68CED22-3C88-FB6B-368F-11C3512E3858}"/>
              </a:ext>
            </a:extLst>
          </p:cNvPr>
          <p:cNvGraphicFramePr>
            <a:graphicFrameLocks noGrp="1"/>
          </p:cNvGraphicFramePr>
          <p:nvPr>
            <p:extLst>
              <p:ext uri="{D42A27DB-BD31-4B8C-83A1-F6EECF244321}">
                <p14:modId xmlns:p14="http://schemas.microsoft.com/office/powerpoint/2010/main" val="4258817856"/>
              </p:ext>
            </p:extLst>
          </p:nvPr>
        </p:nvGraphicFramePr>
        <p:xfrm>
          <a:off x="224790" y="4065960"/>
          <a:ext cx="5871210" cy="723900"/>
        </p:xfrm>
        <a:graphic>
          <a:graphicData uri="http://schemas.openxmlformats.org/drawingml/2006/table">
            <a:tbl>
              <a:tblPr firstRow="1" firstCol="1" bandRow="1">
                <a:tableStyleId>{5C22544A-7EE6-4342-B048-85BDC9FD1C3A}</a:tableStyleId>
              </a:tblPr>
              <a:tblGrid>
                <a:gridCol w="2935605">
                  <a:extLst>
                    <a:ext uri="{9D8B030D-6E8A-4147-A177-3AD203B41FA5}">
                      <a16:colId xmlns:a16="http://schemas.microsoft.com/office/drawing/2014/main" val="1017536300"/>
                    </a:ext>
                  </a:extLst>
                </a:gridCol>
                <a:gridCol w="2935605">
                  <a:extLst>
                    <a:ext uri="{9D8B030D-6E8A-4147-A177-3AD203B41FA5}">
                      <a16:colId xmlns:a16="http://schemas.microsoft.com/office/drawing/2014/main" val="3828499140"/>
                    </a:ext>
                  </a:extLst>
                </a:gridCol>
              </a:tblGrid>
              <a:tr h="0">
                <a:tc>
                  <a:txBody>
                    <a:bodyPr/>
                    <a:lstStyle/>
                    <a:p>
                      <a:pPr marR="295910" algn="just">
                        <a:lnSpc>
                          <a:spcPct val="150000"/>
                        </a:lnSpc>
                      </a:pPr>
                      <a:r>
                        <a:rPr lang="en-IN" sz="1200">
                          <a:effectLst/>
                        </a:rPr>
                        <a:t>LogLoss: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US" sz="1200">
                          <a:effectLst/>
                        </a:rPr>
                        <a:t>0.0036774895622737895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0437436"/>
                  </a:ext>
                </a:extLst>
              </a:tr>
              <a:tr h="0">
                <a:tc>
                  <a:txBody>
                    <a:bodyPr/>
                    <a:lstStyle/>
                    <a:p>
                      <a:pPr marR="295910" algn="just">
                        <a:lnSpc>
                          <a:spcPct val="150000"/>
                        </a:lnSpc>
                      </a:pPr>
                      <a:r>
                        <a:rPr lang="en-IN" sz="1200">
                          <a:effectLst/>
                        </a:rPr>
                        <a:t>Mean Per-Class Error: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0.00034167588267096285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1081026"/>
                  </a:ext>
                </a:extLst>
              </a:tr>
              <a:tr h="0">
                <a:tc>
                  <a:txBody>
                    <a:bodyPr/>
                    <a:lstStyle/>
                    <a:p>
                      <a:pPr marR="295910" algn="just">
                        <a:lnSpc>
                          <a:spcPct val="150000"/>
                        </a:lnSpc>
                      </a:pPr>
                      <a:r>
                        <a:rPr lang="en-IN" sz="1200" dirty="0">
                          <a:effectLst/>
                        </a:rPr>
                        <a:t>AUC: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US" sz="1200" dirty="0">
                          <a:effectLst/>
                        </a:rPr>
                        <a:t>0.9998481069531275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6937826"/>
                  </a:ext>
                </a:extLst>
              </a:tr>
            </a:tbl>
          </a:graphicData>
        </a:graphic>
      </p:graphicFrame>
      <p:graphicFrame>
        <p:nvGraphicFramePr>
          <p:cNvPr id="11" name="Table 10">
            <a:extLst>
              <a:ext uri="{FF2B5EF4-FFF2-40B4-BE49-F238E27FC236}">
                <a16:creationId xmlns:a16="http://schemas.microsoft.com/office/drawing/2014/main" id="{36E1DEB5-47BD-85EA-E88B-93A5CDF40AE9}"/>
              </a:ext>
            </a:extLst>
          </p:cNvPr>
          <p:cNvGraphicFramePr>
            <a:graphicFrameLocks noGrp="1"/>
          </p:cNvGraphicFramePr>
          <p:nvPr>
            <p:extLst>
              <p:ext uri="{D42A27DB-BD31-4B8C-83A1-F6EECF244321}">
                <p14:modId xmlns:p14="http://schemas.microsoft.com/office/powerpoint/2010/main" val="843850959"/>
              </p:ext>
            </p:extLst>
          </p:nvPr>
        </p:nvGraphicFramePr>
        <p:xfrm>
          <a:off x="6320790" y="4068790"/>
          <a:ext cx="5646420" cy="2336800"/>
        </p:xfrm>
        <a:graphic>
          <a:graphicData uri="http://schemas.openxmlformats.org/drawingml/2006/table">
            <a:tbl>
              <a:tblPr firstRow="1" firstCol="1" bandRow="1">
                <a:tableStyleId>{5C22544A-7EE6-4342-B048-85BDC9FD1C3A}</a:tableStyleId>
              </a:tblPr>
              <a:tblGrid>
                <a:gridCol w="1411300">
                  <a:extLst>
                    <a:ext uri="{9D8B030D-6E8A-4147-A177-3AD203B41FA5}">
                      <a16:colId xmlns:a16="http://schemas.microsoft.com/office/drawing/2014/main" val="659150099"/>
                    </a:ext>
                  </a:extLst>
                </a:gridCol>
                <a:gridCol w="1411300">
                  <a:extLst>
                    <a:ext uri="{9D8B030D-6E8A-4147-A177-3AD203B41FA5}">
                      <a16:colId xmlns:a16="http://schemas.microsoft.com/office/drawing/2014/main" val="2838893539"/>
                    </a:ext>
                  </a:extLst>
                </a:gridCol>
                <a:gridCol w="1411910">
                  <a:extLst>
                    <a:ext uri="{9D8B030D-6E8A-4147-A177-3AD203B41FA5}">
                      <a16:colId xmlns:a16="http://schemas.microsoft.com/office/drawing/2014/main" val="4265239980"/>
                    </a:ext>
                  </a:extLst>
                </a:gridCol>
                <a:gridCol w="1411910">
                  <a:extLst>
                    <a:ext uri="{9D8B030D-6E8A-4147-A177-3AD203B41FA5}">
                      <a16:colId xmlns:a16="http://schemas.microsoft.com/office/drawing/2014/main" val="796432896"/>
                    </a:ext>
                  </a:extLst>
                </a:gridCol>
              </a:tblGrid>
              <a:tr h="0">
                <a:tc>
                  <a:txBody>
                    <a:bodyPr/>
                    <a:lstStyle/>
                    <a:p>
                      <a:pPr marR="295910" algn="just">
                        <a:lnSpc>
                          <a:spcPct val="150000"/>
                        </a:lnSpc>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Non-Fraudulent</a:t>
                      </a:r>
                      <a:endParaRPr lang="en-IN" sz="1100" dirty="0">
                        <a:effectLst/>
                      </a:endParaRPr>
                    </a:p>
                    <a:p>
                      <a:pPr marR="295910" algn="just">
                        <a:lnSpc>
                          <a:spcPct val="150000"/>
                        </a:lnSpc>
                      </a:pPr>
                      <a:r>
                        <a:rPr lang="en-IN" sz="1200" dirty="0">
                          <a:effectLst/>
                        </a:rPr>
                        <a:t>(0)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Fraudulent</a:t>
                      </a:r>
                      <a:endParaRPr lang="en-IN" sz="1100">
                        <a:effectLst/>
                      </a:endParaRPr>
                    </a:p>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Rate of false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7460781"/>
                  </a:ext>
                </a:extLst>
              </a:tr>
              <a:tr h="0">
                <a:tc>
                  <a:txBody>
                    <a:bodyPr/>
                    <a:lstStyle/>
                    <a:p>
                      <a:pPr marR="295910" algn="just">
                        <a:lnSpc>
                          <a:spcPct val="150000"/>
                        </a:lnSpc>
                      </a:pPr>
                      <a:r>
                        <a:rPr lang="en-IN" sz="1200">
                          <a:effectLst/>
                        </a:rPr>
                        <a:t>Non-Fraudulent (0)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21195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12/21207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6065921"/>
                  </a:ext>
                </a:extLst>
              </a:tr>
              <a:tr h="0">
                <a:tc>
                  <a:txBody>
                    <a:bodyPr/>
                    <a:lstStyle/>
                    <a:p>
                      <a:pPr marR="295910" algn="just">
                        <a:lnSpc>
                          <a:spcPct val="150000"/>
                        </a:lnSpc>
                      </a:pPr>
                      <a:r>
                        <a:rPr lang="en-IN" sz="1200">
                          <a:effectLst/>
                        </a:rPr>
                        <a:t>Fraudulent</a:t>
                      </a:r>
                      <a:endParaRPr lang="en-IN" sz="1100">
                        <a:effectLst/>
                      </a:endParaRPr>
                    </a:p>
                    <a:p>
                      <a:pPr marR="295910" algn="just">
                        <a:lnSpc>
                          <a:spcPct val="150000"/>
                        </a:lnSpc>
                      </a:pPr>
                      <a:r>
                        <a:rPr lang="en-IN"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21232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5/21237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0656653"/>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21200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21244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17/42444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5457719"/>
                  </a:ext>
                </a:extLst>
              </a:tr>
            </a:tbl>
          </a:graphicData>
        </a:graphic>
      </p:graphicFrame>
      <p:sp>
        <p:nvSpPr>
          <p:cNvPr id="13" name="TextBox 12">
            <a:extLst>
              <a:ext uri="{FF2B5EF4-FFF2-40B4-BE49-F238E27FC236}">
                <a16:creationId xmlns:a16="http://schemas.microsoft.com/office/drawing/2014/main" id="{AD389B8A-6D05-63E0-F65A-F136D19BCC23}"/>
              </a:ext>
            </a:extLst>
          </p:cNvPr>
          <p:cNvSpPr txBox="1"/>
          <p:nvPr/>
        </p:nvSpPr>
        <p:spPr>
          <a:xfrm>
            <a:off x="1200150" y="5078132"/>
            <a:ext cx="61341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Metrics table cross validation</a:t>
            </a:r>
            <a:endParaRPr lang="en-IN" dirty="0"/>
          </a:p>
        </p:txBody>
      </p:sp>
      <p:sp>
        <p:nvSpPr>
          <p:cNvPr id="15" name="TextBox 14">
            <a:extLst>
              <a:ext uri="{FF2B5EF4-FFF2-40B4-BE49-F238E27FC236}">
                <a16:creationId xmlns:a16="http://schemas.microsoft.com/office/drawing/2014/main" id="{51AE805B-6591-93F8-DFD9-5F493324EE6F}"/>
              </a:ext>
            </a:extLst>
          </p:cNvPr>
          <p:cNvSpPr txBox="1"/>
          <p:nvPr/>
        </p:nvSpPr>
        <p:spPr>
          <a:xfrm>
            <a:off x="6686550" y="6469506"/>
            <a:ext cx="421005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Confusion Matrix of the cross validation</a:t>
            </a:r>
            <a:endParaRPr lang="en-IN" dirty="0"/>
          </a:p>
        </p:txBody>
      </p:sp>
    </p:spTree>
    <p:extLst>
      <p:ext uri="{BB962C8B-B14F-4D97-AF65-F5344CB8AC3E}">
        <p14:creationId xmlns:p14="http://schemas.microsoft.com/office/powerpoint/2010/main" val="3136307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F589E0-BECA-5557-44E4-A9E76755DB59}"/>
              </a:ext>
            </a:extLst>
          </p:cNvPr>
          <p:cNvGraphicFramePr>
            <a:graphicFrameLocks noGrp="1"/>
          </p:cNvGraphicFramePr>
          <p:nvPr>
            <p:extLst>
              <p:ext uri="{D42A27DB-BD31-4B8C-83A1-F6EECF244321}">
                <p14:modId xmlns:p14="http://schemas.microsoft.com/office/powerpoint/2010/main" val="395418429"/>
              </p:ext>
            </p:extLst>
          </p:nvPr>
        </p:nvGraphicFramePr>
        <p:xfrm>
          <a:off x="2161272" y="452615"/>
          <a:ext cx="5299710" cy="1031240"/>
        </p:xfrm>
        <a:graphic>
          <a:graphicData uri="http://schemas.openxmlformats.org/drawingml/2006/table">
            <a:tbl>
              <a:tblPr firstRow="1" firstCol="1" bandRow="1">
                <a:tableStyleId>{5C22544A-7EE6-4342-B048-85BDC9FD1C3A}</a:tableStyleId>
              </a:tblPr>
              <a:tblGrid>
                <a:gridCol w="1766570">
                  <a:extLst>
                    <a:ext uri="{9D8B030D-6E8A-4147-A177-3AD203B41FA5}">
                      <a16:colId xmlns:a16="http://schemas.microsoft.com/office/drawing/2014/main" val="918908724"/>
                    </a:ext>
                  </a:extLst>
                </a:gridCol>
                <a:gridCol w="1766570">
                  <a:extLst>
                    <a:ext uri="{9D8B030D-6E8A-4147-A177-3AD203B41FA5}">
                      <a16:colId xmlns:a16="http://schemas.microsoft.com/office/drawing/2014/main" val="2347054229"/>
                    </a:ext>
                  </a:extLst>
                </a:gridCol>
                <a:gridCol w="1766570">
                  <a:extLst>
                    <a:ext uri="{9D8B030D-6E8A-4147-A177-3AD203B41FA5}">
                      <a16:colId xmlns:a16="http://schemas.microsoft.com/office/drawing/2014/main" val="3842027021"/>
                    </a:ext>
                  </a:extLst>
                </a:gridCol>
              </a:tblGrid>
              <a:tr h="0">
                <a:tc>
                  <a:txBody>
                    <a:bodyPr/>
                    <a:lstStyle/>
                    <a:p>
                      <a:pPr marR="295910" algn="just">
                        <a:lnSpc>
                          <a:spcPct val="150000"/>
                        </a:lnSpc>
                      </a:pPr>
                      <a:r>
                        <a:rPr lang="en-IN" sz="1200">
                          <a:effectLst/>
                        </a:rPr>
                        <a:t>Precision</a:t>
                      </a:r>
                      <a:endParaRPr lang="en-IN" sz="1100">
                        <a:effectLst/>
                      </a:endParaRPr>
                    </a:p>
                    <a:p>
                      <a:pPr marR="295910" algn="just">
                        <a:lnSpc>
                          <a:spcPct val="150000"/>
                        </a:lnSpc>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Recall</a:t>
                      </a:r>
                      <a:endParaRPr lang="en-IN" sz="1100">
                        <a:effectLst/>
                      </a:endParaRPr>
                    </a:p>
                    <a:p>
                      <a:pPr marR="295910" algn="just">
                        <a:lnSpc>
                          <a:spcPct val="150000"/>
                        </a:lnSpc>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2787326"/>
                  </a:ext>
                </a:extLst>
              </a:tr>
              <a:tr h="0">
                <a:tc>
                  <a:txBody>
                    <a:bodyPr/>
                    <a:lstStyle/>
                    <a:p>
                      <a:pPr marR="295910" algn="just">
                        <a:lnSpc>
                          <a:spcPct val="150000"/>
                        </a:lnSpc>
                      </a:pPr>
                      <a:r>
                        <a:rPr lang="en-US" sz="1200">
                          <a:effectLst/>
                        </a:rPr>
                        <a:t>0.9998827529604878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US" sz="1200">
                          <a:effectLst/>
                        </a:rPr>
                        <a:t>0.9999162493090568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US" sz="1200" dirty="0">
                          <a:effectLst/>
                        </a:rPr>
                        <a:t>0.9999084659064857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7868791"/>
                  </a:ext>
                </a:extLst>
              </a:tr>
            </a:tbl>
          </a:graphicData>
        </a:graphic>
      </p:graphicFrame>
      <p:sp>
        <p:nvSpPr>
          <p:cNvPr id="4" name="TextBox 3">
            <a:extLst>
              <a:ext uri="{FF2B5EF4-FFF2-40B4-BE49-F238E27FC236}">
                <a16:creationId xmlns:a16="http://schemas.microsoft.com/office/drawing/2014/main" id="{38E4D272-AE16-EF31-AA9E-8FC66A302684}"/>
              </a:ext>
            </a:extLst>
          </p:cNvPr>
          <p:cNvSpPr txBox="1"/>
          <p:nvPr/>
        </p:nvSpPr>
        <p:spPr>
          <a:xfrm>
            <a:off x="3291798" y="1711381"/>
            <a:ext cx="610099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Metrics table for H2O estimator</a:t>
            </a:r>
            <a:endParaRPr lang="en-IN" dirty="0"/>
          </a:p>
        </p:txBody>
      </p:sp>
      <p:graphicFrame>
        <p:nvGraphicFramePr>
          <p:cNvPr id="5" name="Table 4">
            <a:extLst>
              <a:ext uri="{FF2B5EF4-FFF2-40B4-BE49-F238E27FC236}">
                <a16:creationId xmlns:a16="http://schemas.microsoft.com/office/drawing/2014/main" id="{F8839D54-8B7A-DF32-975D-13A4D29AFCD4}"/>
              </a:ext>
            </a:extLst>
          </p:cNvPr>
          <p:cNvGraphicFramePr>
            <a:graphicFrameLocks noGrp="1"/>
          </p:cNvGraphicFramePr>
          <p:nvPr>
            <p:extLst>
              <p:ext uri="{D42A27DB-BD31-4B8C-83A1-F6EECF244321}">
                <p14:modId xmlns:p14="http://schemas.microsoft.com/office/powerpoint/2010/main" val="1061654476"/>
              </p:ext>
            </p:extLst>
          </p:nvPr>
        </p:nvGraphicFramePr>
        <p:xfrm>
          <a:off x="2288064" y="2534920"/>
          <a:ext cx="5375910" cy="1788160"/>
        </p:xfrm>
        <a:graphic>
          <a:graphicData uri="http://schemas.openxmlformats.org/drawingml/2006/table">
            <a:tbl>
              <a:tblPr firstRow="1" firstCol="1" bandRow="1">
                <a:tableStyleId>{5C22544A-7EE6-4342-B048-85BDC9FD1C3A}</a:tableStyleId>
              </a:tblPr>
              <a:tblGrid>
                <a:gridCol w="1329055">
                  <a:extLst>
                    <a:ext uri="{9D8B030D-6E8A-4147-A177-3AD203B41FA5}">
                      <a16:colId xmlns:a16="http://schemas.microsoft.com/office/drawing/2014/main" val="3132770317"/>
                    </a:ext>
                  </a:extLst>
                </a:gridCol>
                <a:gridCol w="1438275">
                  <a:extLst>
                    <a:ext uri="{9D8B030D-6E8A-4147-A177-3AD203B41FA5}">
                      <a16:colId xmlns:a16="http://schemas.microsoft.com/office/drawing/2014/main" val="3358597601"/>
                    </a:ext>
                  </a:extLst>
                </a:gridCol>
                <a:gridCol w="1170305">
                  <a:extLst>
                    <a:ext uri="{9D8B030D-6E8A-4147-A177-3AD203B41FA5}">
                      <a16:colId xmlns:a16="http://schemas.microsoft.com/office/drawing/2014/main" val="3519260680"/>
                    </a:ext>
                  </a:extLst>
                </a:gridCol>
                <a:gridCol w="1438275">
                  <a:extLst>
                    <a:ext uri="{9D8B030D-6E8A-4147-A177-3AD203B41FA5}">
                      <a16:colId xmlns:a16="http://schemas.microsoft.com/office/drawing/2014/main" val="3451397716"/>
                    </a:ext>
                  </a:extLst>
                </a:gridCol>
              </a:tblGrid>
              <a:tr h="0">
                <a:tc>
                  <a:txBody>
                    <a:bodyPr/>
                    <a:lstStyle/>
                    <a:p>
                      <a:pPr marR="295910" algn="just">
                        <a:lnSpc>
                          <a:spcPct val="150000"/>
                        </a:lnSpc>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Non-Fraudulent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l">
                        <a:lnSpc>
                          <a:spcPct val="150000"/>
                        </a:lnSpc>
                      </a:pPr>
                      <a:r>
                        <a:rPr lang="en-IN" sz="1200">
                          <a:effectLst/>
                        </a:rPr>
                        <a:t>Rate of false value prediction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3256383"/>
                  </a:ext>
                </a:extLst>
              </a:tr>
              <a:tr h="0">
                <a:tc>
                  <a:txBody>
                    <a:bodyPr/>
                    <a:lstStyle/>
                    <a:p>
                      <a:pPr marR="295910" algn="just">
                        <a:lnSpc>
                          <a:spcPct val="150000"/>
                        </a:lnSpc>
                      </a:pPr>
                      <a:r>
                        <a:rPr lang="en-IN" sz="1200">
                          <a:effectLst/>
                        </a:rPr>
                        <a:t>Non-Fraudulent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79187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8/79198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2264061"/>
                  </a:ext>
                </a:extLst>
              </a:tr>
              <a:tr h="0">
                <a:tc>
                  <a:txBody>
                    <a:bodyPr/>
                    <a:lstStyle/>
                    <a:p>
                      <a:pPr marR="295910" algn="just">
                        <a:lnSpc>
                          <a:spcPct val="150000"/>
                        </a:lnSpc>
                      </a:pPr>
                      <a:r>
                        <a:rPr lang="en-IN" sz="1200">
                          <a:effectLst/>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80010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11/80018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0804239"/>
                  </a:ext>
                </a:extLst>
              </a:tr>
              <a:tr h="0">
                <a:tc>
                  <a:txBody>
                    <a:bodyPr/>
                    <a:lstStyle/>
                    <a:p>
                      <a:pPr marR="295910" algn="just">
                        <a:lnSpc>
                          <a:spcPct val="150000"/>
                        </a:lnSpc>
                      </a:pPr>
                      <a:r>
                        <a:rPr lang="en-IN" sz="1200">
                          <a:effectLst/>
                        </a:rPr>
                        <a:t>Overall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79198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80018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19/159216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5162993"/>
                  </a:ext>
                </a:extLst>
              </a:tr>
            </a:tbl>
          </a:graphicData>
        </a:graphic>
      </p:graphicFrame>
      <p:sp>
        <p:nvSpPr>
          <p:cNvPr id="7" name="TextBox 6">
            <a:extLst>
              <a:ext uri="{FF2B5EF4-FFF2-40B4-BE49-F238E27FC236}">
                <a16:creationId xmlns:a16="http://schemas.microsoft.com/office/drawing/2014/main" id="{4F8997AF-D472-57FA-5C0D-4CA112792410}"/>
              </a:ext>
            </a:extLst>
          </p:cNvPr>
          <p:cNvSpPr txBox="1"/>
          <p:nvPr/>
        </p:nvSpPr>
        <p:spPr>
          <a:xfrm>
            <a:off x="444500" y="4433355"/>
            <a:ext cx="11290300" cy="1754326"/>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Confusion matrix</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From the above confusion matrix Table it can be confirmed that the model is performing well giving only a total of 19 false values out of 159216 total datapoints. </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84395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34EA8D-155F-9A08-9568-484035AF941F}"/>
              </a:ext>
            </a:extLst>
          </p:cNvPr>
          <p:cNvGraphicFramePr>
            <a:graphicFrameLocks noGrp="1"/>
          </p:cNvGraphicFramePr>
          <p:nvPr>
            <p:extLst>
              <p:ext uri="{D42A27DB-BD31-4B8C-83A1-F6EECF244321}">
                <p14:modId xmlns:p14="http://schemas.microsoft.com/office/powerpoint/2010/main" val="428954757"/>
              </p:ext>
            </p:extLst>
          </p:nvPr>
        </p:nvGraphicFramePr>
        <p:xfrm>
          <a:off x="1543987" y="974362"/>
          <a:ext cx="8454450" cy="5591331"/>
        </p:xfrm>
        <a:graphic>
          <a:graphicData uri="http://schemas.openxmlformats.org/drawingml/2006/table">
            <a:tbl>
              <a:tblPr firstRow="1" firstCol="1" bandRow="1">
                <a:tableStyleId>{5C22544A-7EE6-4342-B048-85BDC9FD1C3A}</a:tableStyleId>
              </a:tblPr>
              <a:tblGrid>
                <a:gridCol w="2684914">
                  <a:extLst>
                    <a:ext uri="{9D8B030D-6E8A-4147-A177-3AD203B41FA5}">
                      <a16:colId xmlns:a16="http://schemas.microsoft.com/office/drawing/2014/main" val="2434375946"/>
                    </a:ext>
                  </a:extLst>
                </a:gridCol>
                <a:gridCol w="1161780">
                  <a:extLst>
                    <a:ext uri="{9D8B030D-6E8A-4147-A177-3AD203B41FA5}">
                      <a16:colId xmlns:a16="http://schemas.microsoft.com/office/drawing/2014/main" val="736512731"/>
                    </a:ext>
                  </a:extLst>
                </a:gridCol>
                <a:gridCol w="1140584">
                  <a:extLst>
                    <a:ext uri="{9D8B030D-6E8A-4147-A177-3AD203B41FA5}">
                      <a16:colId xmlns:a16="http://schemas.microsoft.com/office/drawing/2014/main" val="2349674407"/>
                    </a:ext>
                  </a:extLst>
                </a:gridCol>
                <a:gridCol w="1143612">
                  <a:extLst>
                    <a:ext uri="{9D8B030D-6E8A-4147-A177-3AD203B41FA5}">
                      <a16:colId xmlns:a16="http://schemas.microsoft.com/office/drawing/2014/main" val="974035322"/>
                    </a:ext>
                  </a:extLst>
                </a:gridCol>
                <a:gridCol w="1161780">
                  <a:extLst>
                    <a:ext uri="{9D8B030D-6E8A-4147-A177-3AD203B41FA5}">
                      <a16:colId xmlns:a16="http://schemas.microsoft.com/office/drawing/2014/main" val="4053104537"/>
                    </a:ext>
                  </a:extLst>
                </a:gridCol>
                <a:gridCol w="1161780">
                  <a:extLst>
                    <a:ext uri="{9D8B030D-6E8A-4147-A177-3AD203B41FA5}">
                      <a16:colId xmlns:a16="http://schemas.microsoft.com/office/drawing/2014/main" val="911222054"/>
                    </a:ext>
                  </a:extLst>
                </a:gridCol>
              </a:tblGrid>
              <a:tr h="667017">
                <a:tc>
                  <a:txBody>
                    <a:bodyPr/>
                    <a:lstStyle/>
                    <a:p>
                      <a:pPr algn="ctr">
                        <a:lnSpc>
                          <a:spcPct val="150000"/>
                        </a:lnSpc>
                      </a:pPr>
                      <a:r>
                        <a:rPr lang="en-IN" sz="1100">
                          <a:effectLst/>
                        </a:rPr>
                        <a:t>MODEL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AUC</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Training 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4885114"/>
                  </a:ext>
                </a:extLst>
              </a:tr>
              <a:tr h="312183">
                <a:tc>
                  <a:txBody>
                    <a:bodyPr/>
                    <a:lstStyle/>
                    <a:p>
                      <a:pPr algn="just">
                        <a:lnSpc>
                          <a:spcPct val="150000"/>
                        </a:lnSpc>
                      </a:pPr>
                      <a:r>
                        <a:rPr lang="en-IN" sz="1100">
                          <a:effectLst/>
                        </a:rPr>
                        <a:t>NB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95910" algn="just">
                        <a:lnSpc>
                          <a:spcPct val="150000"/>
                        </a:lnSpc>
                      </a:pPr>
                      <a:r>
                        <a:rPr lang="en-IN" sz="1200" dirty="0">
                          <a:effectLst/>
                        </a:rPr>
                        <a:t>0.78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4.6s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0067111"/>
                  </a:ext>
                </a:extLst>
              </a:tr>
              <a:tr h="312183">
                <a:tc>
                  <a:txBody>
                    <a:bodyPr/>
                    <a:lstStyle/>
                    <a:p>
                      <a:pPr algn="just">
                        <a:lnSpc>
                          <a:spcPct val="150000"/>
                        </a:lnSpc>
                      </a:pPr>
                      <a:r>
                        <a:rPr lang="en-IN" sz="1100">
                          <a:effectLst/>
                        </a:rPr>
                        <a:t>NB + Parameter tuning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0.861625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0.700595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0.794041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dirty="0">
                          <a:effectLst/>
                        </a:rPr>
                        <a:t>0.794040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15.2s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8634220"/>
                  </a:ext>
                </a:extLst>
              </a:tr>
              <a:tr h="312183">
                <a:tc>
                  <a:txBody>
                    <a:bodyPr/>
                    <a:lstStyle/>
                    <a:p>
                      <a:pPr algn="just">
                        <a:lnSpc>
                          <a:spcPct val="150000"/>
                        </a:lnSpc>
                      </a:pPr>
                      <a:r>
                        <a:rPr lang="en-IN" sz="1100">
                          <a:effectLst/>
                        </a:rPr>
                        <a:t>Cat 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0.995759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1.000000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0.997870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0.997870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179.5s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8627003"/>
                  </a:ext>
                </a:extLst>
              </a:tr>
              <a:tr h="667017">
                <a:tc>
                  <a:txBody>
                    <a:bodyPr/>
                    <a:lstStyle/>
                    <a:p>
                      <a:pPr algn="just">
                        <a:lnSpc>
                          <a:spcPct val="150000"/>
                        </a:lnSpc>
                      </a:pPr>
                      <a:r>
                        <a:rPr lang="en-IN" sz="1100">
                          <a:effectLst/>
                        </a:rPr>
                        <a:t>Catboost + Parameter Tuning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1135.6s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7816334"/>
                  </a:ext>
                </a:extLst>
              </a:tr>
              <a:tr h="340497">
                <a:tc>
                  <a:txBody>
                    <a:bodyPr/>
                    <a:lstStyle/>
                    <a:p>
                      <a:pPr algn="just">
                        <a:lnSpc>
                          <a:spcPct val="150000"/>
                        </a:lnSpc>
                      </a:pPr>
                      <a:r>
                        <a:rPr lang="en-IN" sz="1100">
                          <a:effectLst/>
                        </a:rPr>
                        <a:t>LightGBM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78.4s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435178"/>
                  </a:ext>
                </a:extLst>
              </a:tr>
              <a:tr h="667017">
                <a:tc>
                  <a:txBody>
                    <a:bodyPr/>
                    <a:lstStyle/>
                    <a:p>
                      <a:pPr algn="just">
                        <a:lnSpc>
                          <a:spcPct val="150000"/>
                        </a:lnSpc>
                      </a:pPr>
                      <a:r>
                        <a:rPr lang="en-IN" sz="1100">
                          <a:effectLst/>
                        </a:rPr>
                        <a:t>LightGBM + parameter tuning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200">
                          <a:effectLst/>
                        </a:rPr>
                        <a:t>0.9994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800s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2123966"/>
                  </a:ext>
                </a:extLst>
              </a:tr>
              <a:tr h="312183">
                <a:tc>
                  <a:txBody>
                    <a:bodyPr/>
                    <a:lstStyle/>
                    <a:p>
                      <a:pPr algn="just">
                        <a:lnSpc>
                          <a:spcPct val="150000"/>
                        </a:lnSpc>
                      </a:pPr>
                      <a:r>
                        <a:rPr lang="en-IN" sz="1100">
                          <a:effectLst/>
                        </a:rPr>
                        <a:t>XG Boost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0.97986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0.987692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0.986935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244s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5804564"/>
                  </a:ext>
                </a:extLst>
              </a:tr>
              <a:tr h="667017">
                <a:tc>
                  <a:txBody>
                    <a:bodyPr/>
                    <a:lstStyle/>
                    <a:p>
                      <a:pPr algn="just">
                        <a:lnSpc>
                          <a:spcPct val="150000"/>
                        </a:lnSpc>
                      </a:pPr>
                      <a:r>
                        <a:rPr lang="en-IN" sz="1100">
                          <a:effectLst/>
                        </a:rPr>
                        <a:t>XGBoost + parameter tuning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0.9799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0.987696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0.986944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1375.3s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2172722"/>
                  </a:ext>
                </a:extLst>
              </a:tr>
              <a:tr h="667017">
                <a:tc>
                  <a:txBody>
                    <a:bodyPr/>
                    <a:lstStyle/>
                    <a:p>
                      <a:pPr algn="just">
                        <a:lnSpc>
                          <a:spcPct val="150000"/>
                        </a:lnSpc>
                      </a:pPr>
                      <a:r>
                        <a:rPr lang="en-IN" sz="1100">
                          <a:effectLst/>
                        </a:rPr>
                        <a:t>H20 (Training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1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0.999848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140814.8s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9528538"/>
                  </a:ext>
                </a:extLst>
              </a:tr>
              <a:tr h="667017">
                <a:tc>
                  <a:txBody>
                    <a:bodyPr/>
                    <a:lstStyle/>
                    <a:p>
                      <a:pPr algn="just">
                        <a:lnSpc>
                          <a:spcPct val="150000"/>
                        </a:lnSpc>
                      </a:pPr>
                      <a:r>
                        <a:rPr lang="en-IN" sz="1100">
                          <a:effectLst/>
                        </a:rPr>
                        <a:t>H20 (Testing)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0.9999162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0.999428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0.99989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a:effectLst/>
                        </a:rPr>
                        <a:t>0.9999487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IN" sz="11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2463200"/>
                  </a:ext>
                </a:extLst>
              </a:tr>
            </a:tbl>
          </a:graphicData>
        </a:graphic>
      </p:graphicFrame>
      <p:sp>
        <p:nvSpPr>
          <p:cNvPr id="4" name="TextBox 3">
            <a:extLst>
              <a:ext uri="{FF2B5EF4-FFF2-40B4-BE49-F238E27FC236}">
                <a16:creationId xmlns:a16="http://schemas.microsoft.com/office/drawing/2014/main" id="{D9C689C3-D4C3-468A-AA85-5D50CE7BC0CE}"/>
              </a:ext>
            </a:extLst>
          </p:cNvPr>
          <p:cNvSpPr txBox="1"/>
          <p:nvPr/>
        </p:nvSpPr>
        <p:spPr>
          <a:xfrm>
            <a:off x="2425700" y="127000"/>
            <a:ext cx="6235700" cy="369332"/>
          </a:xfrm>
          <a:prstGeom prst="rect">
            <a:avLst/>
          </a:prstGeom>
          <a:noFill/>
        </p:spPr>
        <p:txBody>
          <a:bodyPr wrap="square" rtlCol="0">
            <a:spAutoFit/>
          </a:bodyPr>
          <a:lstStyle/>
          <a:p>
            <a:pPr algn="ctr"/>
            <a:r>
              <a:rPr lang="en-IN" b="1" dirty="0"/>
              <a:t>Overall Metrics Table</a:t>
            </a:r>
          </a:p>
        </p:txBody>
      </p:sp>
    </p:spTree>
    <p:extLst>
      <p:ext uri="{BB962C8B-B14F-4D97-AF65-F5344CB8AC3E}">
        <p14:creationId xmlns:p14="http://schemas.microsoft.com/office/powerpoint/2010/main" val="4094161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524-184F-A918-B439-D612EA0EFC60}"/>
              </a:ext>
            </a:extLst>
          </p:cNvPr>
          <p:cNvSpPr>
            <a:spLocks noGrp="1"/>
          </p:cNvSpPr>
          <p:nvPr>
            <p:ph type="title"/>
          </p:nvPr>
        </p:nvSpPr>
        <p:spPr/>
        <p:txBody>
          <a:bodyPr/>
          <a:lstStyle/>
          <a:p>
            <a:r>
              <a:rPr lang="en-IN" b="1" dirty="0">
                <a:solidFill>
                  <a:schemeClr val="tx1"/>
                </a:solidFill>
              </a:rPr>
              <a:t>Conclusions and future work  </a:t>
            </a:r>
          </a:p>
        </p:txBody>
      </p:sp>
      <p:sp>
        <p:nvSpPr>
          <p:cNvPr id="3" name="Content Placeholder 2">
            <a:extLst>
              <a:ext uri="{FF2B5EF4-FFF2-40B4-BE49-F238E27FC236}">
                <a16:creationId xmlns:a16="http://schemas.microsoft.com/office/drawing/2014/main" id="{38334FD5-A689-7CDD-9AD1-28CBE6920803}"/>
              </a:ext>
            </a:extLst>
          </p:cNvPr>
          <p:cNvSpPr>
            <a:spLocks noGrp="1"/>
          </p:cNvSpPr>
          <p:nvPr>
            <p:ph idx="1"/>
          </p:nvPr>
        </p:nvSpPr>
        <p:spPr>
          <a:xfrm>
            <a:off x="677334" y="2160589"/>
            <a:ext cx="10333566" cy="3880773"/>
          </a:xfrm>
        </p:spPr>
        <p:txBody>
          <a:bodyPr>
            <a:normAutofit fontScale="85000" lnSpcReduction="10000"/>
          </a:bodyPr>
          <a:lstStyle/>
          <a:p>
            <a:pPr marL="0" indent="0" algn="just">
              <a:lnSpc>
                <a:spcPct val="150000"/>
              </a:lnSpc>
              <a:buNone/>
            </a:pPr>
            <a:r>
              <a:rPr lang="en-US" sz="2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From the above Metric table, the following conclusions can be made </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The 3 Boosting algorithms work better here than the Classification algorithm when   purely comparing just machine learning. </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marR="29591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Naïve Bayes is the Fastest algorithm in terms of training and computation time but time but that does not mean faster is always better. </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marR="29591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Deep Learning model performs better than the Machine Learning model however the training and computation time is too much for it because of a complex architecture and not powerful enough GPU. </a:t>
            </a:r>
            <a:endParaRPr lang="en-IN" sz="20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50735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1A480-6C8A-882C-CBBF-AD9525605549}"/>
              </a:ext>
            </a:extLst>
          </p:cNvPr>
          <p:cNvSpPr txBox="1"/>
          <p:nvPr/>
        </p:nvSpPr>
        <p:spPr>
          <a:xfrm>
            <a:off x="330200" y="948690"/>
            <a:ext cx="11595100" cy="5078313"/>
          </a:xfrm>
          <a:prstGeom prst="rect">
            <a:avLst/>
          </a:prstGeom>
          <a:noFill/>
        </p:spPr>
        <p:txBody>
          <a:bodyPr wrap="square">
            <a:spAutoFit/>
          </a:bodyPr>
          <a:lstStyle/>
          <a:p>
            <a:pPr marR="295910" algn="just">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research is being carried out to offer a multiclass classifier to detect the fraud credit card transactions from the genuine ones. It also aids in the development of customized Fraud detection Software’s.. The metrics on which the model performance will be evaluated were confusion matrices, AUC score, Precision, </a:t>
            </a:r>
            <a:r>
              <a:rPr lang="en-US" sz="1800" dirty="0" err="1">
                <a:effectLst/>
                <a:latin typeface="Times New Roman" panose="02020603050405020304" pitchFamily="18" charset="0"/>
                <a:ea typeface="Times New Roman" panose="02020603050405020304" pitchFamily="18" charset="0"/>
              </a:rPr>
              <a:t>Recall,and</a:t>
            </a:r>
            <a:r>
              <a:rPr lang="en-US" sz="1800" dirty="0">
                <a:effectLst/>
                <a:latin typeface="Times New Roman" panose="02020603050405020304" pitchFamily="18" charset="0"/>
                <a:ea typeface="Times New Roman" panose="02020603050405020304" pitchFamily="18" charset="0"/>
              </a:rPr>
              <a:t> Accuracy score of the above models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Practically the best model for our requirement after observing the above outputs and graphs would be Cat Boost in Machine learning Models, and the deep learning model gives better results than machine learning models however the computational time is too high in the case of deep learning</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Calibri" panose="020F0502020204030204" pitchFamily="34" charset="0"/>
              </a:rPr>
              <a:t>In the future for this application the model can be enhanced by using better machines or can be implemented on cloud and in the process multiple rounds of hyper tuning can be run ,more deep learning algorithms like MLP and LSTMs and also hyper tune the deep learning model </a:t>
            </a:r>
            <a:endParaRPr lang="en-IN" dirty="0"/>
          </a:p>
        </p:txBody>
      </p:sp>
    </p:spTree>
    <p:extLst>
      <p:ext uri="{BB962C8B-B14F-4D97-AF65-F5344CB8AC3E}">
        <p14:creationId xmlns:p14="http://schemas.microsoft.com/office/powerpoint/2010/main" val="1069761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D3DF-5B84-037D-FEB5-3842EFE57C7E}"/>
              </a:ext>
            </a:extLst>
          </p:cNvPr>
          <p:cNvSpPr>
            <a:spLocks noGrp="1"/>
          </p:cNvSpPr>
          <p:nvPr>
            <p:ph type="title"/>
          </p:nvPr>
        </p:nvSpPr>
        <p:spPr>
          <a:xfrm>
            <a:off x="677334" y="609600"/>
            <a:ext cx="8596668" cy="698500"/>
          </a:xfrm>
        </p:spPr>
        <p:txBody>
          <a:bodyPr/>
          <a:lstStyle/>
          <a:p>
            <a:r>
              <a:rPr lang="en-IN" b="1" dirty="0">
                <a:solidFill>
                  <a:schemeClr val="tx1"/>
                </a:solidFill>
              </a:rPr>
              <a:t>References</a:t>
            </a:r>
            <a:r>
              <a:rPr lang="en-IN" dirty="0"/>
              <a:t> </a:t>
            </a:r>
          </a:p>
        </p:txBody>
      </p:sp>
      <p:sp>
        <p:nvSpPr>
          <p:cNvPr id="3" name="Content Placeholder 2">
            <a:extLst>
              <a:ext uri="{FF2B5EF4-FFF2-40B4-BE49-F238E27FC236}">
                <a16:creationId xmlns:a16="http://schemas.microsoft.com/office/drawing/2014/main" id="{1AAA6427-5797-4E32-E800-CD82BD0D0E1E}"/>
              </a:ext>
            </a:extLst>
          </p:cNvPr>
          <p:cNvSpPr>
            <a:spLocks noGrp="1"/>
          </p:cNvSpPr>
          <p:nvPr>
            <p:ph idx="1"/>
          </p:nvPr>
        </p:nvSpPr>
        <p:spPr>
          <a:xfrm>
            <a:off x="677334" y="609600"/>
            <a:ext cx="11095566" cy="5880099"/>
          </a:xfrm>
        </p:spPr>
        <p:txBody>
          <a:bodyPr>
            <a:normAutofit lnSpcReduction="10000"/>
          </a:bodyPr>
          <a:lstStyle/>
          <a:p>
            <a:pPr marL="0" marR="379730" indent="0" algn="just">
              <a:lnSpc>
                <a:spcPct val="150000"/>
              </a:lnSpc>
              <a:buNone/>
              <a:tabLst>
                <a:tab pos="398208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73075" marR="379730" algn="just">
              <a:lnSpc>
                <a:spcPct val="150000"/>
              </a:lnSpc>
              <a:spcAft>
                <a:spcPts val="0"/>
              </a:spcAft>
              <a:tabLst>
                <a:tab pos="3982085" algn="l"/>
              </a:tabLst>
            </a:pPr>
            <a:r>
              <a:rPr lang="en-US" sz="1600" dirty="0">
                <a:solidFill>
                  <a:schemeClr val="tx1"/>
                </a:solidFill>
                <a:effectLst/>
                <a:latin typeface="Times New Roman" panose="02020603050405020304" pitchFamily="18" charset="0"/>
                <a:ea typeface="Times New Roman" panose="02020603050405020304" pitchFamily="18" charset="0"/>
              </a:rPr>
              <a:t>[1] </a:t>
            </a:r>
            <a:r>
              <a:rPr lang="en-US" sz="1600" dirty="0" err="1">
                <a:solidFill>
                  <a:schemeClr val="tx1"/>
                </a:solidFill>
                <a:effectLst/>
                <a:latin typeface="Times New Roman" panose="02020603050405020304" pitchFamily="18" charset="0"/>
                <a:ea typeface="Times New Roman" panose="02020603050405020304" pitchFamily="18" charset="0"/>
              </a:rPr>
              <a:t>Pelin</a:t>
            </a:r>
            <a:r>
              <a:rPr lang="en-US" sz="1600" dirty="0">
                <a:solidFill>
                  <a:schemeClr val="tx1"/>
                </a:solidFill>
                <a:effectLst/>
                <a:latin typeface="Times New Roman" panose="02020603050405020304" pitchFamily="18" charset="0"/>
                <a:ea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rPr>
              <a:t>Yıldırım</a:t>
            </a:r>
            <a:r>
              <a:rPr lang="en-US" sz="1600" dirty="0">
                <a:solidFill>
                  <a:schemeClr val="tx1"/>
                </a:solidFill>
                <a:effectLst/>
                <a:latin typeface="Times New Roman" panose="02020603050405020304" pitchFamily="18" charset="0"/>
                <a:ea typeface="Times New Roman" panose="02020603050405020304" pitchFamily="18" charset="0"/>
              </a:rPr>
              <a:t> </a:t>
            </a:r>
            <a:r>
              <a:rPr lang="en-US" sz="1600" dirty="0" err="1">
                <a:solidFill>
                  <a:schemeClr val="tx1"/>
                </a:solidFill>
                <a:effectLst/>
                <a:latin typeface="Times New Roman" panose="02020603050405020304" pitchFamily="18" charset="0"/>
                <a:ea typeface="Times New Roman" panose="02020603050405020304" pitchFamily="18" charset="0"/>
              </a:rPr>
              <a:t>Taşer</a:t>
            </a:r>
            <a:r>
              <a:rPr lang="en-US" sz="1600" dirty="0">
                <a:solidFill>
                  <a:schemeClr val="tx1"/>
                </a:solidFill>
                <a:effectLst/>
                <a:latin typeface="Times New Roman" panose="02020603050405020304" pitchFamily="18" charset="0"/>
                <a:ea typeface="Times New Roman" panose="02020603050405020304" pitchFamily="18" charset="0"/>
              </a:rPr>
              <a:t>, Fatma </a:t>
            </a:r>
            <a:r>
              <a:rPr lang="en-US" sz="1600" dirty="0" err="1">
                <a:solidFill>
                  <a:schemeClr val="tx1"/>
                </a:solidFill>
                <a:effectLst/>
                <a:latin typeface="Times New Roman" panose="02020603050405020304" pitchFamily="18" charset="0"/>
                <a:ea typeface="Times New Roman" panose="02020603050405020304" pitchFamily="18" charset="0"/>
              </a:rPr>
              <a:t>Bozyiğit</a:t>
            </a:r>
            <a:r>
              <a:rPr lang="en-US" sz="1600" dirty="0">
                <a:solidFill>
                  <a:schemeClr val="tx1"/>
                </a:solidFill>
                <a:effectLst/>
                <a:latin typeface="Times New Roman" panose="02020603050405020304" pitchFamily="18" charset="0"/>
                <a:ea typeface="Times New Roman" panose="02020603050405020304" pitchFamily="18" charset="0"/>
              </a:rPr>
              <a:t>. "Chapter 7 Machine Learning Applications for Fraud Detection in Finance Sector”, Springer Science and Business Media LLC, 2022</a:t>
            </a:r>
            <a:endParaRPr lang="en-IN" sz="1600" dirty="0">
              <a:solidFill>
                <a:schemeClr val="tx1"/>
              </a:solidFill>
              <a:effectLst/>
              <a:latin typeface="Times New Roman" panose="02020603050405020304" pitchFamily="18" charset="0"/>
              <a:ea typeface="Times New Roman" panose="02020603050405020304" pitchFamily="18" charset="0"/>
            </a:endParaRPr>
          </a:p>
          <a:p>
            <a:pPr marL="457200" marR="379730" algn="just">
              <a:lnSpc>
                <a:spcPct val="150000"/>
              </a:lnSpc>
              <a:spcAft>
                <a:spcPts val="0"/>
              </a:spcAft>
              <a:tabLst>
                <a:tab pos="3982085" algn="l"/>
              </a:tabLst>
            </a:pPr>
            <a:r>
              <a:rPr lang="en-IN" sz="1600" dirty="0">
                <a:solidFill>
                  <a:schemeClr val="tx1"/>
                </a:solidFill>
                <a:effectLst/>
                <a:latin typeface="Times New Roman" panose="02020603050405020304" pitchFamily="18" charset="0"/>
                <a:ea typeface="Times New Roman" panose="02020603050405020304" pitchFamily="18" charset="0"/>
              </a:rPr>
              <a:t> [2] </a:t>
            </a:r>
            <a:r>
              <a:rPr lang="en-IN" sz="1600" dirty="0" err="1">
                <a:solidFill>
                  <a:schemeClr val="tx1"/>
                </a:solidFill>
                <a:effectLst/>
                <a:latin typeface="Times New Roman" panose="02020603050405020304" pitchFamily="18" charset="0"/>
                <a:ea typeface="Times New Roman" panose="02020603050405020304" pitchFamily="18" charset="0"/>
              </a:rPr>
              <a:t>Carcillo</a:t>
            </a:r>
            <a:r>
              <a:rPr lang="en-IN" sz="1600" dirty="0">
                <a:solidFill>
                  <a:schemeClr val="tx1"/>
                </a:solidFill>
                <a:effectLst/>
                <a:latin typeface="Times New Roman" panose="02020603050405020304" pitchFamily="18" charset="0"/>
                <a:ea typeface="Times New Roman" panose="02020603050405020304" pitchFamily="18" charset="0"/>
              </a:rPr>
              <a:t>, F., Dal </a:t>
            </a:r>
            <a:r>
              <a:rPr lang="en-IN" sz="1600" dirty="0" err="1">
                <a:solidFill>
                  <a:schemeClr val="tx1"/>
                </a:solidFill>
                <a:effectLst/>
                <a:latin typeface="Times New Roman" panose="02020603050405020304" pitchFamily="18" charset="0"/>
                <a:ea typeface="Times New Roman" panose="02020603050405020304" pitchFamily="18" charset="0"/>
              </a:rPr>
              <a:t>Pozzolo</a:t>
            </a:r>
            <a:r>
              <a:rPr lang="en-IN" sz="1600" dirty="0">
                <a:solidFill>
                  <a:schemeClr val="tx1"/>
                </a:solidFill>
                <a:effectLst/>
                <a:latin typeface="Times New Roman" panose="02020603050405020304" pitchFamily="18" charset="0"/>
                <a:ea typeface="Times New Roman" panose="02020603050405020304" pitchFamily="18" charset="0"/>
              </a:rPr>
              <a:t>, A., Le Borgne, Y.-A., </a:t>
            </a:r>
            <a:r>
              <a:rPr lang="en-IN" sz="1600" dirty="0" err="1">
                <a:solidFill>
                  <a:schemeClr val="tx1"/>
                </a:solidFill>
                <a:effectLst/>
                <a:latin typeface="Times New Roman" panose="02020603050405020304" pitchFamily="18" charset="0"/>
                <a:ea typeface="Times New Roman" panose="02020603050405020304" pitchFamily="18" charset="0"/>
              </a:rPr>
              <a:t>Caelen</a:t>
            </a:r>
            <a:r>
              <a:rPr lang="en-IN" sz="1600" dirty="0">
                <a:solidFill>
                  <a:schemeClr val="tx1"/>
                </a:solidFill>
                <a:effectLst/>
                <a:latin typeface="Times New Roman" panose="02020603050405020304" pitchFamily="18" charset="0"/>
                <a:ea typeface="Times New Roman" panose="02020603050405020304" pitchFamily="18" charset="0"/>
              </a:rPr>
              <a:t>, O., </a:t>
            </a:r>
            <a:r>
              <a:rPr lang="en-IN" sz="1600" dirty="0" err="1">
                <a:solidFill>
                  <a:schemeClr val="tx1"/>
                </a:solidFill>
                <a:effectLst/>
                <a:latin typeface="Times New Roman" panose="02020603050405020304" pitchFamily="18" charset="0"/>
                <a:ea typeface="Times New Roman" panose="02020603050405020304" pitchFamily="18" charset="0"/>
              </a:rPr>
              <a:t>Mazzer</a:t>
            </a:r>
            <a:r>
              <a:rPr lang="en-IN" sz="1600" dirty="0">
                <a:solidFill>
                  <a:schemeClr val="tx1"/>
                </a:solidFill>
                <a:effectLst/>
                <a:latin typeface="Times New Roman" panose="02020603050405020304" pitchFamily="18" charset="0"/>
                <a:ea typeface="Times New Roman" panose="02020603050405020304" pitchFamily="18" charset="0"/>
              </a:rPr>
              <a:t>, Y., &amp; </a:t>
            </a:r>
            <a:r>
              <a:rPr lang="en-IN" sz="1600" dirty="0" err="1">
                <a:solidFill>
                  <a:schemeClr val="tx1"/>
                </a:solidFill>
                <a:effectLst/>
                <a:latin typeface="Times New Roman" panose="02020603050405020304" pitchFamily="18" charset="0"/>
                <a:ea typeface="Times New Roman" panose="02020603050405020304" pitchFamily="18" charset="0"/>
              </a:rPr>
              <a:t>Bontempi</a:t>
            </a:r>
            <a:r>
              <a:rPr lang="en-IN" sz="1600" dirty="0">
                <a:solidFill>
                  <a:schemeClr val="tx1"/>
                </a:solidFill>
                <a:effectLst/>
                <a:latin typeface="Times New Roman" panose="02020603050405020304" pitchFamily="18" charset="0"/>
                <a:ea typeface="Times New Roman" panose="02020603050405020304" pitchFamily="18" charset="0"/>
              </a:rPr>
              <a:t>, G. (2018). SCARFF: A scalable framework for streaming credit card fraud detection with spark. Information Fusion, 41, 182–194. </a:t>
            </a:r>
          </a:p>
          <a:p>
            <a:pPr marL="473075" marR="379730" algn="just">
              <a:lnSpc>
                <a:spcPct val="150000"/>
              </a:lnSpc>
              <a:spcAft>
                <a:spcPts val="0"/>
              </a:spcAft>
              <a:tabLst>
                <a:tab pos="3982085" algn="l"/>
              </a:tabLst>
            </a:pPr>
            <a:r>
              <a:rPr lang="en-IN" sz="1600" dirty="0" err="1">
                <a:solidFill>
                  <a:schemeClr val="tx1"/>
                </a:solidFill>
                <a:effectLst/>
                <a:latin typeface="Times New Roman" panose="02020603050405020304" pitchFamily="18" charset="0"/>
                <a:ea typeface="Times New Roman" panose="02020603050405020304" pitchFamily="18" charset="0"/>
              </a:rPr>
              <a:t>doi</a:t>
            </a:r>
            <a:r>
              <a:rPr lang="en-IN" sz="1600" dirty="0">
                <a:solidFill>
                  <a:schemeClr val="tx1"/>
                </a:solidFill>
                <a:effectLst/>
                <a:latin typeface="Times New Roman" panose="02020603050405020304" pitchFamily="18" charset="0"/>
                <a:ea typeface="Times New Roman" panose="02020603050405020304" pitchFamily="18" charset="0"/>
              </a:rPr>
              <a:t>: 10.1016/j.inffus.2017.09.005. </a:t>
            </a:r>
          </a:p>
          <a:p>
            <a:pPr marL="473075" marR="379730" algn="just">
              <a:lnSpc>
                <a:spcPct val="150000"/>
              </a:lnSpc>
              <a:spcAft>
                <a:spcPts val="0"/>
              </a:spcAft>
              <a:tabLst>
                <a:tab pos="3982085" algn="l"/>
              </a:tabLst>
            </a:pPr>
            <a:r>
              <a:rPr lang="en-IN" sz="1600" dirty="0">
                <a:solidFill>
                  <a:schemeClr val="tx1"/>
                </a:solidFill>
                <a:effectLst/>
                <a:latin typeface="Times New Roman" panose="02020603050405020304" pitchFamily="18" charset="0"/>
                <a:ea typeface="Times New Roman" panose="02020603050405020304" pitchFamily="18" charset="0"/>
              </a:rPr>
              <a:t>[3] </a:t>
            </a:r>
            <a:r>
              <a:rPr lang="en-IN" sz="1600" dirty="0" err="1">
                <a:solidFill>
                  <a:schemeClr val="tx1"/>
                </a:solidFill>
                <a:effectLst/>
                <a:latin typeface="Times New Roman" panose="02020603050405020304" pitchFamily="18" charset="0"/>
                <a:ea typeface="Times New Roman" panose="02020603050405020304" pitchFamily="18" charset="0"/>
              </a:rPr>
              <a:t>Carcillo</a:t>
            </a:r>
            <a:r>
              <a:rPr lang="en-IN" sz="1600" dirty="0">
                <a:solidFill>
                  <a:schemeClr val="tx1"/>
                </a:solidFill>
                <a:effectLst/>
                <a:latin typeface="Times New Roman" panose="02020603050405020304" pitchFamily="18" charset="0"/>
                <a:ea typeface="Times New Roman" panose="02020603050405020304" pitchFamily="18" charset="0"/>
              </a:rPr>
              <a:t>, F., Le Borgne,  Y.-A.,  </a:t>
            </a:r>
            <a:r>
              <a:rPr lang="en-IN" sz="1600" dirty="0" err="1">
                <a:solidFill>
                  <a:schemeClr val="tx1"/>
                </a:solidFill>
                <a:effectLst/>
                <a:latin typeface="Times New Roman" panose="02020603050405020304" pitchFamily="18" charset="0"/>
                <a:ea typeface="Times New Roman" panose="02020603050405020304" pitchFamily="18" charset="0"/>
              </a:rPr>
              <a:t>Caelen</a:t>
            </a:r>
            <a:r>
              <a:rPr lang="en-IN" sz="1600" dirty="0">
                <a:solidFill>
                  <a:schemeClr val="tx1"/>
                </a:solidFill>
                <a:effectLst/>
                <a:latin typeface="Times New Roman" panose="02020603050405020304" pitchFamily="18" charset="0"/>
                <a:ea typeface="Times New Roman" panose="02020603050405020304" pitchFamily="18" charset="0"/>
              </a:rPr>
              <a:t>, O.,  </a:t>
            </a:r>
            <a:r>
              <a:rPr lang="en-IN" sz="1600" dirty="0" err="1">
                <a:solidFill>
                  <a:schemeClr val="tx1"/>
                </a:solidFill>
                <a:effectLst/>
                <a:latin typeface="Times New Roman" panose="02020603050405020304" pitchFamily="18" charset="0"/>
                <a:ea typeface="Times New Roman" panose="02020603050405020304" pitchFamily="18" charset="0"/>
              </a:rPr>
              <a:t>Kessaci</a:t>
            </a:r>
            <a:r>
              <a:rPr lang="en-IN" sz="1600" dirty="0">
                <a:solidFill>
                  <a:schemeClr val="tx1"/>
                </a:solidFill>
                <a:effectLst/>
                <a:latin typeface="Times New Roman" panose="02020603050405020304" pitchFamily="18" charset="0"/>
                <a:ea typeface="Times New Roman" panose="02020603050405020304" pitchFamily="18" charset="0"/>
              </a:rPr>
              <a:t>,  Y.,  </a:t>
            </a:r>
            <a:r>
              <a:rPr lang="en-IN" sz="1600" dirty="0" err="1">
                <a:solidFill>
                  <a:schemeClr val="tx1"/>
                </a:solidFill>
                <a:effectLst/>
                <a:latin typeface="Times New Roman" panose="02020603050405020304" pitchFamily="18" charset="0"/>
                <a:ea typeface="Times New Roman" panose="02020603050405020304" pitchFamily="18" charset="0"/>
              </a:rPr>
              <a:t>Oblé</a:t>
            </a:r>
            <a:r>
              <a:rPr lang="en-IN" sz="1600" dirty="0">
                <a:solidFill>
                  <a:schemeClr val="tx1"/>
                </a:solidFill>
                <a:effectLst/>
                <a:latin typeface="Times New Roman" panose="02020603050405020304" pitchFamily="18" charset="0"/>
                <a:ea typeface="Times New Roman" panose="02020603050405020304" pitchFamily="18" charset="0"/>
              </a:rPr>
              <a:t>,  F., &amp; </a:t>
            </a:r>
            <a:r>
              <a:rPr lang="en-IN" sz="1600" dirty="0" err="1">
                <a:solidFill>
                  <a:schemeClr val="tx1"/>
                </a:solidFill>
                <a:effectLst/>
                <a:latin typeface="Times New Roman" panose="02020603050405020304" pitchFamily="18" charset="0"/>
                <a:ea typeface="Times New Roman" panose="02020603050405020304" pitchFamily="18" charset="0"/>
              </a:rPr>
              <a:t>Bontempi</a:t>
            </a:r>
            <a:r>
              <a:rPr lang="en-IN" sz="1600" dirty="0">
                <a:solidFill>
                  <a:schemeClr val="tx1"/>
                </a:solidFill>
                <a:effectLst/>
                <a:latin typeface="Times New Roman" panose="02020603050405020304" pitchFamily="18" charset="0"/>
                <a:ea typeface="Times New Roman" panose="02020603050405020304" pitchFamily="18" charset="0"/>
              </a:rPr>
              <a:t>, G.  (2019).  Combining  Unsupervised  and  Supervised Learning in Credit  Card  Fraud  Detection.  Information Sciences. </a:t>
            </a:r>
          </a:p>
          <a:p>
            <a:pPr marL="473075" marR="379730" algn="just">
              <a:lnSpc>
                <a:spcPct val="150000"/>
              </a:lnSpc>
              <a:spcAft>
                <a:spcPts val="0"/>
              </a:spcAft>
              <a:tabLst>
                <a:tab pos="3982085" algn="l"/>
              </a:tabLst>
            </a:pPr>
            <a:r>
              <a:rPr lang="en-IN" sz="1600" dirty="0" err="1">
                <a:solidFill>
                  <a:schemeClr val="tx1"/>
                </a:solidFill>
                <a:effectLst/>
                <a:latin typeface="Times New Roman" panose="02020603050405020304" pitchFamily="18" charset="0"/>
                <a:ea typeface="Times New Roman" panose="02020603050405020304" pitchFamily="18" charset="0"/>
              </a:rPr>
              <a:t>doi</a:t>
            </a:r>
            <a:r>
              <a:rPr lang="en-IN" sz="1600" dirty="0">
                <a:solidFill>
                  <a:schemeClr val="tx1"/>
                </a:solidFill>
                <a:effectLst/>
                <a:latin typeface="Times New Roman" panose="02020603050405020304" pitchFamily="18" charset="0"/>
                <a:ea typeface="Times New Roman" panose="02020603050405020304" pitchFamily="18" charset="0"/>
              </a:rPr>
              <a:t>: 10.1016/j.ins.2019.05.042. </a:t>
            </a:r>
          </a:p>
          <a:p>
            <a:pPr marL="473075" marR="379730" algn="just">
              <a:lnSpc>
                <a:spcPct val="150000"/>
              </a:lnSpc>
              <a:spcAft>
                <a:spcPts val="0"/>
              </a:spcAft>
              <a:tabLst>
                <a:tab pos="3982085" algn="l"/>
              </a:tabLst>
            </a:pPr>
            <a:r>
              <a:rPr lang="en-IN" sz="1600" dirty="0">
                <a:solidFill>
                  <a:schemeClr val="tx1"/>
                </a:solidFill>
                <a:effectLst/>
                <a:latin typeface="Times New Roman" panose="02020603050405020304" pitchFamily="18" charset="0"/>
                <a:ea typeface="Times New Roman" panose="02020603050405020304" pitchFamily="18" charset="0"/>
              </a:rPr>
              <a:t>[4] Cheng, D., Xiang,  S., Shang,  C.,  Zhang,  Y.,  Yang,  F.,  &amp;  Zhang,  L. (2020).  </a:t>
            </a:r>
            <a:r>
              <a:rPr lang="en-IN" sz="1600" dirty="0" err="1">
                <a:solidFill>
                  <a:schemeClr val="tx1"/>
                </a:solidFill>
                <a:effectLst/>
                <a:latin typeface="Times New Roman" panose="02020603050405020304" pitchFamily="18" charset="0"/>
                <a:ea typeface="Times New Roman" panose="02020603050405020304" pitchFamily="18" charset="0"/>
              </a:rPr>
              <a:t>Spatio</a:t>
            </a:r>
            <a:r>
              <a:rPr lang="en-IN" sz="1600" dirty="0">
                <a:solidFill>
                  <a:schemeClr val="tx1"/>
                </a:solidFill>
                <a:effectLst/>
                <a:latin typeface="Times New Roman" panose="02020603050405020304" pitchFamily="18" charset="0"/>
                <a:ea typeface="Times New Roman" panose="02020603050405020304" pitchFamily="18" charset="0"/>
              </a:rPr>
              <a:t>-Temporal Attention-Based Neural  Network  for  Credit Card Fraud Detection.  Proceedings of the  AAAI  Conference  on Artificial Intelligence, 34(01), 362–369. doi:10.1609/</a:t>
            </a:r>
            <a:r>
              <a:rPr lang="en-IN" sz="1600" dirty="0" err="1">
                <a:solidFill>
                  <a:schemeClr val="tx1"/>
                </a:solidFill>
                <a:effectLst/>
                <a:latin typeface="Times New Roman" panose="02020603050405020304" pitchFamily="18" charset="0"/>
                <a:ea typeface="Times New Roman" panose="02020603050405020304" pitchFamily="18" charset="0"/>
              </a:rPr>
              <a:t>aaai</a:t>
            </a:r>
            <a:r>
              <a:rPr lang="en-IN" sz="1600" dirty="0">
                <a:solidFill>
                  <a:schemeClr val="tx1"/>
                </a:solidFill>
                <a:effectLst/>
                <a:latin typeface="Times New Roman" panose="02020603050405020304" pitchFamily="18" charset="0"/>
                <a:ea typeface="Times New Roman" panose="02020603050405020304" pitchFamily="18" charset="0"/>
              </a:rPr>
              <a:t>. v34i01.5371.</a:t>
            </a:r>
          </a:p>
          <a:p>
            <a:pPr marL="473075" marR="379730" algn="just">
              <a:lnSpc>
                <a:spcPct val="150000"/>
              </a:lnSpc>
              <a:spcAft>
                <a:spcPts val="0"/>
              </a:spcAft>
              <a:tabLst>
                <a:tab pos="3982085" algn="l"/>
              </a:tabLst>
            </a:pPr>
            <a:r>
              <a:rPr lang="en-IN" sz="1600" dirty="0">
                <a:solidFill>
                  <a:schemeClr val="tx1"/>
                </a:solidFill>
                <a:effectLst/>
                <a:latin typeface="Times New Roman" panose="02020603050405020304" pitchFamily="18" charset="0"/>
                <a:ea typeface="Times New Roman" panose="02020603050405020304" pitchFamily="18" charset="0"/>
              </a:rPr>
              <a:t>[5]</a:t>
            </a:r>
            <a:r>
              <a:rPr lang="en-IN" sz="1600" dirty="0">
                <a:solidFill>
                  <a:schemeClr val="tx1"/>
                </a:solidFill>
                <a:effectLst/>
                <a:latin typeface="ff2"/>
                <a:ea typeface="Times New Roman" panose="02020603050405020304" pitchFamily="18" charset="0"/>
              </a:rPr>
              <a:t> </a:t>
            </a:r>
            <a:r>
              <a:rPr lang="en-IN" sz="1600" dirty="0">
                <a:solidFill>
                  <a:schemeClr val="tx1"/>
                </a:solidFill>
                <a:effectLst/>
                <a:latin typeface="Times New Roman" panose="02020603050405020304" pitchFamily="18" charset="0"/>
                <a:ea typeface="Times New Roman" panose="02020603050405020304" pitchFamily="18" charset="0"/>
              </a:rPr>
              <a:t>De Sá, A.  G., Pereira, A. C., &amp;  Pappa,  G. L.  (2018).  A  customized classification algorithm for  credit  card  fraud  detection.  Engineering Applications of Artificial Intelligence, 72, 21-29.</a:t>
            </a:r>
          </a:p>
          <a:p>
            <a:endParaRPr lang="en-IN" dirty="0"/>
          </a:p>
        </p:txBody>
      </p:sp>
    </p:spTree>
    <p:extLst>
      <p:ext uri="{BB962C8B-B14F-4D97-AF65-F5344CB8AC3E}">
        <p14:creationId xmlns:p14="http://schemas.microsoft.com/office/powerpoint/2010/main" val="621183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931F-ADA6-8D8F-8DB3-3111DF8FDAB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AC4E4B9F-0346-D37B-6A08-0656C7BB61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1593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257A-E8C1-A7A3-5B47-BA8DC25BA122}"/>
              </a:ext>
            </a:extLst>
          </p:cNvPr>
          <p:cNvSpPr>
            <a:spLocks noGrp="1"/>
          </p:cNvSpPr>
          <p:nvPr>
            <p:ph type="title"/>
          </p:nvPr>
        </p:nvSpPr>
        <p:spPr/>
        <p:txBody>
          <a:bodyPr>
            <a:normAutofit/>
          </a:bodyPr>
          <a:lstStyle/>
          <a:p>
            <a:r>
              <a:rPr lang="en-IN" sz="5400" b="1"/>
              <a:t>Problem Statement</a:t>
            </a:r>
          </a:p>
        </p:txBody>
      </p:sp>
      <p:sp>
        <p:nvSpPr>
          <p:cNvPr id="3" name="Content Placeholder 2">
            <a:extLst>
              <a:ext uri="{FF2B5EF4-FFF2-40B4-BE49-F238E27FC236}">
                <a16:creationId xmlns:a16="http://schemas.microsoft.com/office/drawing/2014/main" id="{5AE0D70E-5B03-5401-E0E0-DB265499341D}"/>
              </a:ext>
            </a:extLst>
          </p:cNvPr>
          <p:cNvSpPr>
            <a:spLocks noGrp="1"/>
          </p:cNvSpPr>
          <p:nvPr>
            <p:ph idx="1"/>
          </p:nvPr>
        </p:nvSpPr>
        <p:spPr>
          <a:xfrm>
            <a:off x="838200" y="1929384"/>
            <a:ext cx="10515600" cy="4251960"/>
          </a:xfrm>
        </p:spPr>
        <p:txBody>
          <a:bodyPr>
            <a:normAutofit/>
          </a:bodyPr>
          <a:lstStyle/>
          <a:p>
            <a:r>
              <a:rPr lang="en-IN" sz="2200"/>
              <a:t>We have to find the best model created by training various different Algorithms and comparing them using metrics like Accuracy Score, Recall Score, Precision Score , ROC_AUC Score , Confusion Matrix . </a:t>
            </a:r>
          </a:p>
        </p:txBody>
      </p:sp>
    </p:spTree>
    <p:extLst>
      <p:ext uri="{BB962C8B-B14F-4D97-AF65-F5344CB8AC3E}">
        <p14:creationId xmlns:p14="http://schemas.microsoft.com/office/powerpoint/2010/main" val="101311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23B6-0BD8-5F7E-E7D7-957AEE46597A}"/>
              </a:ext>
            </a:extLst>
          </p:cNvPr>
          <p:cNvSpPr>
            <a:spLocks noGrp="1"/>
          </p:cNvSpPr>
          <p:nvPr>
            <p:ph type="title"/>
          </p:nvPr>
        </p:nvSpPr>
        <p:spPr/>
        <p:txBody>
          <a:bodyPr>
            <a:normAutofit/>
          </a:bodyPr>
          <a:lstStyle/>
          <a:p>
            <a:r>
              <a:rPr lang="en-IN" sz="5400"/>
              <a:t>Literature Survey</a:t>
            </a:r>
          </a:p>
        </p:txBody>
      </p:sp>
      <p:sp>
        <p:nvSpPr>
          <p:cNvPr id="3" name="Content Placeholder 2">
            <a:extLst>
              <a:ext uri="{FF2B5EF4-FFF2-40B4-BE49-F238E27FC236}">
                <a16:creationId xmlns:a16="http://schemas.microsoft.com/office/drawing/2014/main" id="{BD4F53C9-E5EB-ADFC-FE7D-017D9ADD393E}"/>
              </a:ext>
            </a:extLst>
          </p:cNvPr>
          <p:cNvSpPr>
            <a:spLocks noGrp="1"/>
          </p:cNvSpPr>
          <p:nvPr>
            <p:ph idx="1"/>
          </p:nvPr>
        </p:nvSpPr>
        <p:spPr>
          <a:xfrm>
            <a:off x="838200" y="1929384"/>
            <a:ext cx="10515600" cy="4251960"/>
          </a:xfrm>
        </p:spPr>
        <p:txBody>
          <a:bodyPr>
            <a:normAutofit lnSpcReduction="10000"/>
          </a:bodyPr>
          <a:lstStyle/>
          <a:p>
            <a:pPr marL="0" indent="0">
              <a:buNone/>
            </a:pPr>
            <a:r>
              <a:rPr lang="en-IN" sz="2200"/>
              <a:t>This Section includes </a:t>
            </a:r>
          </a:p>
          <a:p>
            <a:pPr marL="0" indent="0">
              <a:buNone/>
            </a:pPr>
            <a:r>
              <a:rPr lang="en-IN" sz="2200"/>
              <a:t>1. Papers Referred</a:t>
            </a:r>
          </a:p>
          <a:p>
            <a:pPr marL="0" indent="0">
              <a:buNone/>
            </a:pPr>
            <a:r>
              <a:rPr lang="en-IN" sz="2200"/>
              <a:t>2. Tools and Libraries</a:t>
            </a:r>
          </a:p>
          <a:p>
            <a:pPr marL="0" indent="0">
              <a:buNone/>
            </a:pPr>
            <a:r>
              <a:rPr lang="en-IN" sz="2200"/>
              <a:t>3.Preprocessing data</a:t>
            </a:r>
          </a:p>
          <a:p>
            <a:pPr marL="0" indent="0">
              <a:buNone/>
            </a:pPr>
            <a:r>
              <a:rPr lang="en-IN" sz="2200"/>
              <a:t>4. Balancing Dataset using Oversampling techniques ( ADASYN )</a:t>
            </a:r>
          </a:p>
          <a:p>
            <a:pPr marL="0" indent="0">
              <a:buNone/>
            </a:pPr>
            <a:r>
              <a:rPr lang="en-IN" sz="2200"/>
              <a:t>5.</a:t>
            </a:r>
            <a:r>
              <a:rPr lang="en-IN" sz="2200" b="1"/>
              <a:t> </a:t>
            </a:r>
            <a:r>
              <a:rPr lang="en-IN" sz="2200"/>
              <a:t>Removing Outliers</a:t>
            </a:r>
          </a:p>
          <a:p>
            <a:pPr marL="0" indent="0">
              <a:buNone/>
            </a:pPr>
            <a:r>
              <a:rPr lang="en-IN" sz="2200"/>
              <a:t>6. Model Hyper parameter tuning </a:t>
            </a:r>
          </a:p>
          <a:p>
            <a:pPr marL="0" indent="0">
              <a:buNone/>
            </a:pPr>
            <a:r>
              <a:rPr lang="en-IN" sz="2200"/>
              <a:t>	6.1 Randomized Search CV</a:t>
            </a:r>
          </a:p>
          <a:p>
            <a:pPr marL="0" indent="0">
              <a:buNone/>
            </a:pPr>
            <a:r>
              <a:rPr lang="en-IN" sz="2200"/>
              <a:t>	6.2 Grid search CV</a:t>
            </a:r>
          </a:p>
          <a:p>
            <a:pPr marL="0" indent="0">
              <a:buNone/>
            </a:pPr>
            <a:r>
              <a:rPr lang="en-IN" sz="2200"/>
              <a:t>7 . Machine Learning</a:t>
            </a:r>
          </a:p>
          <a:p>
            <a:pPr marL="0" indent="0">
              <a:buNone/>
            </a:pPr>
            <a:endParaRPr lang="en-IN" sz="2200"/>
          </a:p>
        </p:txBody>
      </p:sp>
    </p:spTree>
    <p:extLst>
      <p:ext uri="{BB962C8B-B14F-4D97-AF65-F5344CB8AC3E}">
        <p14:creationId xmlns:p14="http://schemas.microsoft.com/office/powerpoint/2010/main" val="93978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FFEAE-070C-1615-BD59-D01164A68A43}"/>
              </a:ext>
            </a:extLst>
          </p:cNvPr>
          <p:cNvSpPr>
            <a:spLocks noGrp="1"/>
          </p:cNvSpPr>
          <p:nvPr>
            <p:ph idx="1"/>
          </p:nvPr>
        </p:nvSpPr>
        <p:spPr>
          <a:xfrm>
            <a:off x="838200" y="919988"/>
            <a:ext cx="10439400" cy="5261356"/>
          </a:xfrm>
        </p:spPr>
        <p:txBody>
          <a:bodyPr>
            <a:normAutofit/>
          </a:bodyPr>
          <a:lstStyle/>
          <a:p>
            <a:pPr marL="0" indent="0">
              <a:buNone/>
            </a:pPr>
            <a:r>
              <a:rPr lang="en-IN" sz="2200" b="1" i="0" dirty="0">
                <a:effectLst/>
                <a:latin typeface="Times New Roman" panose="02020603050405020304" pitchFamily="18" charset="0"/>
                <a:cs typeface="Times New Roman" panose="02020603050405020304" pitchFamily="18" charset="0"/>
              </a:rPr>
              <a:t>Papers Referred </a:t>
            </a:r>
          </a:p>
          <a:p>
            <a:pPr marL="0" indent="0">
              <a:buNone/>
            </a:pPr>
            <a:endParaRPr lang="en-IN" sz="2200" b="0" i="0" dirty="0">
              <a:effectLst/>
              <a:latin typeface="Times New Roman" panose="02020603050405020304" pitchFamily="18" charset="0"/>
              <a:cs typeface="Times New Roman" panose="02020603050405020304" pitchFamily="18" charset="0"/>
            </a:endParaRPr>
          </a:p>
          <a:p>
            <a:pPr marL="0" indent="0">
              <a:buNone/>
            </a:pPr>
            <a:r>
              <a:rPr lang="en-IN" sz="2200" b="0" i="0" dirty="0">
                <a:effectLst/>
                <a:latin typeface="Times New Roman" panose="02020603050405020304" pitchFamily="18" charset="0"/>
                <a:cs typeface="Times New Roman" panose="02020603050405020304" pitchFamily="18" charset="0"/>
              </a:rPr>
              <a:t>[1]</a:t>
            </a:r>
            <a:r>
              <a:rPr lang="en-IN" sz="2200" b="0" i="0" dirty="0" err="1">
                <a:effectLst/>
                <a:latin typeface="Times New Roman" panose="02020603050405020304" pitchFamily="18" charset="0"/>
                <a:cs typeface="Times New Roman" panose="02020603050405020304" pitchFamily="18" charset="0"/>
              </a:rPr>
              <a:t>Dejan</a:t>
            </a:r>
            <a:r>
              <a:rPr lang="en-IN" sz="2200" b="0" i="0" dirty="0">
                <a:effectLst/>
                <a:latin typeface="Times New Roman" panose="02020603050405020304" pitchFamily="18" charset="0"/>
                <a:cs typeface="Times New Roman" panose="02020603050405020304" pitchFamily="18" charset="0"/>
              </a:rPr>
              <a:t> </a:t>
            </a:r>
            <a:r>
              <a:rPr lang="en-IN" sz="2200" b="0" i="0" dirty="0" err="1">
                <a:effectLst/>
                <a:latin typeface="Times New Roman" panose="02020603050405020304" pitchFamily="18" charset="0"/>
                <a:cs typeface="Times New Roman" panose="02020603050405020304" pitchFamily="18" charset="0"/>
              </a:rPr>
              <a:t>Varmedja</a:t>
            </a:r>
            <a:r>
              <a:rPr lang="en-IN" sz="2200" b="0" i="0" dirty="0">
                <a:effectLst/>
                <a:latin typeface="Times New Roman" panose="02020603050405020304" pitchFamily="18" charset="0"/>
                <a:cs typeface="Times New Roman" panose="02020603050405020304" pitchFamily="18" charset="0"/>
              </a:rPr>
              <a:t>: Proposed Various Machine learning algorithms for credit </a:t>
            </a:r>
            <a:r>
              <a:rPr lang="en-IN" sz="2200" b="0" i="0" dirty="0" err="1">
                <a:effectLst/>
                <a:latin typeface="Times New Roman" panose="02020603050405020304" pitchFamily="18" charset="0"/>
                <a:cs typeface="Times New Roman" panose="02020603050405020304" pitchFamily="18" charset="0"/>
              </a:rPr>
              <a:t>cardfraud</a:t>
            </a:r>
            <a:r>
              <a:rPr lang="en-IN" sz="2200" b="0" i="0" dirty="0">
                <a:effectLst/>
                <a:latin typeface="Times New Roman" panose="02020603050405020304" pitchFamily="18" charset="0"/>
                <a:cs typeface="Times New Roman" panose="02020603050405020304" pitchFamily="18" charset="0"/>
              </a:rPr>
              <a:t> detection and </a:t>
            </a:r>
            <a:r>
              <a:rPr lang="en-IN" sz="2200" b="0" i="0" dirty="0" err="1">
                <a:effectLst/>
                <a:latin typeface="Times New Roman" panose="02020603050405020304" pitchFamily="18" charset="0"/>
                <a:cs typeface="Times New Roman" panose="02020603050405020304" pitchFamily="18" charset="0"/>
              </a:rPr>
              <a:t>analyzed</a:t>
            </a:r>
            <a:r>
              <a:rPr lang="en-IN" sz="2200" b="0" i="0" dirty="0">
                <a:effectLst/>
                <a:latin typeface="Times New Roman" panose="02020603050405020304" pitchFamily="18" charset="0"/>
                <a:cs typeface="Times New Roman" panose="02020603050405020304" pitchFamily="18" charset="0"/>
              </a:rPr>
              <a:t> them. The models used were Logistic Regression, </a:t>
            </a:r>
            <a:r>
              <a:rPr lang="en-IN" sz="2200" b="0" i="0" dirty="0" err="1">
                <a:effectLst/>
                <a:latin typeface="Times New Roman" panose="02020603050405020304" pitchFamily="18" charset="0"/>
                <a:cs typeface="Times New Roman" panose="02020603050405020304" pitchFamily="18" charset="0"/>
              </a:rPr>
              <a:t>RandomForest</a:t>
            </a:r>
            <a:r>
              <a:rPr lang="en-IN" sz="2200" b="0" i="0" dirty="0">
                <a:effectLst/>
                <a:latin typeface="Times New Roman" panose="02020603050405020304" pitchFamily="18" charset="0"/>
                <a:cs typeface="Times New Roman" panose="02020603050405020304" pitchFamily="18" charset="0"/>
              </a:rPr>
              <a:t>, and Multilayer perceptron which is an ANN algorithm.</a:t>
            </a:r>
            <a:r>
              <a:rPr lang="en-IN" sz="2200" dirty="0">
                <a:latin typeface="Times New Roman" panose="02020603050405020304" pitchFamily="18" charset="0"/>
                <a:cs typeface="Times New Roman" panose="02020603050405020304" pitchFamily="18" charset="0"/>
              </a:rPr>
              <a:t> </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[2] </a:t>
            </a:r>
            <a:r>
              <a:rPr lang="en-IN" sz="2200" dirty="0" err="1">
                <a:latin typeface="Times New Roman" panose="02020603050405020304" pitchFamily="18" charset="0"/>
                <a:cs typeface="Times New Roman" panose="02020603050405020304" pitchFamily="18" charset="0"/>
              </a:rPr>
              <a:t>Haibo</a:t>
            </a:r>
            <a:r>
              <a:rPr lang="en-IN" sz="2200" dirty="0">
                <a:latin typeface="Times New Roman" panose="02020603050405020304" pitchFamily="18" charset="0"/>
                <a:cs typeface="Times New Roman" panose="02020603050405020304" pitchFamily="18" charset="0"/>
              </a:rPr>
              <a:t> He, Yang Bai, Edwardo A. Garcia : a novel adaptive synthetic (ADASYN)sampling approach for learning from imbalanced data sets. The essential idea of ADASYN is to use a weighted distribution for different minority class example according to their level of difficulty earning</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69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721C7-1266-86D8-DD23-1C580AA926DC}"/>
              </a:ext>
            </a:extLst>
          </p:cNvPr>
          <p:cNvSpPr>
            <a:spLocks noGrp="1"/>
          </p:cNvSpPr>
          <p:nvPr>
            <p:ph idx="1"/>
          </p:nvPr>
        </p:nvSpPr>
        <p:spPr>
          <a:xfrm>
            <a:off x="753430" y="1719801"/>
            <a:ext cx="10836453" cy="439398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a:t>
            </a:r>
          </a:p>
          <a:p>
            <a:endParaRPr lang="en-IN" sz="2000" dirty="0"/>
          </a:p>
          <a:p>
            <a:endParaRPr lang="en-IN" sz="2000" dirty="0"/>
          </a:p>
          <a:p>
            <a:endParaRPr lang="en-IN" sz="2000" dirty="0"/>
          </a:p>
        </p:txBody>
      </p:sp>
      <p:sp>
        <p:nvSpPr>
          <p:cNvPr id="4" name="TextBox 3">
            <a:extLst>
              <a:ext uri="{FF2B5EF4-FFF2-40B4-BE49-F238E27FC236}">
                <a16:creationId xmlns:a16="http://schemas.microsoft.com/office/drawing/2014/main" id="{CC836838-1990-5CEC-A541-936336682048}"/>
              </a:ext>
            </a:extLst>
          </p:cNvPr>
          <p:cNvSpPr txBox="1"/>
          <p:nvPr/>
        </p:nvSpPr>
        <p:spPr>
          <a:xfrm>
            <a:off x="866208" y="779113"/>
            <a:ext cx="10459583" cy="2352952"/>
          </a:xfrm>
          <a:prstGeom prst="rect">
            <a:avLst/>
          </a:prstGeom>
          <a:noFill/>
        </p:spPr>
        <p:txBody>
          <a:bodyPr wrap="square" rtlCol="0">
            <a:spAutoFit/>
          </a:bodyPr>
          <a:lstStyle/>
          <a:p>
            <a:pPr algn="just">
              <a:lnSpc>
                <a:spcPct val="150000"/>
              </a:lnSpc>
            </a:pPr>
            <a:r>
              <a:rPr lang="en-IN" sz="2000" dirty="0"/>
              <a:t>[3] A </a:t>
            </a:r>
            <a:r>
              <a:rPr lang="en-IN" sz="2000" dirty="0" err="1"/>
              <a:t>Candel</a:t>
            </a:r>
            <a:r>
              <a:rPr lang="en-IN" sz="2000" dirty="0"/>
              <a:t>, V Parmar, E </a:t>
            </a:r>
            <a:r>
              <a:rPr lang="en-IN" sz="2000" dirty="0" err="1"/>
              <a:t>LeDell</a:t>
            </a:r>
            <a:r>
              <a:rPr lang="en-IN" sz="2000" dirty="0"/>
              <a:t> : Proposed a study on the H2O deep learning Model</a:t>
            </a:r>
          </a:p>
          <a:p>
            <a:pPr algn="just">
              <a:lnSpc>
                <a:spcPct val="150000"/>
              </a:lnSpc>
            </a:pPr>
            <a:endParaRPr lang="en-IN" sz="2000" dirty="0"/>
          </a:p>
          <a:p>
            <a:pPr algn="just">
              <a:lnSpc>
                <a:spcPct val="150000"/>
              </a:lnSpc>
            </a:pPr>
            <a:r>
              <a:rPr lang="en-IN" sz="2000" dirty="0"/>
              <a:t>[4] Sai Kiran: proposed an improved algorithm for credit card fraud detection. That is named as Naïve Bayes improved K-nearest </a:t>
            </a:r>
            <a:r>
              <a:rPr lang="en-IN" sz="2000" dirty="0" err="1"/>
              <a:t>Neighbor</a:t>
            </a:r>
            <a:r>
              <a:rPr lang="en-IN" sz="2000" dirty="0"/>
              <a:t> method (NBKNN). They have used a dataset on which they had applied the algorithms to identify the fraudulent transaction in the taken dataset.</a:t>
            </a:r>
          </a:p>
        </p:txBody>
      </p:sp>
    </p:spTree>
    <p:extLst>
      <p:ext uri="{BB962C8B-B14F-4D97-AF65-F5344CB8AC3E}">
        <p14:creationId xmlns:p14="http://schemas.microsoft.com/office/powerpoint/2010/main" val="243514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7E973-D058-08E2-FDCF-F7C1B1B191E8}"/>
              </a:ext>
            </a:extLst>
          </p:cNvPr>
          <p:cNvSpPr>
            <a:spLocks noGrp="1"/>
          </p:cNvSpPr>
          <p:nvPr>
            <p:ph idx="1"/>
          </p:nvPr>
        </p:nvSpPr>
        <p:spPr>
          <a:xfrm>
            <a:off x="643469" y="1782981"/>
            <a:ext cx="4008384" cy="4393982"/>
          </a:xfrm>
        </p:spPr>
        <p:txBody>
          <a:bodyPr>
            <a:normAutofit/>
          </a:bodyPr>
          <a:lstStyle/>
          <a:p>
            <a:pPr marL="0" indent="0">
              <a:buNone/>
            </a:pPr>
            <a:endParaRPr lang="en-IN" sz="2000" dirty="0"/>
          </a:p>
          <a:p>
            <a:endParaRPr lang="en-IN" sz="2000" dirty="0"/>
          </a:p>
          <a:p>
            <a:endParaRPr lang="en-IN" sz="2000" dirty="0"/>
          </a:p>
        </p:txBody>
      </p:sp>
      <p:sp>
        <p:nvSpPr>
          <p:cNvPr id="2" name="TextBox 1">
            <a:extLst>
              <a:ext uri="{FF2B5EF4-FFF2-40B4-BE49-F238E27FC236}">
                <a16:creationId xmlns:a16="http://schemas.microsoft.com/office/drawing/2014/main" id="{E858C538-A53F-7689-FC29-773FE579B7B8}"/>
              </a:ext>
            </a:extLst>
          </p:cNvPr>
          <p:cNvSpPr txBox="1"/>
          <p:nvPr/>
        </p:nvSpPr>
        <p:spPr>
          <a:xfrm>
            <a:off x="643469" y="610136"/>
            <a:ext cx="10490200" cy="6555641"/>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Tools and Libraries </a:t>
            </a:r>
          </a:p>
          <a:p>
            <a:pPr algn="ct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Tools and Libraries used are </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pre processing and Analysis </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 </a:t>
            </a:r>
          </a:p>
          <a:p>
            <a:pPr marL="800100" lvl="1"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Seaborn</a:t>
            </a: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Imbalanced learn</a:t>
            </a:r>
          </a:p>
          <a:p>
            <a:pPr marL="800100" lvl="1"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Machine learning </a:t>
            </a:r>
          </a:p>
          <a:p>
            <a:pPr marL="800100" lvl="1"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Sk</a:t>
            </a:r>
            <a:r>
              <a:rPr lang="en-IN" sz="2000" dirty="0">
                <a:latin typeface="Times New Roman" panose="02020603050405020304" pitchFamily="18" charset="0"/>
                <a:cs typeface="Times New Roman" panose="02020603050405020304" pitchFamily="18" charset="0"/>
              </a:rPr>
              <a:t>-learn</a:t>
            </a:r>
          </a:p>
          <a:p>
            <a:pPr marL="800100" lvl="1"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Catboost</a:t>
            </a:r>
            <a:endParaRPr lang="en-IN"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XG boost</a:t>
            </a:r>
          </a:p>
          <a:p>
            <a:pPr marL="800100" lvl="1"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Lightgbm</a:t>
            </a:r>
            <a:endParaRPr lang="en-IN"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H2O</a:t>
            </a:r>
          </a:p>
          <a:p>
            <a:pPr marL="800100" lvl="1"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88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3641</TotalTime>
  <Words>3778</Words>
  <Application>Microsoft Office PowerPoint</Application>
  <PresentationFormat>Widescreen</PresentationFormat>
  <Paragraphs>784</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ff2</vt:lpstr>
      <vt:lpstr>inherit</vt:lpstr>
      <vt:lpstr>Symbol</vt:lpstr>
      <vt:lpstr>Times New Roman</vt:lpstr>
      <vt:lpstr>Trebuchet MS</vt:lpstr>
      <vt:lpstr>Wingdings 3</vt:lpstr>
      <vt:lpstr>Facet</vt:lpstr>
      <vt:lpstr>Credit card fraud detection classifier using ML and deep learning</vt:lpstr>
      <vt:lpstr>Flow of talk</vt:lpstr>
      <vt:lpstr>Introduction</vt:lpstr>
      <vt:lpstr>PowerPoint Presentation</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and future work  </vt:lpstr>
      <vt:lpstr>PowerPoint Presentation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classifier using ML and deep learning</dc:title>
  <dc:creator>NISHAD CHAOJI-170953046</dc:creator>
  <cp:lastModifiedBy>NISHAD CHAOJI-170953046</cp:lastModifiedBy>
  <cp:revision>32</cp:revision>
  <dcterms:created xsi:type="dcterms:W3CDTF">2022-05-18T05:23:53Z</dcterms:created>
  <dcterms:modified xsi:type="dcterms:W3CDTF">2022-08-06T08:52:07Z</dcterms:modified>
</cp:coreProperties>
</file>