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77"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38A74-CAC2-0791-D8E4-465FDEE4F98E}" v="908" dt="2021-08-24T13:22:22.846"/>
    <p1510:client id="{6A4B7E42-2513-4706-910B-5E86E2229CE7}" v="353" dt="2021-08-24T10:42:07.229"/>
    <p1510:client id="{7A6AB875-6BC4-ABA4-1E15-EDA4E81B5F31}" v="338" dt="2021-08-24T12:15:54.878"/>
    <p1510:client id="{C9AA3BE9-A886-ABD4-10A3-241EF9B122F7}" v="76" dt="2021-08-24T20:27:30.177"/>
    <p1510:client id="{C9E656A4-F691-4A38-E848-53CB21F4A264}" v="2610" dt="2021-08-24T20:18:11.027"/>
    <p1510:client id="{E9C0447E-CF20-4D0F-AA71-AE9E763437E2}" v="29" dt="2021-08-24T18:00:05.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80" autoAdjust="0"/>
    <p:restoredTop sz="94660"/>
  </p:normalViewPr>
  <p:slideViewPr>
    <p:cSldViewPr snapToGrid="0">
      <p:cViewPr varScale="1">
        <p:scale>
          <a:sx n="76" d="100"/>
          <a:sy n="76" d="100"/>
        </p:scale>
        <p:origin x="1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7147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831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1899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31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587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8/25/2021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766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8/25/2021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240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8/25/2021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7036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8/25/2021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1508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0127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981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8/25/2021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850121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sa/3.0/"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tackoverflow.com/questions/24645068/k-means-clustering-major-understanding-issue" TargetMode="External"/><Relationship Id="rId5"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creativecommons.org/licenses/by-nc/3.0/" TargetMode="External"/><Relationship Id="rId4" Type="http://schemas.openxmlformats.org/officeDocument/2006/relationships/hyperlink" Target="http://www.pngall.com/thank-you-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2" name="Freeform: Shape 11">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6" name="Rectangle 1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Shape 1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193167" y="2590984"/>
            <a:ext cx="7369642" cy="3608480"/>
          </a:xfrm>
        </p:spPr>
        <p:txBody>
          <a:bodyPr>
            <a:normAutofit/>
          </a:bodyPr>
          <a:lstStyle/>
          <a:p>
            <a:pPr algn="l"/>
            <a:r>
              <a:rPr lang="en-US" sz="7400" b="1" dirty="0"/>
              <a:t>Customer Segmentation Using K- means</a:t>
            </a:r>
          </a:p>
        </p:txBody>
      </p:sp>
      <p:sp>
        <p:nvSpPr>
          <p:cNvPr id="3" name="Subtitle 2"/>
          <p:cNvSpPr>
            <a:spLocks noGrp="1"/>
          </p:cNvSpPr>
          <p:nvPr>
            <p:ph type="subTitle" idx="1"/>
          </p:nvPr>
        </p:nvSpPr>
        <p:spPr>
          <a:xfrm>
            <a:off x="2193168" y="1079212"/>
            <a:ext cx="6437630" cy="1335503"/>
          </a:xfrm>
        </p:spPr>
        <p:txBody>
          <a:bodyPr vert="horz" lIns="91440" tIns="45720" rIns="91440" bIns="45720" rtlCol="0">
            <a:normAutofit/>
          </a:bodyPr>
          <a:lstStyle/>
          <a:p>
            <a:pPr algn="l">
              <a:lnSpc>
                <a:spcPct val="110000"/>
              </a:lnSpc>
            </a:pPr>
            <a:r>
              <a:rPr lang="en-US" sz="1500" dirty="0"/>
              <a:t>Project By </a:t>
            </a:r>
          </a:p>
          <a:p>
            <a:pPr algn="l">
              <a:lnSpc>
                <a:spcPct val="110000"/>
              </a:lnSpc>
            </a:pPr>
            <a:r>
              <a:rPr lang="en-US" sz="1500" dirty="0"/>
              <a:t>Nishad Chaoji</a:t>
            </a:r>
          </a:p>
          <a:p>
            <a:pPr algn="l">
              <a:lnSpc>
                <a:spcPct val="110000"/>
              </a:lnSpc>
            </a:pPr>
            <a:r>
              <a:rPr lang="en-US" sz="1500" dirty="0"/>
              <a:t>College – MIT , Manipal</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500"/>
                                  </p:stCondLst>
                                  <p:iterate type="lt">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FF4F02-DB0A-48DA-BC15-23D5F47851B3}"/>
              </a:ext>
            </a:extLst>
          </p:cNvPr>
          <p:cNvSpPr>
            <a:spLocks noGrp="1"/>
          </p:cNvSpPr>
          <p:nvPr>
            <p:ph type="title"/>
          </p:nvPr>
        </p:nvSpPr>
        <p:spPr>
          <a:xfrm>
            <a:off x="2188901" y="808056"/>
            <a:ext cx="8381238" cy="1077229"/>
          </a:xfrm>
        </p:spPr>
        <p:txBody>
          <a:bodyPr>
            <a:normAutofit/>
          </a:bodyPr>
          <a:lstStyle/>
          <a:p>
            <a:pPr algn="l"/>
            <a:r>
              <a:rPr lang="en-US" sz="4800" dirty="0"/>
              <a:t>Geographic Factors </a:t>
            </a:r>
          </a:p>
        </p:txBody>
      </p:sp>
      <p:sp>
        <p:nvSpPr>
          <p:cNvPr id="3" name="Content Placeholder 2">
            <a:extLst>
              <a:ext uri="{FF2B5EF4-FFF2-40B4-BE49-F238E27FC236}">
                <a16:creationId xmlns:a16="http://schemas.microsoft.com/office/drawing/2014/main" id="{071C2453-FC8B-439B-9F04-2306EB9A9629}"/>
              </a:ext>
            </a:extLst>
          </p:cNvPr>
          <p:cNvSpPr>
            <a:spLocks noGrp="1"/>
          </p:cNvSpPr>
          <p:nvPr>
            <p:ph idx="1"/>
          </p:nvPr>
        </p:nvSpPr>
        <p:spPr>
          <a:xfrm>
            <a:off x="2256639" y="2052116"/>
            <a:ext cx="8064808" cy="3997828"/>
          </a:xfrm>
        </p:spPr>
        <p:txBody>
          <a:bodyPr anchor="t">
            <a:normAutofit/>
          </a:bodyPr>
          <a:lstStyle/>
          <a:p>
            <a:pPr marL="344170" indent="-344170" algn="just"/>
            <a:r>
              <a:rPr lang="en-US" sz="2400" dirty="0">
                <a:ea typeface="+mn-lt"/>
                <a:cs typeface="+mn-lt"/>
              </a:rPr>
              <a:t>Geographic segmentation involves segmenting your audience based on the region they live or work in. This can be done in any number of ways: grouping customers by the country they live in, or smaller geographical divisions, from region to city, and right down to postal code.</a:t>
            </a:r>
            <a:endParaRPr lang="en-US" sz="2400" dirty="0">
              <a:cs typeface="Arial"/>
            </a:endParaRPr>
          </a:p>
        </p:txBody>
      </p:sp>
    </p:spTree>
    <p:extLst>
      <p:ext uri="{BB962C8B-B14F-4D97-AF65-F5344CB8AC3E}">
        <p14:creationId xmlns:p14="http://schemas.microsoft.com/office/powerpoint/2010/main" val="233283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0D9662-5CF3-4BF8-85EE-E1503E35D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bstract network of node and mesh">
            <a:extLst>
              <a:ext uri="{FF2B5EF4-FFF2-40B4-BE49-F238E27FC236}">
                <a16:creationId xmlns:a16="http://schemas.microsoft.com/office/drawing/2014/main" id="{F09DAE8A-EBBB-499E-9A4E-DAF772CEA021}"/>
              </a:ext>
            </a:extLst>
          </p:cNvPr>
          <p:cNvPicPr>
            <a:picLocks noChangeAspect="1"/>
          </p:cNvPicPr>
          <p:nvPr/>
        </p:nvPicPr>
        <p:blipFill rotWithShape="1">
          <a:blip r:embed="rId3">
            <a:duotone>
              <a:schemeClr val="accent1">
                <a:shade val="45000"/>
                <a:satMod val="135000"/>
              </a:schemeClr>
              <a:prstClr val="white"/>
            </a:duotone>
            <a:alphaModFix amt="35000"/>
          </a:blip>
          <a:srcRect t="1415" r="-1" b="23582"/>
          <a:stretch/>
        </p:blipFill>
        <p:spPr>
          <a:xfrm>
            <a:off x="0" y="0"/>
            <a:ext cx="12188932" cy="6858000"/>
          </a:xfrm>
          <a:prstGeom prst="rect">
            <a:avLst/>
          </a:prstGeom>
        </p:spPr>
      </p:pic>
      <p:pic>
        <p:nvPicPr>
          <p:cNvPr id="12" name="Picture 11">
            <a:extLst>
              <a:ext uri="{FF2B5EF4-FFF2-40B4-BE49-F238E27FC236}">
                <a16:creationId xmlns:a16="http://schemas.microsoft.com/office/drawing/2014/main" id="{39C7C206-8404-40AC-969B-40CE396E3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5" y="2105202"/>
            <a:ext cx="9360205" cy="4752798"/>
          </a:xfrm>
          <a:prstGeom prst="rect">
            <a:avLst/>
          </a:prstGeom>
        </p:spPr>
      </p:pic>
      <p:pic>
        <p:nvPicPr>
          <p:cNvPr id="14" name="Picture 13">
            <a:extLst>
              <a:ext uri="{FF2B5EF4-FFF2-40B4-BE49-F238E27FC236}">
                <a16:creationId xmlns:a16="http://schemas.microsoft.com/office/drawing/2014/main" id="{BEAD64B3-D01F-43C5-AFF5-7EDCC3D374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5BF951FB-3496-4321-9E03-62C6C49A2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12CC157-1C7E-4345-89D3-52E61E0A1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3554ECE-6F4C-4F12-B9C2-1A8072672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4" y="0"/>
            <a:ext cx="4428326"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FF49CB-E40E-4BDB-96C5-0DCDBF04C438}"/>
              </a:ext>
            </a:extLst>
          </p:cNvPr>
          <p:cNvSpPr>
            <a:spLocks noGrp="1"/>
          </p:cNvSpPr>
          <p:nvPr>
            <p:ph type="ctrTitle"/>
          </p:nvPr>
        </p:nvSpPr>
        <p:spPr>
          <a:xfrm>
            <a:off x="1625836" y="2627334"/>
            <a:ext cx="2992512" cy="1694146"/>
          </a:xfrm>
        </p:spPr>
        <p:txBody>
          <a:bodyPr>
            <a:normAutofit/>
          </a:bodyPr>
          <a:lstStyle/>
          <a:p>
            <a:pPr algn="just"/>
            <a:r>
              <a:rPr lang="en-US" sz="4000" dirty="0"/>
              <a:t>Clustering Algorithm</a:t>
            </a:r>
            <a:endParaRPr lang="en-US" sz="4000" dirty="0">
              <a:cs typeface="Arial"/>
            </a:endParaRPr>
          </a:p>
        </p:txBody>
      </p:sp>
      <p:sp>
        <p:nvSpPr>
          <p:cNvPr id="22" name="Rectangle 21">
            <a:extLst>
              <a:ext uri="{FF2B5EF4-FFF2-40B4-BE49-F238E27FC236}">
                <a16:creationId xmlns:a16="http://schemas.microsoft.com/office/drawing/2014/main" id="{1D35B0FD-0F2F-4198-91DA-900B7FB3F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384"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172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986280-D941-41B8-9E37-56C57CB72BAF}"/>
              </a:ext>
            </a:extLst>
          </p:cNvPr>
          <p:cNvSpPr>
            <a:spLocks noGrp="1"/>
          </p:cNvSpPr>
          <p:nvPr>
            <p:ph type="title"/>
          </p:nvPr>
        </p:nvSpPr>
        <p:spPr>
          <a:xfrm>
            <a:off x="21677" y="781514"/>
            <a:ext cx="12192001" cy="1244059"/>
          </a:xfrm>
        </p:spPr>
        <p:txBody>
          <a:bodyPr>
            <a:normAutofit/>
          </a:bodyPr>
          <a:lstStyle/>
          <a:p>
            <a:pPr algn="l"/>
            <a:r>
              <a:rPr lang="en-US" sz="3700" dirty="0"/>
              <a:t>                   What is Clustering ?</a:t>
            </a:r>
          </a:p>
        </p:txBody>
      </p:sp>
      <p:sp>
        <p:nvSpPr>
          <p:cNvPr id="3" name="Content Placeholder 2">
            <a:extLst>
              <a:ext uri="{FF2B5EF4-FFF2-40B4-BE49-F238E27FC236}">
                <a16:creationId xmlns:a16="http://schemas.microsoft.com/office/drawing/2014/main" id="{BAC253AF-D802-4EA5-A293-39CACE94C634}"/>
              </a:ext>
            </a:extLst>
          </p:cNvPr>
          <p:cNvSpPr>
            <a:spLocks noGrp="1"/>
          </p:cNvSpPr>
          <p:nvPr>
            <p:ph idx="1"/>
          </p:nvPr>
        </p:nvSpPr>
        <p:spPr>
          <a:xfrm>
            <a:off x="2256638" y="2052116"/>
            <a:ext cx="7851865" cy="3997828"/>
          </a:xfrm>
        </p:spPr>
        <p:txBody>
          <a:bodyPr anchor="t">
            <a:normAutofit/>
          </a:bodyPr>
          <a:lstStyle/>
          <a:p>
            <a:pPr marL="344170" indent="-344170" algn="just"/>
            <a:r>
              <a:rPr lang="en-US" sz="2400" dirty="0">
                <a:ea typeface="+mn-lt"/>
                <a:cs typeface="+mn-lt"/>
              </a:rPr>
              <a:t>Clustering, is an unsupervised machine learning task. It involves automatically discovering natural grouping in data. Unlike supervised learning (like predictive modeling), clustering algorithms only interpret the input data and find natural groups or clusters in feature space.</a:t>
            </a:r>
            <a:endParaRPr lang="en-US" sz="2400" dirty="0">
              <a:cs typeface="Arial" panose="020B0604020202020204"/>
            </a:endParaRPr>
          </a:p>
        </p:txBody>
      </p:sp>
    </p:spTree>
    <p:extLst>
      <p:ext uri="{BB962C8B-B14F-4D97-AF65-F5344CB8AC3E}">
        <p14:creationId xmlns:p14="http://schemas.microsoft.com/office/powerpoint/2010/main" val="251749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8E12C5-8D0F-45A2-844A-4FAF0499B8C1}"/>
              </a:ext>
            </a:extLst>
          </p:cNvPr>
          <p:cNvSpPr>
            <a:spLocks noGrp="1"/>
          </p:cNvSpPr>
          <p:nvPr>
            <p:ph type="title"/>
          </p:nvPr>
        </p:nvSpPr>
        <p:spPr>
          <a:xfrm>
            <a:off x="2188901" y="808056"/>
            <a:ext cx="8381238" cy="1077229"/>
          </a:xfrm>
        </p:spPr>
        <p:txBody>
          <a:bodyPr>
            <a:normAutofit/>
          </a:bodyPr>
          <a:lstStyle/>
          <a:p>
            <a:pPr algn="l"/>
            <a:r>
              <a:rPr lang="en-US" sz="4400" dirty="0"/>
              <a:t>Types of Clustering Algorithms </a:t>
            </a:r>
          </a:p>
        </p:txBody>
      </p:sp>
      <p:sp>
        <p:nvSpPr>
          <p:cNvPr id="3" name="Content Placeholder 2">
            <a:extLst>
              <a:ext uri="{FF2B5EF4-FFF2-40B4-BE49-F238E27FC236}">
                <a16:creationId xmlns:a16="http://schemas.microsoft.com/office/drawing/2014/main" id="{65117171-81C0-497B-A4F6-73066A8EE0D7}"/>
              </a:ext>
            </a:extLst>
          </p:cNvPr>
          <p:cNvSpPr>
            <a:spLocks noGrp="1"/>
          </p:cNvSpPr>
          <p:nvPr>
            <p:ph idx="1"/>
          </p:nvPr>
        </p:nvSpPr>
        <p:spPr>
          <a:xfrm>
            <a:off x="2256638" y="2052116"/>
            <a:ext cx="7839339" cy="3446810"/>
          </a:xfrm>
        </p:spPr>
        <p:txBody>
          <a:bodyPr vert="horz" lIns="91440" tIns="45720" rIns="91440" bIns="45720" rtlCol="0" anchor="t">
            <a:noAutofit/>
          </a:bodyPr>
          <a:lstStyle/>
          <a:p>
            <a:pPr marL="344170" indent="-344170" algn="just">
              <a:lnSpc>
                <a:spcPct val="110000"/>
              </a:lnSpc>
            </a:pPr>
            <a:r>
              <a:rPr lang="en-US" dirty="0"/>
              <a:t>There are 4 major types of clustering Algorithms </a:t>
            </a:r>
            <a:endParaRPr lang="en-US" dirty="0">
              <a:cs typeface="Arial"/>
            </a:endParaRPr>
          </a:p>
          <a:p>
            <a:pPr marL="344170" indent="-344170" algn="just">
              <a:lnSpc>
                <a:spcPct val="110000"/>
              </a:lnSpc>
            </a:pPr>
            <a:r>
              <a:rPr lang="en-US" dirty="0"/>
              <a:t>Centroid Based clustering</a:t>
            </a:r>
            <a:endParaRPr lang="en-US" dirty="0">
              <a:cs typeface="Arial"/>
            </a:endParaRPr>
          </a:p>
          <a:p>
            <a:pPr marL="795020" lvl="1" indent="-344170" algn="just">
              <a:lnSpc>
                <a:spcPct val="110000"/>
              </a:lnSpc>
            </a:pPr>
            <a:r>
              <a:rPr lang="en-US" dirty="0">
                <a:ea typeface="+mn-lt"/>
                <a:cs typeface="+mn-lt"/>
              </a:rPr>
              <a:t>Centroid-based clustering organizes the data into non-hierarchical     clusters</a:t>
            </a:r>
            <a:endParaRPr lang="en-US" dirty="0">
              <a:cs typeface="Arial"/>
            </a:endParaRPr>
          </a:p>
          <a:p>
            <a:pPr marL="344170" indent="-344170" algn="just">
              <a:lnSpc>
                <a:spcPct val="110000"/>
              </a:lnSpc>
            </a:pPr>
            <a:r>
              <a:rPr lang="en-US" dirty="0"/>
              <a:t>Density based clustering </a:t>
            </a:r>
            <a:endParaRPr lang="en-US" dirty="0">
              <a:ea typeface="+mn-lt"/>
              <a:cs typeface="+mn-lt"/>
            </a:endParaRPr>
          </a:p>
          <a:p>
            <a:pPr marL="795020" lvl="1" indent="-344170" algn="just">
              <a:lnSpc>
                <a:spcPct val="110000"/>
              </a:lnSpc>
            </a:pPr>
            <a:r>
              <a:rPr lang="en-US" dirty="0"/>
              <a:t>Density-based clustering connects areas of high example density into  clusters. </a:t>
            </a:r>
            <a:endParaRPr lang="en-US" dirty="0">
              <a:ea typeface="+mn-lt"/>
              <a:cs typeface="+mn-lt"/>
            </a:endParaRPr>
          </a:p>
          <a:p>
            <a:pPr marL="344170" indent="-344170">
              <a:lnSpc>
                <a:spcPct val="110000"/>
              </a:lnSpc>
            </a:pPr>
            <a:endParaRPr lang="en-US" sz="600" dirty="0">
              <a:cs typeface="Arial" panose="020B0604020202020204"/>
            </a:endParaRPr>
          </a:p>
          <a:p>
            <a:pPr marL="344170" indent="-344170">
              <a:lnSpc>
                <a:spcPct val="110000"/>
              </a:lnSpc>
            </a:pPr>
            <a:endParaRPr lang="en-US" sz="600" dirty="0">
              <a:cs typeface="Arial" panose="020B0604020202020204"/>
            </a:endParaRPr>
          </a:p>
          <a:p>
            <a:pPr marL="344170" indent="-344170">
              <a:lnSpc>
                <a:spcPct val="110000"/>
              </a:lnSpc>
            </a:pPr>
            <a:endParaRPr lang="en-US" sz="600" dirty="0">
              <a:cs typeface="Arial" panose="020B0604020202020204"/>
            </a:endParaRPr>
          </a:p>
          <a:p>
            <a:pPr marL="344170" indent="-344170">
              <a:lnSpc>
                <a:spcPct val="110000"/>
              </a:lnSpc>
            </a:pPr>
            <a:endParaRPr lang="en-US" sz="600" dirty="0">
              <a:cs typeface="Arial" panose="020B0604020202020204"/>
            </a:endParaRPr>
          </a:p>
        </p:txBody>
      </p:sp>
    </p:spTree>
    <p:extLst>
      <p:ext uri="{BB962C8B-B14F-4D97-AF65-F5344CB8AC3E}">
        <p14:creationId xmlns:p14="http://schemas.microsoft.com/office/powerpoint/2010/main" val="101547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3C087E-5303-4DD9-8F08-758C8D2D2598}"/>
              </a:ext>
            </a:extLst>
          </p:cNvPr>
          <p:cNvSpPr>
            <a:spLocks noGrp="1"/>
          </p:cNvSpPr>
          <p:nvPr>
            <p:ph idx="1"/>
          </p:nvPr>
        </p:nvSpPr>
        <p:spPr>
          <a:xfrm>
            <a:off x="2354893" y="1810544"/>
            <a:ext cx="8933088" cy="2836612"/>
          </a:xfrm>
        </p:spPr>
        <p:txBody>
          <a:bodyPr anchor="t">
            <a:noAutofit/>
          </a:bodyPr>
          <a:lstStyle/>
          <a:p>
            <a:pPr marL="344170" indent="-344170" algn="just">
              <a:lnSpc>
                <a:spcPct val="110000"/>
              </a:lnSpc>
            </a:pPr>
            <a:r>
              <a:rPr lang="en-US" dirty="0"/>
              <a:t>Distribution based Clustering </a:t>
            </a:r>
          </a:p>
          <a:p>
            <a:pPr marL="795020" lvl="1" indent="-344170">
              <a:lnSpc>
                <a:spcPct val="110000"/>
              </a:lnSpc>
            </a:pPr>
            <a:r>
              <a:rPr lang="en-US" dirty="0">
                <a:ea typeface="+mn-lt"/>
                <a:cs typeface="+mn-lt"/>
              </a:rPr>
              <a:t>This clustering approach assumes data is composed of distributions, such as Gaussian Distribution</a:t>
            </a:r>
          </a:p>
          <a:p>
            <a:pPr marL="344170" indent="-344170" algn="just">
              <a:lnSpc>
                <a:spcPct val="110000"/>
              </a:lnSpc>
            </a:pPr>
            <a:r>
              <a:rPr lang="en-US" dirty="0"/>
              <a:t>Hierarchical based Clustering </a:t>
            </a:r>
          </a:p>
          <a:p>
            <a:pPr marL="795020" lvl="1" indent="-344170">
              <a:lnSpc>
                <a:spcPct val="110000"/>
              </a:lnSpc>
            </a:pPr>
            <a:r>
              <a:rPr lang="en-US" sz="1600" dirty="0">
                <a:ea typeface="+mn-lt"/>
                <a:cs typeface="+mn-lt"/>
              </a:rPr>
              <a:t>Hierarchical clustering creates a tree of clusters. Hierarchical clustering, not surprisingly, is well suited to hierarchical data, such as taxonomies.</a:t>
            </a:r>
          </a:p>
          <a:p>
            <a:pPr marL="344170" indent="-344170">
              <a:lnSpc>
                <a:spcPct val="110000"/>
              </a:lnSpc>
            </a:pPr>
            <a:endParaRPr lang="en-US" sz="2400" dirty="0">
              <a:cs typeface="Arial" panose="020B0604020202020204"/>
            </a:endParaRPr>
          </a:p>
          <a:p>
            <a:pPr marL="344170" indent="-344170">
              <a:lnSpc>
                <a:spcPct val="110000"/>
              </a:lnSpc>
            </a:pPr>
            <a:endParaRPr lang="en-US" sz="2400" dirty="0">
              <a:cs typeface="Arial" panose="020B0604020202020204"/>
            </a:endParaRPr>
          </a:p>
        </p:txBody>
      </p:sp>
      <p:sp>
        <p:nvSpPr>
          <p:cNvPr id="12" name="Title 1">
            <a:extLst>
              <a:ext uri="{FF2B5EF4-FFF2-40B4-BE49-F238E27FC236}">
                <a16:creationId xmlns:a16="http://schemas.microsoft.com/office/drawing/2014/main" id="{0F559AFC-466C-4571-B799-95908D1D0DAB}"/>
              </a:ext>
            </a:extLst>
          </p:cNvPr>
          <p:cNvSpPr>
            <a:spLocks noGrp="1"/>
          </p:cNvSpPr>
          <p:nvPr>
            <p:ph type="title"/>
          </p:nvPr>
        </p:nvSpPr>
        <p:spPr>
          <a:xfrm>
            <a:off x="2188901" y="808056"/>
            <a:ext cx="8381238" cy="1077229"/>
          </a:xfrm>
        </p:spPr>
        <p:txBody>
          <a:bodyPr>
            <a:normAutofit/>
          </a:bodyPr>
          <a:lstStyle/>
          <a:p>
            <a:pPr algn="l"/>
            <a:r>
              <a:rPr lang="en-US" sz="4400" dirty="0"/>
              <a:t>Types of Clustering Algorithms </a:t>
            </a:r>
          </a:p>
        </p:txBody>
      </p:sp>
    </p:spTree>
    <p:extLst>
      <p:ext uri="{BB962C8B-B14F-4D97-AF65-F5344CB8AC3E}">
        <p14:creationId xmlns:p14="http://schemas.microsoft.com/office/powerpoint/2010/main" val="93253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0D9662-5CF3-4BF8-85EE-E1503E35D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4" descr="Metal tic-tac-toe game pieces">
            <a:extLst>
              <a:ext uri="{FF2B5EF4-FFF2-40B4-BE49-F238E27FC236}">
                <a16:creationId xmlns:a16="http://schemas.microsoft.com/office/drawing/2014/main" id="{CA1D3EC2-E974-4F45-9291-5F4B99AC0282}"/>
              </a:ext>
            </a:extLst>
          </p:cNvPr>
          <p:cNvPicPr>
            <a:picLocks noChangeAspect="1"/>
          </p:cNvPicPr>
          <p:nvPr/>
        </p:nvPicPr>
        <p:blipFill rotWithShape="1">
          <a:blip r:embed="rId3">
            <a:duotone>
              <a:schemeClr val="accent1">
                <a:shade val="45000"/>
                <a:satMod val="135000"/>
              </a:schemeClr>
              <a:prstClr val="white"/>
            </a:duotone>
            <a:alphaModFix amt="35000"/>
          </a:blip>
          <a:srcRect t="19211" r="-1" b="5787"/>
          <a:stretch/>
        </p:blipFill>
        <p:spPr>
          <a:xfrm>
            <a:off x="20" y="-1"/>
            <a:ext cx="12188932" cy="6858000"/>
          </a:xfrm>
          <a:prstGeom prst="rect">
            <a:avLst/>
          </a:prstGeom>
        </p:spPr>
      </p:pic>
      <p:pic>
        <p:nvPicPr>
          <p:cNvPr id="14" name="Picture 13">
            <a:extLst>
              <a:ext uri="{FF2B5EF4-FFF2-40B4-BE49-F238E27FC236}">
                <a16:creationId xmlns:a16="http://schemas.microsoft.com/office/drawing/2014/main" id="{39C7C206-8404-40AC-969B-40CE396E3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5" y="2105202"/>
            <a:ext cx="9360205" cy="4752798"/>
          </a:xfrm>
          <a:prstGeom prst="rect">
            <a:avLst/>
          </a:prstGeom>
        </p:spPr>
      </p:pic>
      <p:pic>
        <p:nvPicPr>
          <p:cNvPr id="16" name="Picture 15">
            <a:extLst>
              <a:ext uri="{FF2B5EF4-FFF2-40B4-BE49-F238E27FC236}">
                <a16:creationId xmlns:a16="http://schemas.microsoft.com/office/drawing/2014/main" id="{BEAD64B3-D01F-43C5-AFF5-7EDCC3D374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5BF951FB-3496-4321-9E03-62C6C49A2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12CC157-1C7E-4345-89D3-52E61E0A1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3554ECE-6F4C-4F12-B9C2-1A8072672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4" y="0"/>
            <a:ext cx="4428326"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6D1601-7C25-4658-8F66-0A983882B27F}"/>
              </a:ext>
            </a:extLst>
          </p:cNvPr>
          <p:cNvSpPr>
            <a:spLocks noGrp="1"/>
          </p:cNvSpPr>
          <p:nvPr>
            <p:ph type="ctrTitle"/>
          </p:nvPr>
        </p:nvSpPr>
        <p:spPr>
          <a:xfrm>
            <a:off x="1118325" y="2913865"/>
            <a:ext cx="3841982" cy="718683"/>
          </a:xfrm>
        </p:spPr>
        <p:txBody>
          <a:bodyPr>
            <a:normAutofit/>
          </a:bodyPr>
          <a:lstStyle/>
          <a:p>
            <a:pPr algn="just"/>
            <a:r>
              <a:rPr lang="en-US" sz="3200" dirty="0"/>
              <a:t>K-means Algorithm</a:t>
            </a:r>
            <a:endParaRPr lang="en-US" sz="3200" dirty="0">
              <a:cs typeface="Arial"/>
            </a:endParaRPr>
          </a:p>
        </p:txBody>
      </p:sp>
      <p:sp>
        <p:nvSpPr>
          <p:cNvPr id="24" name="Rectangle 23">
            <a:extLst>
              <a:ext uri="{FF2B5EF4-FFF2-40B4-BE49-F238E27FC236}">
                <a16:creationId xmlns:a16="http://schemas.microsoft.com/office/drawing/2014/main" id="{1D35B0FD-0F2F-4198-91DA-900B7FB3F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384"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34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6">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8">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20">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8" name="Rectangle 22">
            <a:extLst>
              <a:ext uri="{FF2B5EF4-FFF2-40B4-BE49-F238E27FC236}">
                <a16:creationId xmlns:a16="http://schemas.microsoft.com/office/drawing/2014/main" id="{C303A22E-F930-44CD-9A4F-6BF2ABEF4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3" descr="Chart, scatter chart&#10;&#10;Description automatically generated">
            <a:extLst>
              <a:ext uri="{FF2B5EF4-FFF2-40B4-BE49-F238E27FC236}">
                <a16:creationId xmlns:a16="http://schemas.microsoft.com/office/drawing/2014/main" id="{A43F8C55-3EF5-4810-A257-8A147AF7B473}"/>
              </a:ext>
            </a:extLst>
          </p:cNvPr>
          <p:cNvPicPr>
            <a:picLocks noChangeAspect="1"/>
          </p:cNvPicPr>
          <p:nvPr/>
        </p:nvPicPr>
        <p:blipFill rotWithShape="1">
          <a:blip r:embed="rId5">
            <a:duotone>
              <a:schemeClr val="accent1">
                <a:shade val="45000"/>
                <a:satMod val="135000"/>
              </a:schemeClr>
              <a:prstClr val="white"/>
            </a:duotone>
            <a:alphaModFix amt="35000"/>
            <a:extLst>
              <a:ext uri="{837473B0-CC2E-450A-ABE3-18F120FF3D39}">
                <a1611:picAttrSrcUrl xmlns:a1611="http://schemas.microsoft.com/office/drawing/2016/11/main" r:id="rId6"/>
              </a:ext>
            </a:extLst>
          </a:blip>
          <a:srcRect l="5462" r="4318" b="-1"/>
          <a:stretch/>
        </p:blipFill>
        <p:spPr>
          <a:xfrm>
            <a:off x="20" y="227"/>
            <a:ext cx="12191675" cy="6858000"/>
          </a:xfrm>
          <a:prstGeom prst="rect">
            <a:avLst/>
          </a:prstGeom>
        </p:spPr>
      </p:pic>
      <p:pic>
        <p:nvPicPr>
          <p:cNvPr id="30" name="Picture 24">
            <a:extLst>
              <a:ext uri="{FF2B5EF4-FFF2-40B4-BE49-F238E27FC236}">
                <a16:creationId xmlns:a16="http://schemas.microsoft.com/office/drawing/2014/main" id="{F3561FF1-1A02-4FF3-A197-1463B195BB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2" name="Picture 26">
            <a:extLst>
              <a:ext uri="{FF2B5EF4-FFF2-40B4-BE49-F238E27FC236}">
                <a16:creationId xmlns:a16="http://schemas.microsoft.com/office/drawing/2014/main" id="{B72EA451-8822-4463-857F-FBEB27C27E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153B03D-1E46-4D03-8CA2-71D1B5893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4585AC5-0D45-4463-AAF9-0D469B73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22815DD-D329-4BFE-9671-180AE80C6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4431479"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0688116-134A-4F79-9F04-3EB75F23ECF6}"/>
              </a:ext>
            </a:extLst>
          </p:cNvPr>
          <p:cNvSpPr txBox="1"/>
          <p:nvPr/>
        </p:nvSpPr>
        <p:spPr>
          <a:xfrm>
            <a:off x="1075498" y="538619"/>
            <a:ext cx="3559185" cy="571271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182880" algn="just">
              <a:lnSpc>
                <a:spcPct val="120000"/>
              </a:lnSpc>
              <a:spcAft>
                <a:spcPts val="600"/>
              </a:spcAft>
              <a:buClr>
                <a:schemeClr val="accent6"/>
              </a:buClr>
              <a:buSzPct val="90000"/>
              <a:buFont typeface="Wingdings" panose="05000000000000000000" pitchFamily="2" charset="2"/>
              <a:buChar char="§"/>
            </a:pPr>
            <a:r>
              <a:rPr lang="en-US" sz="2000" dirty="0"/>
              <a:t>K-means is a </a:t>
            </a:r>
            <a:r>
              <a:rPr lang="en-US" sz="2000" b="1" dirty="0"/>
              <a:t>centroid-based algorithm</a:t>
            </a:r>
            <a:r>
              <a:rPr lang="en-US" sz="2000" dirty="0"/>
              <a:t>, or a distance-based algorithm, where we calculate the distances to assign a point to a cluster. In K-Means, each cluster is associated with a centroid.</a:t>
            </a:r>
            <a:endParaRPr lang="en-US" sz="2000" dirty="0">
              <a:cs typeface="Arial"/>
            </a:endParaRPr>
          </a:p>
        </p:txBody>
      </p:sp>
      <p:sp>
        <p:nvSpPr>
          <p:cNvPr id="35" name="Rectangle 34">
            <a:extLst>
              <a:ext uri="{FF2B5EF4-FFF2-40B4-BE49-F238E27FC236}">
                <a16:creationId xmlns:a16="http://schemas.microsoft.com/office/drawing/2014/main" id="{C41B5798-0EBE-4885-9072-BCC9DCCAA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755"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621DD5F-05C9-4236-9E2F-F6A0345D16B8}"/>
              </a:ext>
            </a:extLst>
          </p:cNvPr>
          <p:cNvSpPr txBox="1"/>
          <p:nvPr/>
        </p:nvSpPr>
        <p:spPr>
          <a:xfrm>
            <a:off x="9610539" y="6658172"/>
            <a:ext cx="2581156"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6">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val="tx"/>
                    </a:ext>
                  </a:extLst>
                </a:hlinkClick>
              </a:rPr>
              <a:t>CC BY-SA</a:t>
            </a:r>
            <a:r>
              <a:rPr lang="en-US" sz="700" dirty="0">
                <a:solidFill>
                  <a:srgbClr val="FFFFFF"/>
                </a:solidFill>
              </a:rPr>
              <a:t>.</a:t>
            </a:r>
          </a:p>
        </p:txBody>
      </p:sp>
    </p:spTree>
    <p:extLst>
      <p:ext uri="{BB962C8B-B14F-4D97-AF65-F5344CB8AC3E}">
        <p14:creationId xmlns:p14="http://schemas.microsoft.com/office/powerpoint/2010/main" val="1551191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48" name="Freeform: Shape 47">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4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52" name="Rectangle 51">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E9610D-60F0-41B1-825D-5524DF721ED2}"/>
              </a:ext>
            </a:extLst>
          </p:cNvPr>
          <p:cNvSpPr>
            <a:spLocks noGrp="1"/>
          </p:cNvSpPr>
          <p:nvPr>
            <p:ph type="title"/>
          </p:nvPr>
        </p:nvSpPr>
        <p:spPr>
          <a:xfrm>
            <a:off x="2188901" y="808056"/>
            <a:ext cx="8381238" cy="1077229"/>
          </a:xfrm>
        </p:spPr>
        <p:txBody>
          <a:bodyPr>
            <a:normAutofit/>
          </a:bodyPr>
          <a:lstStyle/>
          <a:p>
            <a:pPr algn="just"/>
            <a:r>
              <a:rPr lang="en-US" dirty="0"/>
              <a:t>Benefits of Clustering using K means</a:t>
            </a:r>
          </a:p>
        </p:txBody>
      </p:sp>
      <p:sp>
        <p:nvSpPr>
          <p:cNvPr id="3" name="Content Placeholder 2">
            <a:extLst>
              <a:ext uri="{FF2B5EF4-FFF2-40B4-BE49-F238E27FC236}">
                <a16:creationId xmlns:a16="http://schemas.microsoft.com/office/drawing/2014/main" id="{7F5857AE-D1D0-4DEA-851C-AC3367A38226}"/>
              </a:ext>
            </a:extLst>
          </p:cNvPr>
          <p:cNvSpPr>
            <a:spLocks noGrp="1"/>
          </p:cNvSpPr>
          <p:nvPr>
            <p:ph idx="1"/>
          </p:nvPr>
        </p:nvSpPr>
        <p:spPr>
          <a:xfrm>
            <a:off x="2256639" y="2052116"/>
            <a:ext cx="8089860" cy="3997828"/>
          </a:xfrm>
        </p:spPr>
        <p:txBody>
          <a:bodyPr anchor="t">
            <a:normAutofit/>
          </a:bodyPr>
          <a:lstStyle/>
          <a:p>
            <a:pPr marL="344170" indent="-344170" algn="just"/>
            <a:r>
              <a:rPr lang="en-US" sz="2400" dirty="0">
                <a:ea typeface="+mn-lt"/>
                <a:cs typeface="+mn-lt"/>
              </a:rPr>
              <a:t>If variables are huge, then  K-Means most of the times computationally faster than hierarchical clustering, if we keep k smalls.</a:t>
            </a:r>
          </a:p>
          <a:p>
            <a:pPr marL="344170" indent="-344170" algn="just"/>
            <a:r>
              <a:rPr lang="en-US" sz="2400" dirty="0">
                <a:ea typeface="+mn-lt"/>
                <a:cs typeface="+mn-lt"/>
              </a:rPr>
              <a:t>K-Means produce tighter clusters than hierarchical clustering, especially if the clusters are globular.</a:t>
            </a:r>
            <a:br>
              <a:rPr lang="en-US" sz="2400" dirty="0">
                <a:ea typeface="+mn-lt"/>
                <a:cs typeface="+mn-lt"/>
              </a:rPr>
            </a:br>
            <a:endParaRPr lang="en-US" sz="2400" dirty="0">
              <a:ea typeface="+mn-lt"/>
              <a:cs typeface="+mn-lt"/>
            </a:endParaRPr>
          </a:p>
        </p:txBody>
      </p:sp>
    </p:spTree>
    <p:extLst>
      <p:ext uri="{BB962C8B-B14F-4D97-AF65-F5344CB8AC3E}">
        <p14:creationId xmlns:p14="http://schemas.microsoft.com/office/powerpoint/2010/main" val="230252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746E8C-9C18-4D8A-B822-3973BB76DE1A}"/>
              </a:ext>
            </a:extLst>
          </p:cNvPr>
          <p:cNvSpPr>
            <a:spLocks noGrp="1"/>
          </p:cNvSpPr>
          <p:nvPr>
            <p:ph type="title"/>
          </p:nvPr>
        </p:nvSpPr>
        <p:spPr>
          <a:xfrm>
            <a:off x="1912384" y="674396"/>
            <a:ext cx="10178407" cy="1077229"/>
          </a:xfrm>
        </p:spPr>
        <p:txBody>
          <a:bodyPr>
            <a:normAutofit fontScale="90000"/>
          </a:bodyPr>
          <a:lstStyle/>
          <a:p>
            <a:pPr algn="l"/>
            <a:r>
              <a:rPr lang="en-US" dirty="0"/>
              <a:t> I</a:t>
            </a:r>
            <a:r>
              <a:rPr lang="en-US" sz="3600" dirty="0"/>
              <a:t>mplementing K – means Clustering Using Python</a:t>
            </a:r>
            <a:endParaRPr lang="en-US" sz="3600" dirty="0">
              <a:cs typeface="Arial"/>
            </a:endParaRPr>
          </a:p>
        </p:txBody>
      </p:sp>
      <p:sp>
        <p:nvSpPr>
          <p:cNvPr id="3" name="Content Placeholder 2">
            <a:extLst>
              <a:ext uri="{FF2B5EF4-FFF2-40B4-BE49-F238E27FC236}">
                <a16:creationId xmlns:a16="http://schemas.microsoft.com/office/drawing/2014/main" id="{074E4497-5D61-4D36-9DEC-E3687AD07A0C}"/>
              </a:ext>
            </a:extLst>
          </p:cNvPr>
          <p:cNvSpPr>
            <a:spLocks noGrp="1"/>
          </p:cNvSpPr>
          <p:nvPr>
            <p:ph idx="1"/>
          </p:nvPr>
        </p:nvSpPr>
        <p:spPr>
          <a:xfrm>
            <a:off x="1912384" y="1981431"/>
            <a:ext cx="9836473" cy="4558544"/>
          </a:xfrm>
        </p:spPr>
        <p:txBody>
          <a:bodyPr vert="horz" lIns="91440" tIns="45720" rIns="91440" bIns="45720" rtlCol="0" anchor="t">
            <a:normAutofit/>
          </a:bodyPr>
          <a:lstStyle/>
          <a:p>
            <a:pPr marL="0" indent="0" algn="just">
              <a:lnSpc>
                <a:spcPct val="110000"/>
              </a:lnSpc>
              <a:buNone/>
            </a:pPr>
            <a:r>
              <a:rPr lang="en-US" sz="1500" dirty="0">
                <a:cs typeface="Arial"/>
              </a:rPr>
              <a:t>  </a:t>
            </a:r>
            <a:r>
              <a:rPr lang="en-US" sz="2400" dirty="0">
                <a:ea typeface="+mn-lt"/>
                <a:cs typeface="+mn-lt"/>
              </a:rPr>
              <a:t>The working of the K-Means algorithm is explained in the below steps:</a:t>
            </a:r>
            <a:endParaRPr lang="en-US" sz="2400" dirty="0">
              <a:cs typeface="Arial" panose="020B0604020202020204"/>
            </a:endParaRPr>
          </a:p>
          <a:p>
            <a:pPr marL="344170" indent="-344170" algn="just">
              <a:lnSpc>
                <a:spcPct val="110000"/>
              </a:lnSpc>
            </a:pPr>
            <a:r>
              <a:rPr lang="en-US" sz="2400" b="1" dirty="0">
                <a:ea typeface="+mn-lt"/>
                <a:cs typeface="+mn-lt"/>
              </a:rPr>
              <a:t>Step-1:</a:t>
            </a:r>
            <a:r>
              <a:rPr lang="en-US" sz="2400" dirty="0">
                <a:ea typeface="+mn-lt"/>
                <a:cs typeface="+mn-lt"/>
              </a:rPr>
              <a:t> Select the value of K, to decide the number of clusters to be formed.</a:t>
            </a:r>
            <a:endParaRPr lang="en-US" sz="2400" dirty="0">
              <a:cs typeface="Arial" panose="020B0604020202020204"/>
            </a:endParaRPr>
          </a:p>
          <a:p>
            <a:pPr marL="344170" indent="-344170" algn="just">
              <a:lnSpc>
                <a:spcPct val="110000"/>
              </a:lnSpc>
            </a:pPr>
            <a:r>
              <a:rPr lang="en-US" sz="2400" b="1" dirty="0">
                <a:ea typeface="+mn-lt"/>
                <a:cs typeface="+mn-lt"/>
              </a:rPr>
              <a:t>Step-2:</a:t>
            </a:r>
            <a:r>
              <a:rPr lang="en-US" sz="2400" dirty="0">
                <a:ea typeface="+mn-lt"/>
                <a:cs typeface="+mn-lt"/>
              </a:rPr>
              <a:t> Select random K points which will act as centroids.</a:t>
            </a:r>
            <a:endParaRPr lang="en-US" sz="2400" dirty="0">
              <a:cs typeface="Arial" panose="020B0604020202020204"/>
            </a:endParaRPr>
          </a:p>
          <a:p>
            <a:pPr marL="344170" indent="-344170" algn="just">
              <a:lnSpc>
                <a:spcPct val="110000"/>
              </a:lnSpc>
            </a:pPr>
            <a:r>
              <a:rPr lang="en-US" sz="2400" b="1" dirty="0">
                <a:ea typeface="+mn-lt"/>
                <a:cs typeface="+mn-lt"/>
              </a:rPr>
              <a:t>Step-3:</a:t>
            </a:r>
            <a:r>
              <a:rPr lang="en-US" sz="2400" dirty="0">
                <a:ea typeface="+mn-lt"/>
                <a:cs typeface="+mn-lt"/>
              </a:rPr>
              <a:t> Assign each data point, based on their distance from the randomly selected points (Centroid), to the nearest/closest centroid which will form the predefined clusters.</a:t>
            </a:r>
            <a:endParaRPr lang="en-US" sz="2400" dirty="0">
              <a:cs typeface="Arial" panose="020B0604020202020204"/>
            </a:endParaRPr>
          </a:p>
          <a:p>
            <a:pPr marL="344170" indent="-344170">
              <a:lnSpc>
                <a:spcPct val="110000"/>
              </a:lnSpc>
            </a:pPr>
            <a:endParaRPr lang="en-US" sz="2400" dirty="0">
              <a:cs typeface="Arial" panose="020B0604020202020204"/>
            </a:endParaRPr>
          </a:p>
          <a:p>
            <a:pPr marL="344170" indent="-344170">
              <a:lnSpc>
                <a:spcPct val="110000"/>
              </a:lnSpc>
            </a:pPr>
            <a:endParaRPr lang="en-US" dirty="0">
              <a:cs typeface="Arial" panose="020B0604020202020204"/>
            </a:endParaRPr>
          </a:p>
        </p:txBody>
      </p:sp>
    </p:spTree>
    <p:extLst>
      <p:ext uri="{BB962C8B-B14F-4D97-AF65-F5344CB8AC3E}">
        <p14:creationId xmlns:p14="http://schemas.microsoft.com/office/powerpoint/2010/main" val="219919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14B07B3-3156-41FE-AAA1-8B796AC88A9F}"/>
              </a:ext>
            </a:extLst>
          </p:cNvPr>
          <p:cNvSpPr>
            <a:spLocks noGrp="1"/>
          </p:cNvSpPr>
          <p:nvPr>
            <p:ph idx="1"/>
          </p:nvPr>
        </p:nvSpPr>
        <p:spPr>
          <a:xfrm>
            <a:off x="2087682" y="1810544"/>
            <a:ext cx="7694247" cy="5018620"/>
          </a:xfrm>
        </p:spPr>
        <p:txBody>
          <a:bodyPr anchor="t">
            <a:normAutofit/>
          </a:bodyPr>
          <a:lstStyle/>
          <a:p>
            <a:pPr marL="344170" indent="-344170" algn="just"/>
            <a:r>
              <a:rPr lang="en-US" sz="2400" b="1" dirty="0">
                <a:ea typeface="+mn-lt"/>
                <a:cs typeface="+mn-lt"/>
              </a:rPr>
              <a:t>Step-4:</a:t>
            </a:r>
            <a:r>
              <a:rPr lang="en-US" sz="2400" dirty="0">
                <a:ea typeface="+mn-lt"/>
                <a:cs typeface="+mn-lt"/>
              </a:rPr>
              <a:t> place a new centroid of each cluster.</a:t>
            </a:r>
            <a:endParaRPr lang="en-US" sz="2400" b="1" dirty="0">
              <a:ea typeface="+mn-lt"/>
              <a:cs typeface="+mn-lt"/>
            </a:endParaRPr>
          </a:p>
          <a:p>
            <a:pPr marL="344170" indent="-344170" algn="just"/>
            <a:r>
              <a:rPr lang="en-US" sz="2400" b="1" dirty="0">
                <a:ea typeface="+mn-lt"/>
                <a:cs typeface="+mn-lt"/>
              </a:rPr>
              <a:t>Step-5:</a:t>
            </a:r>
            <a:r>
              <a:rPr lang="en-US" sz="2400" dirty="0">
                <a:ea typeface="+mn-lt"/>
                <a:cs typeface="+mn-lt"/>
              </a:rPr>
              <a:t> Repeat step no.3, which reassign each datapoint to the new closest centroid of each cluster.</a:t>
            </a:r>
            <a:endParaRPr lang="en-US" sz="2400" dirty="0">
              <a:cs typeface="Arial"/>
            </a:endParaRPr>
          </a:p>
          <a:p>
            <a:pPr marL="344170" indent="-344170" algn="just"/>
            <a:r>
              <a:rPr lang="en-US" sz="2400" b="1" dirty="0">
                <a:ea typeface="+mn-lt"/>
                <a:cs typeface="+mn-lt"/>
              </a:rPr>
              <a:t>Step-6:</a:t>
            </a:r>
            <a:r>
              <a:rPr lang="en-US" sz="2400" dirty="0">
                <a:ea typeface="+mn-lt"/>
                <a:cs typeface="+mn-lt"/>
              </a:rPr>
              <a:t> If any reassignment occurs, then go to step-4 else go to Step 7.</a:t>
            </a:r>
            <a:endParaRPr lang="en-US" sz="2400" dirty="0">
              <a:cs typeface="Arial"/>
            </a:endParaRPr>
          </a:p>
          <a:p>
            <a:pPr marL="344170" indent="-344170" algn="just"/>
            <a:r>
              <a:rPr lang="en-US" sz="2400" b="1" dirty="0">
                <a:ea typeface="+mn-lt"/>
                <a:cs typeface="+mn-lt"/>
              </a:rPr>
              <a:t>Step-7</a:t>
            </a:r>
            <a:r>
              <a:rPr lang="en-US" sz="2400" dirty="0">
                <a:ea typeface="+mn-lt"/>
                <a:cs typeface="+mn-lt"/>
              </a:rPr>
              <a:t>: FINISH</a:t>
            </a:r>
            <a:endParaRPr lang="en-US" sz="2400" dirty="0">
              <a:cs typeface="Arial"/>
            </a:endParaRPr>
          </a:p>
          <a:p>
            <a:pPr marL="344170" indent="-344170"/>
            <a:endParaRPr lang="en-US" sz="2400" dirty="0">
              <a:cs typeface="Arial"/>
            </a:endParaRPr>
          </a:p>
        </p:txBody>
      </p:sp>
      <p:sp>
        <p:nvSpPr>
          <p:cNvPr id="12" name="Title 1">
            <a:extLst>
              <a:ext uri="{FF2B5EF4-FFF2-40B4-BE49-F238E27FC236}">
                <a16:creationId xmlns:a16="http://schemas.microsoft.com/office/drawing/2014/main" id="{FE64E23F-CCFD-4980-8259-F3C5EA24DAD3}"/>
              </a:ext>
            </a:extLst>
          </p:cNvPr>
          <p:cNvSpPr>
            <a:spLocks noGrp="1"/>
          </p:cNvSpPr>
          <p:nvPr>
            <p:ph type="title"/>
          </p:nvPr>
        </p:nvSpPr>
        <p:spPr>
          <a:xfrm>
            <a:off x="1912384" y="674396"/>
            <a:ext cx="10178407" cy="1077229"/>
          </a:xfrm>
        </p:spPr>
        <p:txBody>
          <a:bodyPr>
            <a:normAutofit fontScale="90000"/>
          </a:bodyPr>
          <a:lstStyle/>
          <a:p>
            <a:pPr algn="l"/>
            <a:r>
              <a:rPr lang="en-US" dirty="0"/>
              <a:t> I</a:t>
            </a:r>
            <a:r>
              <a:rPr lang="en-US" sz="3600" dirty="0"/>
              <a:t>mplementing K – means Clustering Using Python</a:t>
            </a:r>
            <a:endParaRPr lang="en-US" sz="3600" dirty="0">
              <a:cs typeface="Arial"/>
            </a:endParaRPr>
          </a:p>
        </p:txBody>
      </p:sp>
    </p:spTree>
    <p:extLst>
      <p:ext uri="{BB962C8B-B14F-4D97-AF65-F5344CB8AC3E}">
        <p14:creationId xmlns:p14="http://schemas.microsoft.com/office/powerpoint/2010/main" val="85953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extBox 26">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9" name="Rectangle 28">
            <a:extLst>
              <a:ext uri="{FF2B5EF4-FFF2-40B4-BE49-F238E27FC236}">
                <a16:creationId xmlns:a16="http://schemas.microsoft.com/office/drawing/2014/main" id="{C00D9662-5CF3-4BF8-85EE-E1503E35D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descr="Three arrows on bullseye">
            <a:extLst>
              <a:ext uri="{FF2B5EF4-FFF2-40B4-BE49-F238E27FC236}">
                <a16:creationId xmlns:a16="http://schemas.microsoft.com/office/drawing/2014/main" id="{C3BA33E9-3569-4E3C-BE43-B809E2DB0E6E}"/>
              </a:ext>
            </a:extLst>
          </p:cNvPr>
          <p:cNvPicPr>
            <a:picLocks noChangeAspect="1"/>
          </p:cNvPicPr>
          <p:nvPr/>
        </p:nvPicPr>
        <p:blipFill rotWithShape="1">
          <a:blip r:embed="rId5">
            <a:duotone>
              <a:schemeClr val="accent1">
                <a:shade val="45000"/>
                <a:satMod val="135000"/>
              </a:schemeClr>
              <a:prstClr val="white"/>
            </a:duotone>
            <a:alphaModFix amt="35000"/>
          </a:blip>
          <a:srcRect t="14120" r="-1" b="-1"/>
          <a:stretch/>
        </p:blipFill>
        <p:spPr>
          <a:xfrm>
            <a:off x="20" y="152"/>
            <a:ext cx="12191980" cy="6857848"/>
          </a:xfrm>
          <a:prstGeom prst="rect">
            <a:avLst/>
          </a:prstGeom>
        </p:spPr>
      </p:pic>
      <p:pic>
        <p:nvPicPr>
          <p:cNvPr id="31" name="Picture 30">
            <a:extLst>
              <a:ext uri="{FF2B5EF4-FFF2-40B4-BE49-F238E27FC236}">
                <a16:creationId xmlns:a16="http://schemas.microsoft.com/office/drawing/2014/main" id="{39C7C206-8404-40AC-969B-40CE396E3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5" y="2105202"/>
            <a:ext cx="9360205" cy="4752798"/>
          </a:xfrm>
          <a:prstGeom prst="rect">
            <a:avLst/>
          </a:prstGeom>
        </p:spPr>
      </p:pic>
      <p:pic>
        <p:nvPicPr>
          <p:cNvPr id="33" name="Picture 32">
            <a:extLst>
              <a:ext uri="{FF2B5EF4-FFF2-40B4-BE49-F238E27FC236}">
                <a16:creationId xmlns:a16="http://schemas.microsoft.com/office/drawing/2014/main" id="{BEAD64B3-D01F-43C5-AFF5-7EDCC3D374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5BF951FB-3496-4321-9E03-62C6C49A2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612CC157-1C7E-4345-89D3-52E61E0A1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B3554ECE-6F4C-4F12-B9C2-1A8072672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4" y="0"/>
            <a:ext cx="4428326"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74F9B5-C095-49D5-9D5D-86278CDDF187}"/>
              </a:ext>
            </a:extLst>
          </p:cNvPr>
          <p:cNvSpPr>
            <a:spLocks noGrp="1"/>
          </p:cNvSpPr>
          <p:nvPr>
            <p:ph type="title"/>
          </p:nvPr>
        </p:nvSpPr>
        <p:spPr>
          <a:xfrm>
            <a:off x="1005399" y="3428998"/>
            <a:ext cx="4715927" cy="905007"/>
          </a:xfrm>
        </p:spPr>
        <p:txBody>
          <a:bodyPr vert="horz" lIns="91440" tIns="45720" rIns="91440" bIns="45720" rtlCol="0" anchor="t">
            <a:normAutofit fontScale="90000"/>
          </a:bodyPr>
          <a:lstStyle/>
          <a:p>
            <a:pPr algn="l"/>
            <a:r>
              <a:rPr lang="en-US" sz="3000" dirty="0"/>
              <a:t>What is Customer Segmentation?</a:t>
            </a:r>
          </a:p>
        </p:txBody>
      </p:sp>
      <p:sp>
        <p:nvSpPr>
          <p:cNvPr id="41" name="Rectangle 40">
            <a:extLst>
              <a:ext uri="{FF2B5EF4-FFF2-40B4-BE49-F238E27FC236}">
                <a16:creationId xmlns:a16="http://schemas.microsoft.com/office/drawing/2014/main" id="{1D35B0FD-0F2F-4198-91DA-900B7FB3F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384"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848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5" name="Freeform: Shape 24">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9" name="Rectangle 2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Shape 30">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F9C9A5-9A09-4735-90F4-F4DC3503CE53}"/>
              </a:ext>
            </a:extLst>
          </p:cNvPr>
          <p:cNvSpPr>
            <a:spLocks noGrp="1"/>
          </p:cNvSpPr>
          <p:nvPr>
            <p:ph type="title"/>
          </p:nvPr>
        </p:nvSpPr>
        <p:spPr>
          <a:xfrm>
            <a:off x="1324840" y="1210758"/>
            <a:ext cx="10021341" cy="1824542"/>
          </a:xfrm>
        </p:spPr>
        <p:txBody>
          <a:bodyPr vert="horz" lIns="91440" tIns="45720" rIns="91440" bIns="45720" rtlCol="0" anchor="t">
            <a:normAutofit/>
          </a:bodyPr>
          <a:lstStyle/>
          <a:p>
            <a:pPr algn="l"/>
            <a:r>
              <a:rPr lang="en-US" sz="6000" dirty="0">
                <a:cs typeface="Arial"/>
              </a:rPr>
              <a:t>Using </a:t>
            </a:r>
            <a:r>
              <a:rPr lang="en-US" sz="6000" dirty="0" err="1">
                <a:cs typeface="Arial"/>
              </a:rPr>
              <a:t>Kmeans</a:t>
            </a:r>
            <a:r>
              <a:rPr lang="en-US" sz="6000" dirty="0">
                <a:cs typeface="Arial"/>
              </a:rPr>
              <a:t> for Clustering the given dataset</a:t>
            </a:r>
            <a:endParaRPr lang="en-US" sz="6000" dirty="0"/>
          </a:p>
        </p:txBody>
      </p:sp>
    </p:spTree>
    <p:extLst>
      <p:ext uri="{BB962C8B-B14F-4D97-AF65-F5344CB8AC3E}">
        <p14:creationId xmlns:p14="http://schemas.microsoft.com/office/powerpoint/2010/main" val="397171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9DC0BE-A955-4594-8F87-50A5FC2D2D22}"/>
              </a:ext>
            </a:extLst>
          </p:cNvPr>
          <p:cNvSpPr>
            <a:spLocks noGrp="1"/>
          </p:cNvSpPr>
          <p:nvPr>
            <p:ph type="title"/>
          </p:nvPr>
        </p:nvSpPr>
        <p:spPr>
          <a:xfrm>
            <a:off x="2188901" y="808056"/>
            <a:ext cx="8381238" cy="1077229"/>
          </a:xfrm>
        </p:spPr>
        <p:txBody>
          <a:bodyPr>
            <a:normAutofit/>
          </a:bodyPr>
          <a:lstStyle/>
          <a:p>
            <a:pPr algn="l"/>
            <a:r>
              <a:rPr lang="en-US" sz="4800" dirty="0">
                <a:cs typeface="Arial"/>
              </a:rPr>
              <a:t>Tools and environment </a:t>
            </a:r>
            <a:endParaRPr lang="en-US" sz="4800" dirty="0"/>
          </a:p>
        </p:txBody>
      </p:sp>
      <p:sp>
        <p:nvSpPr>
          <p:cNvPr id="3" name="Content Placeholder 2">
            <a:extLst>
              <a:ext uri="{FF2B5EF4-FFF2-40B4-BE49-F238E27FC236}">
                <a16:creationId xmlns:a16="http://schemas.microsoft.com/office/drawing/2014/main" id="{37309CA3-620B-452C-B047-1A508B0BD78B}"/>
              </a:ext>
            </a:extLst>
          </p:cNvPr>
          <p:cNvSpPr>
            <a:spLocks noGrp="1"/>
          </p:cNvSpPr>
          <p:nvPr>
            <p:ph idx="1"/>
          </p:nvPr>
        </p:nvSpPr>
        <p:spPr>
          <a:xfrm>
            <a:off x="2256639" y="2052116"/>
            <a:ext cx="6572814" cy="3997828"/>
          </a:xfrm>
        </p:spPr>
        <p:txBody>
          <a:bodyPr anchor="t">
            <a:normAutofit/>
          </a:bodyPr>
          <a:lstStyle/>
          <a:p>
            <a:pPr marL="344170" indent="-344170"/>
            <a:r>
              <a:rPr lang="en-US" sz="2400" dirty="0">
                <a:cs typeface="Arial"/>
              </a:rPr>
              <a:t>Language – Python</a:t>
            </a:r>
          </a:p>
          <a:p>
            <a:pPr marL="344170" indent="-344170"/>
            <a:r>
              <a:rPr lang="en-US" sz="2400" dirty="0">
                <a:cs typeface="Arial"/>
              </a:rPr>
              <a:t>Libraries</a:t>
            </a:r>
          </a:p>
          <a:p>
            <a:pPr marL="795020" lvl="1" indent="-344170">
              <a:buFont typeface="+mj-lt"/>
              <a:buAutoNum type="arabicPeriod"/>
            </a:pPr>
            <a:r>
              <a:rPr lang="en-US" b="1" dirty="0">
                <a:solidFill>
                  <a:srgbClr val="0070C0"/>
                </a:solidFill>
                <a:cs typeface="Arial"/>
              </a:rPr>
              <a:t>Pandas</a:t>
            </a:r>
          </a:p>
          <a:p>
            <a:pPr marL="795020" lvl="1" indent="-344170">
              <a:buFont typeface="+mj-lt"/>
              <a:buAutoNum type="arabicPeriod"/>
            </a:pPr>
            <a:r>
              <a:rPr lang="en-US" b="1" dirty="0" err="1">
                <a:solidFill>
                  <a:srgbClr val="0070C0"/>
                </a:solidFill>
                <a:cs typeface="Arial"/>
              </a:rPr>
              <a:t>Numpy</a:t>
            </a:r>
            <a:endParaRPr lang="en-US" b="1" dirty="0">
              <a:solidFill>
                <a:srgbClr val="0070C0"/>
              </a:solidFill>
              <a:cs typeface="Arial"/>
            </a:endParaRPr>
          </a:p>
          <a:p>
            <a:pPr marL="795020" lvl="1" indent="-344170">
              <a:buFont typeface="+mj-lt"/>
              <a:buAutoNum type="arabicPeriod"/>
            </a:pPr>
            <a:r>
              <a:rPr lang="en-US" b="1" dirty="0" err="1">
                <a:solidFill>
                  <a:srgbClr val="0070C0"/>
                </a:solidFill>
                <a:cs typeface="Arial"/>
              </a:rPr>
              <a:t>Seabor</a:t>
            </a:r>
            <a:endParaRPr lang="en-US" b="1" dirty="0">
              <a:solidFill>
                <a:srgbClr val="0070C0"/>
              </a:solidFill>
              <a:cs typeface="Arial"/>
            </a:endParaRPr>
          </a:p>
          <a:p>
            <a:pPr marL="795020" lvl="1" indent="-344170">
              <a:buFont typeface="+mj-lt"/>
              <a:buAutoNum type="arabicPeriod"/>
            </a:pPr>
            <a:r>
              <a:rPr lang="en-US" b="1" dirty="0">
                <a:solidFill>
                  <a:srgbClr val="0070C0"/>
                </a:solidFill>
                <a:cs typeface="Arial"/>
              </a:rPr>
              <a:t>Matplotlib</a:t>
            </a:r>
          </a:p>
          <a:p>
            <a:pPr marL="795020" lvl="1" indent="-344170">
              <a:buFont typeface="+mj-lt"/>
              <a:buAutoNum type="arabicPeriod"/>
            </a:pPr>
            <a:r>
              <a:rPr lang="en-US" b="1" dirty="0">
                <a:solidFill>
                  <a:srgbClr val="0070C0"/>
                </a:solidFill>
                <a:cs typeface="Arial"/>
              </a:rPr>
              <a:t>Skit-learn</a:t>
            </a:r>
          </a:p>
        </p:txBody>
      </p:sp>
    </p:spTree>
    <p:extLst>
      <p:ext uri="{BB962C8B-B14F-4D97-AF65-F5344CB8AC3E}">
        <p14:creationId xmlns:p14="http://schemas.microsoft.com/office/powerpoint/2010/main" val="1435543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472594-13C5-4E9F-ACDD-FBD9E95BD02A}"/>
              </a:ext>
            </a:extLst>
          </p:cNvPr>
          <p:cNvSpPr>
            <a:spLocks noGrp="1"/>
          </p:cNvSpPr>
          <p:nvPr>
            <p:ph type="title"/>
          </p:nvPr>
        </p:nvSpPr>
        <p:spPr>
          <a:xfrm>
            <a:off x="2030750" y="808056"/>
            <a:ext cx="9502671" cy="387116"/>
          </a:xfrm>
        </p:spPr>
        <p:txBody>
          <a:bodyPr>
            <a:noAutofit/>
          </a:bodyPr>
          <a:lstStyle/>
          <a:p>
            <a:pPr algn="l"/>
            <a:r>
              <a:rPr lang="en-US" sz="3600" dirty="0">
                <a:cs typeface="Arial"/>
              </a:rPr>
              <a:t>Displots of age, spending score and Annual income</a:t>
            </a:r>
            <a:endParaRPr lang="en-US" sz="3600" dirty="0"/>
          </a:p>
        </p:txBody>
      </p:sp>
      <p:pic>
        <p:nvPicPr>
          <p:cNvPr id="4" name="Picture 4" descr="Chart, histogram&#10;&#10;Description automatically generated">
            <a:extLst>
              <a:ext uri="{FF2B5EF4-FFF2-40B4-BE49-F238E27FC236}">
                <a16:creationId xmlns:a16="http://schemas.microsoft.com/office/drawing/2014/main" id="{F1E2467A-09B4-4236-85CA-FD2DB57BB883}"/>
              </a:ext>
            </a:extLst>
          </p:cNvPr>
          <p:cNvPicPr>
            <a:picLocks noGrp="1" noChangeAspect="1"/>
          </p:cNvPicPr>
          <p:nvPr>
            <p:ph idx="1"/>
          </p:nvPr>
        </p:nvPicPr>
        <p:blipFill>
          <a:blip r:embed="rId5"/>
          <a:stretch>
            <a:fillRect/>
          </a:stretch>
        </p:blipFill>
        <p:spPr>
          <a:xfrm>
            <a:off x="2304546" y="2246042"/>
            <a:ext cx="7497792" cy="4185069"/>
          </a:xfrm>
        </p:spPr>
      </p:pic>
    </p:spTree>
    <p:extLst>
      <p:ext uri="{BB962C8B-B14F-4D97-AF65-F5344CB8AC3E}">
        <p14:creationId xmlns:p14="http://schemas.microsoft.com/office/powerpoint/2010/main" val="2028307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D8780F-7CFA-4B9A-B6F3-B38601AFBC69}"/>
              </a:ext>
            </a:extLst>
          </p:cNvPr>
          <p:cNvSpPr>
            <a:spLocks noGrp="1"/>
          </p:cNvSpPr>
          <p:nvPr>
            <p:ph type="title"/>
          </p:nvPr>
        </p:nvSpPr>
        <p:spPr>
          <a:xfrm>
            <a:off x="1770246" y="808056"/>
            <a:ext cx="9012053" cy="1077229"/>
          </a:xfrm>
        </p:spPr>
        <p:txBody>
          <a:bodyPr>
            <a:normAutofit fontScale="90000"/>
          </a:bodyPr>
          <a:lstStyle/>
          <a:p>
            <a:pPr algn="l"/>
            <a:r>
              <a:rPr lang="en-US" sz="4800" dirty="0">
                <a:cs typeface="Arial"/>
              </a:rPr>
              <a:t>Bar plot b/w age vs No of customers</a:t>
            </a:r>
          </a:p>
        </p:txBody>
      </p:sp>
      <p:pic>
        <p:nvPicPr>
          <p:cNvPr id="4" name="Picture 4" descr="Chart, bar chart&#10;&#10;Description automatically generated">
            <a:extLst>
              <a:ext uri="{FF2B5EF4-FFF2-40B4-BE49-F238E27FC236}">
                <a16:creationId xmlns:a16="http://schemas.microsoft.com/office/drawing/2014/main" id="{7ECFBA2D-9605-40E7-AE3F-81A642890C28}"/>
              </a:ext>
            </a:extLst>
          </p:cNvPr>
          <p:cNvPicPr>
            <a:picLocks noGrp="1" noChangeAspect="1"/>
          </p:cNvPicPr>
          <p:nvPr>
            <p:ph idx="1"/>
          </p:nvPr>
        </p:nvPicPr>
        <p:blipFill>
          <a:blip r:embed="rId5"/>
          <a:stretch>
            <a:fillRect/>
          </a:stretch>
        </p:blipFill>
        <p:spPr>
          <a:xfrm>
            <a:off x="1770247" y="2422794"/>
            <a:ext cx="7272427" cy="4349150"/>
          </a:xfrm>
        </p:spPr>
      </p:pic>
    </p:spTree>
    <p:extLst>
      <p:ext uri="{BB962C8B-B14F-4D97-AF65-F5344CB8AC3E}">
        <p14:creationId xmlns:p14="http://schemas.microsoft.com/office/powerpoint/2010/main" val="360905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BA1B70-8F69-4C42-8016-CC4F61BCC75A}"/>
              </a:ext>
            </a:extLst>
          </p:cNvPr>
          <p:cNvSpPr>
            <a:spLocks noGrp="1"/>
          </p:cNvSpPr>
          <p:nvPr>
            <p:ph type="title"/>
          </p:nvPr>
        </p:nvSpPr>
        <p:spPr>
          <a:xfrm>
            <a:off x="2188901" y="808056"/>
            <a:ext cx="8381238" cy="1077229"/>
          </a:xfrm>
        </p:spPr>
        <p:txBody>
          <a:bodyPr>
            <a:normAutofit fontScale="90000"/>
          </a:bodyPr>
          <a:lstStyle/>
          <a:p>
            <a:pPr algn="l"/>
            <a:r>
              <a:rPr lang="en-US" sz="4800" dirty="0">
                <a:cs typeface="Arial"/>
              </a:rPr>
              <a:t>Bar plot b/w spending score vs no of customers </a:t>
            </a:r>
            <a:endParaRPr lang="en-US" sz="4800" dirty="0"/>
          </a:p>
        </p:txBody>
      </p:sp>
      <p:pic>
        <p:nvPicPr>
          <p:cNvPr id="4" name="Picture 4" descr="Chart, bar chart&#10;&#10;Description automatically generated">
            <a:extLst>
              <a:ext uri="{FF2B5EF4-FFF2-40B4-BE49-F238E27FC236}">
                <a16:creationId xmlns:a16="http://schemas.microsoft.com/office/drawing/2014/main" id="{B4F2083B-89B6-401C-9BE2-3EDB274B7A58}"/>
              </a:ext>
            </a:extLst>
          </p:cNvPr>
          <p:cNvPicPr>
            <a:picLocks noGrp="1" noChangeAspect="1"/>
          </p:cNvPicPr>
          <p:nvPr>
            <p:ph idx="1"/>
          </p:nvPr>
        </p:nvPicPr>
        <p:blipFill>
          <a:blip r:embed="rId5"/>
          <a:stretch>
            <a:fillRect/>
          </a:stretch>
        </p:blipFill>
        <p:spPr>
          <a:xfrm>
            <a:off x="2571246" y="2098405"/>
            <a:ext cx="7223184" cy="4753514"/>
          </a:xfrm>
        </p:spPr>
      </p:pic>
    </p:spTree>
    <p:extLst>
      <p:ext uri="{BB962C8B-B14F-4D97-AF65-F5344CB8AC3E}">
        <p14:creationId xmlns:p14="http://schemas.microsoft.com/office/powerpoint/2010/main" val="963664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76BD2B-E4E1-4353-8582-885E8702F16D}"/>
              </a:ext>
            </a:extLst>
          </p:cNvPr>
          <p:cNvSpPr>
            <a:spLocks noGrp="1"/>
          </p:cNvSpPr>
          <p:nvPr>
            <p:ph type="title"/>
          </p:nvPr>
        </p:nvSpPr>
        <p:spPr>
          <a:xfrm>
            <a:off x="2188901" y="808056"/>
            <a:ext cx="8381238" cy="1077229"/>
          </a:xfrm>
        </p:spPr>
        <p:txBody>
          <a:bodyPr>
            <a:normAutofit fontScale="90000"/>
          </a:bodyPr>
          <a:lstStyle/>
          <a:p>
            <a:pPr algn="l"/>
            <a:r>
              <a:rPr lang="en-US" sz="4800" dirty="0">
                <a:ea typeface="+mj-lt"/>
                <a:cs typeface="+mj-lt"/>
              </a:rPr>
              <a:t>Bar plot b/w Income vs no of customers </a:t>
            </a:r>
          </a:p>
          <a:p>
            <a:pPr algn="l"/>
            <a:endParaRPr lang="en-US" sz="4800" dirty="0">
              <a:cs typeface="Arial"/>
            </a:endParaRPr>
          </a:p>
        </p:txBody>
      </p:sp>
      <p:pic>
        <p:nvPicPr>
          <p:cNvPr id="7" name="Picture 8" descr="Chart, bar chart&#10;&#10;Description automatically generated">
            <a:extLst>
              <a:ext uri="{FF2B5EF4-FFF2-40B4-BE49-F238E27FC236}">
                <a16:creationId xmlns:a16="http://schemas.microsoft.com/office/drawing/2014/main" id="{F4593822-EE4D-48B0-BFF4-F1837BA55FDD}"/>
              </a:ext>
            </a:extLst>
          </p:cNvPr>
          <p:cNvPicPr>
            <a:picLocks noGrp="1" noChangeAspect="1"/>
          </p:cNvPicPr>
          <p:nvPr>
            <p:ph idx="1"/>
          </p:nvPr>
        </p:nvPicPr>
        <p:blipFill>
          <a:blip r:embed="rId5"/>
          <a:stretch>
            <a:fillRect/>
          </a:stretch>
        </p:blipFill>
        <p:spPr>
          <a:xfrm>
            <a:off x="2089805" y="2321703"/>
            <a:ext cx="7654505" cy="4235029"/>
          </a:xfrm>
        </p:spPr>
      </p:pic>
    </p:spTree>
    <p:extLst>
      <p:ext uri="{BB962C8B-B14F-4D97-AF65-F5344CB8AC3E}">
        <p14:creationId xmlns:p14="http://schemas.microsoft.com/office/powerpoint/2010/main" val="79736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3" name="Picture 32">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FC727A-DE8C-4A9F-A94F-21ABA06EBD8B}"/>
              </a:ext>
            </a:extLst>
          </p:cNvPr>
          <p:cNvSpPr>
            <a:spLocks noGrp="1"/>
          </p:cNvSpPr>
          <p:nvPr>
            <p:ph type="title"/>
          </p:nvPr>
        </p:nvSpPr>
        <p:spPr>
          <a:xfrm>
            <a:off x="1969803" y="808056"/>
            <a:ext cx="8608037" cy="1077229"/>
          </a:xfrm>
        </p:spPr>
        <p:txBody>
          <a:bodyPr>
            <a:normAutofit/>
          </a:bodyPr>
          <a:lstStyle/>
          <a:p>
            <a:pPr algn="l"/>
            <a:r>
              <a:rPr lang="en-US" dirty="0">
                <a:cs typeface="Arial"/>
              </a:rPr>
              <a:t>Elbow method to find no of clusters </a:t>
            </a:r>
          </a:p>
        </p:txBody>
      </p:sp>
      <p:sp>
        <p:nvSpPr>
          <p:cNvPr id="3" name="Content Placeholder 2">
            <a:extLst>
              <a:ext uri="{FF2B5EF4-FFF2-40B4-BE49-F238E27FC236}">
                <a16:creationId xmlns:a16="http://schemas.microsoft.com/office/drawing/2014/main" id="{D3865F7C-3D23-4A72-80FD-E5D5E29B7127}"/>
              </a:ext>
            </a:extLst>
          </p:cNvPr>
          <p:cNvSpPr>
            <a:spLocks noGrp="1"/>
          </p:cNvSpPr>
          <p:nvPr>
            <p:ph idx="1"/>
          </p:nvPr>
        </p:nvSpPr>
        <p:spPr>
          <a:xfrm>
            <a:off x="1975805" y="1620796"/>
            <a:ext cx="2908167" cy="4429148"/>
          </a:xfrm>
        </p:spPr>
        <p:txBody>
          <a:bodyPr>
            <a:normAutofit/>
          </a:bodyPr>
          <a:lstStyle/>
          <a:p>
            <a:pPr marL="344170" indent="-344170" algn="just"/>
            <a:r>
              <a:rPr lang="en-US" sz="1600" dirty="0">
                <a:ea typeface="+mn-lt"/>
                <a:cs typeface="+mn-lt"/>
              </a:rPr>
              <a:t>Elbow method is a tool used for analysing the clusters formed from our dataset and helps to </a:t>
            </a:r>
            <a:endParaRPr lang="en-US" sz="1600" dirty="0">
              <a:cs typeface="Arial" panose="020B0604020202020204"/>
            </a:endParaRPr>
          </a:p>
          <a:p>
            <a:pPr marL="344170" indent="-344170" algn="just"/>
            <a:r>
              <a:rPr lang="en-US" sz="1600" dirty="0">
                <a:ea typeface="+mn-lt"/>
                <a:cs typeface="+mn-lt"/>
              </a:rPr>
              <a:t>interpret the appropriate number of optimal clusters in dataset. From this method the optimal </a:t>
            </a:r>
          </a:p>
          <a:p>
            <a:pPr marL="344170" indent="-344170" algn="just"/>
            <a:r>
              <a:rPr lang="en-US" sz="1600" dirty="0">
                <a:cs typeface="Arial"/>
              </a:rPr>
              <a:t>We get no of clusters as 5 from the graph as the value of wcss becomes almost constant after it </a:t>
            </a:r>
          </a:p>
        </p:txBody>
      </p:sp>
      <p:pic>
        <p:nvPicPr>
          <p:cNvPr id="4" name="Picture 4" descr="Chart, line chart&#10;&#10;Description automatically generated">
            <a:extLst>
              <a:ext uri="{FF2B5EF4-FFF2-40B4-BE49-F238E27FC236}">
                <a16:creationId xmlns:a16="http://schemas.microsoft.com/office/drawing/2014/main" id="{B90E26AC-5C3D-4811-A1E2-971418E9A4FC}"/>
              </a:ext>
            </a:extLst>
          </p:cNvPr>
          <p:cNvPicPr>
            <a:picLocks noChangeAspect="1"/>
          </p:cNvPicPr>
          <p:nvPr/>
        </p:nvPicPr>
        <p:blipFill rotWithShape="1">
          <a:blip r:embed="rId5"/>
          <a:srcRect l="9318" r="6399" b="-2"/>
          <a:stretch/>
        </p:blipFill>
        <p:spPr>
          <a:xfrm>
            <a:off x="5432992" y="1716176"/>
            <a:ext cx="5681615" cy="40060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1" name="Rectangle 40">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5550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6" name="Picture 45">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47">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5EA609-6AEA-47BD-94D7-DE63C19D8AB4}"/>
              </a:ext>
            </a:extLst>
          </p:cNvPr>
          <p:cNvSpPr>
            <a:spLocks noGrp="1"/>
          </p:cNvSpPr>
          <p:nvPr>
            <p:ph type="title"/>
          </p:nvPr>
        </p:nvSpPr>
        <p:spPr>
          <a:xfrm>
            <a:off x="1969803" y="808056"/>
            <a:ext cx="8608037" cy="1077229"/>
          </a:xfrm>
        </p:spPr>
        <p:txBody>
          <a:bodyPr vert="horz" lIns="91440" tIns="45720" rIns="91440" bIns="45720" rtlCol="0">
            <a:normAutofit/>
          </a:bodyPr>
          <a:lstStyle/>
          <a:p>
            <a:pPr algn="l"/>
            <a:r>
              <a:rPr lang="en-US" dirty="0"/>
              <a:t>Output after implementing K – means on the dataset </a:t>
            </a:r>
          </a:p>
        </p:txBody>
      </p:sp>
      <p:sp>
        <p:nvSpPr>
          <p:cNvPr id="39" name="Content Placeholder 38">
            <a:extLst>
              <a:ext uri="{FF2B5EF4-FFF2-40B4-BE49-F238E27FC236}">
                <a16:creationId xmlns:a16="http://schemas.microsoft.com/office/drawing/2014/main" id="{9F1312D3-B352-43CD-84F3-6469273D7911}"/>
              </a:ext>
            </a:extLst>
          </p:cNvPr>
          <p:cNvSpPr>
            <a:spLocks noGrp="1"/>
          </p:cNvSpPr>
          <p:nvPr>
            <p:ph idx="1"/>
          </p:nvPr>
        </p:nvSpPr>
        <p:spPr>
          <a:xfrm>
            <a:off x="1199428" y="1879588"/>
            <a:ext cx="3684544" cy="4170356"/>
          </a:xfrm>
        </p:spPr>
        <p:txBody>
          <a:bodyPr>
            <a:normAutofit/>
          </a:bodyPr>
          <a:lstStyle/>
          <a:p>
            <a:pPr marL="344170" indent="-344170"/>
            <a:r>
              <a:rPr lang="en-US" sz="1600" dirty="0">
                <a:cs typeface="Arial"/>
              </a:rPr>
              <a:t>After getting the no of clusters we implement K means algorithm and get the 3-d model of the clusters . </a:t>
            </a:r>
          </a:p>
          <a:p>
            <a:pPr marL="344170" indent="-344170"/>
            <a:r>
              <a:rPr lang="en-US" sz="1600" dirty="0">
                <a:cs typeface="Arial"/>
              </a:rPr>
              <a:t>Blue - Cluster 1</a:t>
            </a:r>
          </a:p>
          <a:p>
            <a:pPr marL="344170" indent="-344170"/>
            <a:r>
              <a:rPr lang="en-US" sz="1600" dirty="0">
                <a:cs typeface="Arial"/>
              </a:rPr>
              <a:t>Red - Cluster 2</a:t>
            </a:r>
          </a:p>
          <a:p>
            <a:pPr marL="344170" indent="-344170"/>
            <a:r>
              <a:rPr lang="en-US" sz="1600" dirty="0">
                <a:cs typeface="Arial"/>
              </a:rPr>
              <a:t>Orange – Cluster 3</a:t>
            </a:r>
          </a:p>
          <a:p>
            <a:pPr marL="344170" indent="-344170"/>
            <a:r>
              <a:rPr lang="en-US" sz="1600" dirty="0">
                <a:cs typeface="Arial"/>
              </a:rPr>
              <a:t>Purple - Cluster 4</a:t>
            </a:r>
          </a:p>
          <a:p>
            <a:pPr marL="344170" indent="-344170"/>
            <a:r>
              <a:rPr lang="en-US" sz="1600" dirty="0">
                <a:cs typeface="Arial"/>
              </a:rPr>
              <a:t>Green - Cluster 5</a:t>
            </a:r>
          </a:p>
        </p:txBody>
      </p:sp>
      <p:sp>
        <p:nvSpPr>
          <p:cNvPr id="54" name="Rectangle 53">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scatter chart&#10;&#10;Description automatically generated">
            <a:extLst>
              <a:ext uri="{FF2B5EF4-FFF2-40B4-BE49-F238E27FC236}">
                <a16:creationId xmlns:a16="http://schemas.microsoft.com/office/drawing/2014/main" id="{9F8F72BD-B0B3-4128-8720-FD2F64D9851E}"/>
              </a:ext>
            </a:extLst>
          </p:cNvPr>
          <p:cNvPicPr>
            <a:picLocks noChangeAspect="1"/>
          </p:cNvPicPr>
          <p:nvPr/>
        </p:nvPicPr>
        <p:blipFill>
          <a:blip r:embed="rId5"/>
          <a:stretch>
            <a:fillRect/>
          </a:stretch>
        </p:blipFill>
        <p:spPr>
          <a:xfrm>
            <a:off x="5440822" y="1513366"/>
            <a:ext cx="5172075" cy="5133975"/>
          </a:xfrm>
          <a:prstGeom prst="rect">
            <a:avLst/>
          </a:prstGeom>
        </p:spPr>
      </p:pic>
    </p:spTree>
    <p:extLst>
      <p:ext uri="{BB962C8B-B14F-4D97-AF65-F5344CB8AC3E}">
        <p14:creationId xmlns:p14="http://schemas.microsoft.com/office/powerpoint/2010/main" val="4102168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7906C3-600E-4B09-B3E1-2D757B30C6CE}"/>
              </a:ext>
            </a:extLst>
          </p:cNvPr>
          <p:cNvSpPr>
            <a:spLocks noGrp="1"/>
          </p:cNvSpPr>
          <p:nvPr>
            <p:ph type="title"/>
          </p:nvPr>
        </p:nvSpPr>
        <p:spPr>
          <a:xfrm>
            <a:off x="2188901" y="808056"/>
            <a:ext cx="8381238" cy="1077229"/>
          </a:xfrm>
        </p:spPr>
        <p:txBody>
          <a:bodyPr>
            <a:normAutofit/>
          </a:bodyPr>
          <a:lstStyle/>
          <a:p>
            <a:pPr algn="l"/>
            <a:r>
              <a:rPr lang="en-US" sz="4800" dirty="0">
                <a:cs typeface="Arial"/>
              </a:rPr>
              <a:t>Findings</a:t>
            </a:r>
            <a:endParaRPr lang="en-US" sz="4800" dirty="0"/>
          </a:p>
        </p:txBody>
      </p:sp>
      <p:sp>
        <p:nvSpPr>
          <p:cNvPr id="3" name="Content Placeholder 2">
            <a:extLst>
              <a:ext uri="{FF2B5EF4-FFF2-40B4-BE49-F238E27FC236}">
                <a16:creationId xmlns:a16="http://schemas.microsoft.com/office/drawing/2014/main" id="{F2256EAD-F370-4346-BD9D-3821438A2068}"/>
              </a:ext>
            </a:extLst>
          </p:cNvPr>
          <p:cNvSpPr>
            <a:spLocks noGrp="1"/>
          </p:cNvSpPr>
          <p:nvPr>
            <p:ph idx="1"/>
          </p:nvPr>
        </p:nvSpPr>
        <p:spPr>
          <a:xfrm>
            <a:off x="2256639" y="2052116"/>
            <a:ext cx="6572814" cy="3997828"/>
          </a:xfrm>
        </p:spPr>
        <p:txBody>
          <a:bodyPr anchor="t">
            <a:normAutofit/>
          </a:bodyPr>
          <a:lstStyle/>
          <a:p>
            <a:pPr marL="344170" indent="-344170"/>
            <a:r>
              <a:rPr lang="en-US" sz="2400" dirty="0">
                <a:cs typeface="Arial"/>
              </a:rPr>
              <a:t>Cluster  1 – Low income  and high spending</a:t>
            </a:r>
          </a:p>
          <a:p>
            <a:pPr marL="344170" indent="-344170"/>
            <a:r>
              <a:rPr lang="en-US" sz="2400" dirty="0">
                <a:cs typeface="Arial"/>
              </a:rPr>
              <a:t>Cluster 2 -  High income and low spending</a:t>
            </a:r>
          </a:p>
          <a:p>
            <a:pPr marL="344170" indent="-344170"/>
            <a:r>
              <a:rPr lang="en-US" sz="2400" dirty="0">
                <a:cs typeface="Arial"/>
              </a:rPr>
              <a:t>Cluster 3 – High Income and High Spending </a:t>
            </a:r>
          </a:p>
          <a:p>
            <a:pPr marL="344170" indent="-344170"/>
            <a:r>
              <a:rPr lang="en-US" sz="2400" dirty="0">
                <a:cs typeface="Arial"/>
              </a:rPr>
              <a:t>Cluster 4 – Low income and low spending</a:t>
            </a:r>
          </a:p>
          <a:p>
            <a:pPr marL="344170" indent="-344170"/>
            <a:r>
              <a:rPr lang="en-US" sz="2400" dirty="0">
                <a:cs typeface="Arial"/>
              </a:rPr>
              <a:t>Cluster 5 – Average Income and spending</a:t>
            </a:r>
            <a:endParaRPr lang="en-US" sz="1800" dirty="0">
              <a:cs typeface="Arial"/>
            </a:endParaRPr>
          </a:p>
          <a:p>
            <a:pPr marL="0" indent="0">
              <a:buNone/>
            </a:pPr>
            <a:endParaRPr lang="en-US" sz="1800" dirty="0">
              <a:cs typeface="Arial"/>
            </a:endParaRPr>
          </a:p>
        </p:txBody>
      </p:sp>
    </p:spTree>
    <p:extLst>
      <p:ext uri="{BB962C8B-B14F-4D97-AF65-F5344CB8AC3E}">
        <p14:creationId xmlns:p14="http://schemas.microsoft.com/office/powerpoint/2010/main" val="207140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A12286-C461-4847-8F9B-C40AD982B758}"/>
              </a:ext>
            </a:extLst>
          </p:cNvPr>
          <p:cNvSpPr>
            <a:spLocks noGrp="1"/>
          </p:cNvSpPr>
          <p:nvPr>
            <p:ph type="title"/>
          </p:nvPr>
        </p:nvSpPr>
        <p:spPr>
          <a:xfrm>
            <a:off x="2188901" y="808056"/>
            <a:ext cx="8381238" cy="1077229"/>
          </a:xfrm>
        </p:spPr>
        <p:txBody>
          <a:bodyPr>
            <a:normAutofit/>
          </a:bodyPr>
          <a:lstStyle/>
          <a:p>
            <a:pPr algn="l"/>
            <a:r>
              <a:rPr lang="en-US" sz="4800" dirty="0">
                <a:cs typeface="Arial"/>
              </a:rPr>
              <a:t>Conclusion </a:t>
            </a:r>
            <a:endParaRPr lang="en-US" sz="4800" dirty="0"/>
          </a:p>
        </p:txBody>
      </p:sp>
      <p:sp>
        <p:nvSpPr>
          <p:cNvPr id="3" name="Content Placeholder 2">
            <a:extLst>
              <a:ext uri="{FF2B5EF4-FFF2-40B4-BE49-F238E27FC236}">
                <a16:creationId xmlns:a16="http://schemas.microsoft.com/office/drawing/2014/main" id="{1B9A7D1B-FA6A-4B05-8F24-DFE0EE46D1DE}"/>
              </a:ext>
            </a:extLst>
          </p:cNvPr>
          <p:cNvSpPr>
            <a:spLocks noGrp="1"/>
          </p:cNvSpPr>
          <p:nvPr>
            <p:ph idx="1"/>
          </p:nvPr>
        </p:nvSpPr>
        <p:spPr>
          <a:xfrm>
            <a:off x="2256638" y="2052116"/>
            <a:ext cx="8981819" cy="3997828"/>
          </a:xfrm>
        </p:spPr>
        <p:txBody>
          <a:bodyPr anchor="t">
            <a:normAutofit/>
          </a:bodyPr>
          <a:lstStyle/>
          <a:p>
            <a:pPr algn="just"/>
            <a:r>
              <a:rPr lang="en-US" sz="2400" dirty="0">
                <a:ea typeface="+mn-lt"/>
                <a:cs typeface="+mn-lt"/>
              </a:rPr>
              <a:t>From this data we can clearly see that people in cluster 3 are the most  favorable and lot of companies and they will market heavily to this group of people as they are the ones who will be buying the expensive goods </a:t>
            </a:r>
            <a:endParaRPr lang="en-US" sz="2400" dirty="0">
              <a:cs typeface="Arial"/>
            </a:endParaRPr>
          </a:p>
          <a:p>
            <a:pPr marL="344170" indent="-344170"/>
            <a:endParaRPr lang="en-US" sz="1800" dirty="0">
              <a:cs typeface="Arial"/>
            </a:endParaRPr>
          </a:p>
        </p:txBody>
      </p:sp>
    </p:spTree>
    <p:extLst>
      <p:ext uri="{BB962C8B-B14F-4D97-AF65-F5344CB8AC3E}">
        <p14:creationId xmlns:p14="http://schemas.microsoft.com/office/powerpoint/2010/main" val="209787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5"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0D4975-FE4A-4A7C-82E9-20C7DE768AC2}"/>
              </a:ext>
            </a:extLst>
          </p:cNvPr>
          <p:cNvSpPr>
            <a:spLocks noGrp="1"/>
          </p:cNvSpPr>
          <p:nvPr>
            <p:ph idx="1"/>
          </p:nvPr>
        </p:nvSpPr>
        <p:spPr>
          <a:xfrm>
            <a:off x="2256639" y="2052116"/>
            <a:ext cx="6572814" cy="3997828"/>
          </a:xfrm>
        </p:spPr>
        <p:txBody>
          <a:bodyPr vert="horz" lIns="91440" tIns="45720" rIns="91440" bIns="45720" rtlCol="0" anchor="t">
            <a:normAutofit/>
          </a:bodyPr>
          <a:lstStyle/>
          <a:p>
            <a:pPr marL="344170" indent="-344170"/>
            <a:r>
              <a:rPr lang="en-US" sz="2400" dirty="0">
                <a:ea typeface="+mn-lt"/>
                <a:cs typeface="+mn-lt"/>
              </a:rPr>
              <a:t>Customer segmentation is the practice of dividing a company's customers into groups that reflect similarity among customers in each group. The goal of segmenting customers is to decide how to relate to customers in each segment in order to maximize the value of each customer to the business.</a:t>
            </a:r>
            <a:endParaRPr lang="en-US" sz="2400" dirty="0"/>
          </a:p>
        </p:txBody>
      </p:sp>
    </p:spTree>
    <p:extLst>
      <p:ext uri="{BB962C8B-B14F-4D97-AF65-F5344CB8AC3E}">
        <p14:creationId xmlns:p14="http://schemas.microsoft.com/office/powerpoint/2010/main" val="1626347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B39390-F030-43EA-B26E-FC0EBD1424DE}"/>
              </a:ext>
            </a:extLst>
          </p:cNvPr>
          <p:cNvSpPr>
            <a:spLocks noGrp="1"/>
          </p:cNvSpPr>
          <p:nvPr>
            <p:ph type="title"/>
          </p:nvPr>
        </p:nvSpPr>
        <p:spPr>
          <a:xfrm>
            <a:off x="2188901" y="477377"/>
            <a:ext cx="8381238" cy="1407908"/>
          </a:xfrm>
        </p:spPr>
        <p:txBody>
          <a:bodyPr>
            <a:normAutofit/>
          </a:bodyPr>
          <a:lstStyle/>
          <a:p>
            <a:pPr algn="l"/>
            <a:r>
              <a:rPr lang="en-US" sz="4800" dirty="0">
                <a:cs typeface="Arial"/>
              </a:rPr>
              <a:t>Learning Outcomes </a:t>
            </a:r>
            <a:endParaRPr lang="en-US" sz="4800" dirty="0"/>
          </a:p>
        </p:txBody>
      </p:sp>
      <p:sp>
        <p:nvSpPr>
          <p:cNvPr id="3" name="Content Placeholder 2">
            <a:extLst>
              <a:ext uri="{FF2B5EF4-FFF2-40B4-BE49-F238E27FC236}">
                <a16:creationId xmlns:a16="http://schemas.microsoft.com/office/drawing/2014/main" id="{1D434FC1-72CE-48A6-84C2-A05A2E0B1D24}"/>
              </a:ext>
            </a:extLst>
          </p:cNvPr>
          <p:cNvSpPr>
            <a:spLocks noGrp="1"/>
          </p:cNvSpPr>
          <p:nvPr>
            <p:ph idx="1"/>
          </p:nvPr>
        </p:nvSpPr>
        <p:spPr>
          <a:xfrm>
            <a:off x="2256639" y="1577664"/>
            <a:ext cx="6572814" cy="4472280"/>
          </a:xfrm>
        </p:spPr>
        <p:txBody>
          <a:bodyPr vert="horz" lIns="91440" tIns="45720" rIns="91440" bIns="45720" rtlCol="0" anchor="t">
            <a:noAutofit/>
          </a:bodyPr>
          <a:lstStyle/>
          <a:p>
            <a:pPr marL="0" indent="0" algn="just">
              <a:buNone/>
            </a:pPr>
            <a:r>
              <a:rPr lang="en-US" dirty="0">
                <a:cs typeface="Arial"/>
              </a:rPr>
              <a:t>While doing this project I learnt a lot of important things that I was completely unaware of </a:t>
            </a:r>
            <a:endParaRPr lang="en-US" dirty="0"/>
          </a:p>
          <a:p>
            <a:pPr marL="0" indent="0" algn="just">
              <a:buNone/>
            </a:pPr>
            <a:r>
              <a:rPr lang="en-US" dirty="0">
                <a:cs typeface="Arial"/>
              </a:rPr>
              <a:t>      1) What is Data Analysis and why is it so Important </a:t>
            </a:r>
          </a:p>
          <a:p>
            <a:pPr marL="0" indent="0" algn="just">
              <a:buNone/>
            </a:pPr>
            <a:r>
              <a:rPr lang="en-US" dirty="0">
                <a:cs typeface="Arial"/>
              </a:rPr>
              <a:t>           In today's world .</a:t>
            </a:r>
          </a:p>
          <a:p>
            <a:pPr marL="0" indent="0" algn="just">
              <a:buNone/>
            </a:pPr>
            <a:r>
              <a:rPr lang="en-US" dirty="0">
                <a:cs typeface="Arial"/>
              </a:rPr>
              <a:t>      2)  what is customer segmentation and why is it </a:t>
            </a:r>
          </a:p>
          <a:p>
            <a:pPr marL="0" indent="0" algn="just">
              <a:buNone/>
            </a:pPr>
            <a:r>
              <a:rPr lang="en-US" dirty="0">
                <a:cs typeface="Arial"/>
              </a:rPr>
              <a:t>            important</a:t>
            </a:r>
          </a:p>
          <a:p>
            <a:pPr marL="0" indent="0" algn="just">
              <a:buNone/>
            </a:pPr>
            <a:r>
              <a:rPr lang="en-US" dirty="0">
                <a:cs typeface="Arial"/>
              </a:rPr>
              <a:t>      3) How machine learning helps with Customer</a:t>
            </a:r>
          </a:p>
          <a:p>
            <a:pPr marL="0" indent="0" algn="just">
              <a:buNone/>
            </a:pPr>
            <a:r>
              <a:rPr lang="en-US" dirty="0">
                <a:cs typeface="Arial"/>
              </a:rPr>
              <a:t>          Segmentation</a:t>
            </a:r>
          </a:p>
          <a:p>
            <a:pPr marL="0" indent="0" algn="just">
              <a:buNone/>
            </a:pPr>
            <a:r>
              <a:rPr lang="en-US" dirty="0">
                <a:cs typeface="Arial"/>
              </a:rPr>
              <a:t>      4) Practical Implementation of K-means Algorithm</a:t>
            </a:r>
          </a:p>
        </p:txBody>
      </p:sp>
    </p:spTree>
    <p:extLst>
      <p:ext uri="{BB962C8B-B14F-4D97-AF65-F5344CB8AC3E}">
        <p14:creationId xmlns:p14="http://schemas.microsoft.com/office/powerpoint/2010/main" val="1371508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9">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a:solidFill>
            <a:srgbClr val="4F2F29"/>
          </a:solidFill>
        </p:spPr>
      </p:pic>
      <p:sp>
        <p:nvSpPr>
          <p:cNvPr id="12" name="Rectangle 11">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DFB5A"/>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a:extLst>
              <a:ext uri="{FF2B5EF4-FFF2-40B4-BE49-F238E27FC236}">
                <a16:creationId xmlns:a16="http://schemas.microsoft.com/office/drawing/2014/main" id="{E8478E5E-7E2B-400A-ADF6-855693EE3C4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1" b="2693"/>
          <a:stretch/>
        </p:blipFill>
        <p:spPr>
          <a:xfrm>
            <a:off x="643467" y="643467"/>
            <a:ext cx="10905066" cy="5571066"/>
          </a:xfrm>
          <a:prstGeom prst="rect">
            <a:avLst/>
          </a:prstGeom>
        </p:spPr>
      </p:pic>
      <p:sp>
        <p:nvSpPr>
          <p:cNvPr id="3" name="TextBox 2">
            <a:extLst>
              <a:ext uri="{FF2B5EF4-FFF2-40B4-BE49-F238E27FC236}">
                <a16:creationId xmlns:a16="http://schemas.microsoft.com/office/drawing/2014/main" id="{294F0FDC-E9D9-4ED8-B0CF-D414E945ED4E}"/>
              </a:ext>
            </a:extLst>
          </p:cNvPr>
          <p:cNvSpPr txBox="1"/>
          <p:nvPr/>
        </p:nvSpPr>
        <p:spPr>
          <a:xfrm>
            <a:off x="8957760" y="6014478"/>
            <a:ext cx="2590773"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5">
                  <a:extLst>
                    <a:ext uri="{A12FA001-AC4F-418D-AE19-62706E023703}">
                      <ahyp:hlinkClr xmlns:ahyp="http://schemas.microsoft.com/office/drawing/2018/hyperlinkcolor" val="tx"/>
                    </a:ext>
                  </a:extLst>
                </a:hlinkClick>
              </a:rPr>
              <a:t>CC BY-NC</a:t>
            </a:r>
            <a:r>
              <a:rPr lang="en-US" sz="700" dirty="0">
                <a:solidFill>
                  <a:srgbClr val="FFFFFF"/>
                </a:solidFill>
              </a:rPr>
              <a:t>.</a:t>
            </a:r>
          </a:p>
        </p:txBody>
      </p:sp>
    </p:spTree>
    <p:extLst>
      <p:ext uri="{BB962C8B-B14F-4D97-AF65-F5344CB8AC3E}">
        <p14:creationId xmlns:p14="http://schemas.microsoft.com/office/powerpoint/2010/main" val="409600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2" name="Freeform: Shape 11">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6" name="Rectangle 1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Shape 1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A042D7-F0E5-43D8-8AC7-7F208F315E41}"/>
              </a:ext>
            </a:extLst>
          </p:cNvPr>
          <p:cNvSpPr>
            <a:spLocks noGrp="1"/>
          </p:cNvSpPr>
          <p:nvPr>
            <p:ph type="ctrTitle"/>
          </p:nvPr>
        </p:nvSpPr>
        <p:spPr>
          <a:xfrm>
            <a:off x="2193167" y="2590984"/>
            <a:ext cx="7369642" cy="3608480"/>
          </a:xfrm>
        </p:spPr>
        <p:txBody>
          <a:bodyPr>
            <a:normAutofit/>
          </a:bodyPr>
          <a:lstStyle/>
          <a:p>
            <a:pPr algn="l"/>
            <a:r>
              <a:rPr lang="en-US" sz="8000" dirty="0"/>
              <a:t>Why do we need Customer Segmentation</a:t>
            </a:r>
          </a:p>
        </p:txBody>
      </p:sp>
    </p:spTree>
    <p:extLst>
      <p:ext uri="{BB962C8B-B14F-4D97-AF65-F5344CB8AC3E}">
        <p14:creationId xmlns:p14="http://schemas.microsoft.com/office/powerpoint/2010/main" val="426002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4E8D03-0FC7-4EE6-B533-5E146ABA97E2}"/>
              </a:ext>
            </a:extLst>
          </p:cNvPr>
          <p:cNvSpPr>
            <a:spLocks noGrp="1"/>
          </p:cNvSpPr>
          <p:nvPr>
            <p:ph idx="1"/>
          </p:nvPr>
        </p:nvSpPr>
        <p:spPr>
          <a:xfrm>
            <a:off x="2256639" y="1078450"/>
            <a:ext cx="7461813" cy="4971494"/>
          </a:xfrm>
        </p:spPr>
        <p:txBody>
          <a:bodyPr vert="horz" lIns="91440" tIns="45720" rIns="91440" bIns="45720" rtlCol="0" anchor="t">
            <a:noAutofit/>
          </a:bodyPr>
          <a:lstStyle/>
          <a:p>
            <a:r>
              <a:rPr lang="en-US" sz="2400" dirty="0">
                <a:ea typeface="+mn-lt"/>
                <a:cs typeface="+mn-lt"/>
              </a:rPr>
              <a:t>While mass marketing tactics are still able to get results, the assumption that simply everyone will be interested in buying what you are selling is a time-consuming, inefficient and expensive strategy.</a:t>
            </a:r>
            <a:endParaRPr lang="en-US" sz="2400" dirty="0"/>
          </a:p>
          <a:p>
            <a:r>
              <a:rPr lang="en-US" sz="2400" dirty="0">
                <a:ea typeface="+mn-lt"/>
                <a:cs typeface="+mn-lt"/>
              </a:rPr>
              <a:t>Instead of a ‘one-size-fits-all’ approach, successful segmentation clusters your customer data into groups sharing the same properties or behavioral characteristics, helping to drive dynamic content and personalization tactics for timelier, relevant and more effective marketing communications.</a:t>
            </a:r>
            <a:endParaRPr lang="en-US" sz="2400" dirty="0"/>
          </a:p>
          <a:p>
            <a:endParaRPr lang="en-US" sz="2400" dirty="0"/>
          </a:p>
        </p:txBody>
      </p:sp>
    </p:spTree>
    <p:extLst>
      <p:ext uri="{BB962C8B-B14F-4D97-AF65-F5344CB8AC3E}">
        <p14:creationId xmlns:p14="http://schemas.microsoft.com/office/powerpoint/2010/main" val="285095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5"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0016B6-4AEB-49F3-9BD2-F4CDADDEACFC}"/>
              </a:ext>
            </a:extLst>
          </p:cNvPr>
          <p:cNvSpPr>
            <a:spLocks noGrp="1"/>
          </p:cNvSpPr>
          <p:nvPr>
            <p:ph type="title"/>
          </p:nvPr>
        </p:nvSpPr>
        <p:spPr>
          <a:xfrm>
            <a:off x="2188901" y="808056"/>
            <a:ext cx="8381238" cy="1077229"/>
          </a:xfrm>
        </p:spPr>
        <p:txBody>
          <a:bodyPr>
            <a:normAutofit/>
          </a:bodyPr>
          <a:lstStyle/>
          <a:p>
            <a:pPr algn="l"/>
            <a:r>
              <a:rPr lang="en-US" sz="4800" dirty="0"/>
              <a:t>Segmentation Factors </a:t>
            </a:r>
          </a:p>
        </p:txBody>
      </p:sp>
      <p:sp>
        <p:nvSpPr>
          <p:cNvPr id="3" name="Content Placeholder 2">
            <a:extLst>
              <a:ext uri="{FF2B5EF4-FFF2-40B4-BE49-F238E27FC236}">
                <a16:creationId xmlns:a16="http://schemas.microsoft.com/office/drawing/2014/main" id="{89C27D80-531A-46DD-810A-2644058CE0F2}"/>
              </a:ext>
            </a:extLst>
          </p:cNvPr>
          <p:cNvSpPr>
            <a:spLocks noGrp="1"/>
          </p:cNvSpPr>
          <p:nvPr>
            <p:ph idx="1"/>
          </p:nvPr>
        </p:nvSpPr>
        <p:spPr>
          <a:xfrm>
            <a:off x="2256638" y="2052116"/>
            <a:ext cx="8981819" cy="3997828"/>
          </a:xfrm>
        </p:spPr>
        <p:txBody>
          <a:bodyPr anchor="t">
            <a:normAutofit/>
          </a:bodyPr>
          <a:lstStyle/>
          <a:p>
            <a:pPr marL="344170" indent="-344170" algn="just"/>
            <a:r>
              <a:rPr lang="en-US" sz="2400" dirty="0"/>
              <a:t>There are 4 major segmentation factors that influence the segments:</a:t>
            </a:r>
            <a:endParaRPr lang="en-US" sz="2400" dirty="0">
              <a:cs typeface="Arial"/>
            </a:endParaRPr>
          </a:p>
          <a:p>
            <a:pPr marL="795020" lvl="1" indent="-344170" algn="just"/>
            <a:r>
              <a:rPr lang="en-US" sz="2200" dirty="0"/>
              <a:t>Demographic </a:t>
            </a:r>
            <a:endParaRPr lang="en-US" sz="2200" dirty="0">
              <a:cs typeface="Arial"/>
            </a:endParaRPr>
          </a:p>
          <a:p>
            <a:pPr marL="795020" lvl="1" indent="-344170" algn="just"/>
            <a:r>
              <a:rPr lang="en-US" sz="2200" dirty="0"/>
              <a:t>Psychographic</a:t>
            </a:r>
            <a:endParaRPr lang="en-US" sz="2200" dirty="0">
              <a:cs typeface="Arial"/>
            </a:endParaRPr>
          </a:p>
          <a:p>
            <a:pPr marL="795020" lvl="1" indent="-344170" algn="just"/>
            <a:r>
              <a:rPr lang="en-US" sz="2200" dirty="0"/>
              <a:t>Behavioral</a:t>
            </a:r>
            <a:endParaRPr lang="en-US" sz="2200" dirty="0">
              <a:cs typeface="Arial"/>
            </a:endParaRPr>
          </a:p>
          <a:p>
            <a:pPr marL="795020" lvl="1" indent="-344170" algn="just"/>
            <a:r>
              <a:rPr lang="en-US" sz="2200" dirty="0"/>
              <a:t>Geographic</a:t>
            </a:r>
            <a:endParaRPr lang="en-US" sz="2200" dirty="0">
              <a:cs typeface="Arial"/>
            </a:endParaRPr>
          </a:p>
        </p:txBody>
      </p:sp>
    </p:spTree>
    <p:extLst>
      <p:ext uri="{BB962C8B-B14F-4D97-AF65-F5344CB8AC3E}">
        <p14:creationId xmlns:p14="http://schemas.microsoft.com/office/powerpoint/2010/main" val="2501065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10354B-59A8-4961-AFC5-B8E2BA2E5B8F}"/>
              </a:ext>
            </a:extLst>
          </p:cNvPr>
          <p:cNvSpPr>
            <a:spLocks noGrp="1"/>
          </p:cNvSpPr>
          <p:nvPr>
            <p:ph type="title"/>
          </p:nvPr>
        </p:nvSpPr>
        <p:spPr>
          <a:xfrm>
            <a:off x="2188901" y="808056"/>
            <a:ext cx="8381238" cy="1077229"/>
          </a:xfrm>
        </p:spPr>
        <p:txBody>
          <a:bodyPr>
            <a:normAutofit/>
          </a:bodyPr>
          <a:lstStyle/>
          <a:p>
            <a:pPr algn="l"/>
            <a:r>
              <a:rPr lang="en-US" sz="4800" dirty="0"/>
              <a:t>Demographic Factors </a:t>
            </a:r>
          </a:p>
        </p:txBody>
      </p:sp>
      <p:sp>
        <p:nvSpPr>
          <p:cNvPr id="3" name="Content Placeholder 2">
            <a:extLst>
              <a:ext uri="{FF2B5EF4-FFF2-40B4-BE49-F238E27FC236}">
                <a16:creationId xmlns:a16="http://schemas.microsoft.com/office/drawing/2014/main" id="{D9E938A3-049B-49CD-807F-7E448519FD6C}"/>
              </a:ext>
            </a:extLst>
          </p:cNvPr>
          <p:cNvSpPr>
            <a:spLocks noGrp="1"/>
          </p:cNvSpPr>
          <p:nvPr>
            <p:ph idx="1"/>
          </p:nvPr>
        </p:nvSpPr>
        <p:spPr>
          <a:xfrm>
            <a:off x="2256639" y="2052116"/>
            <a:ext cx="8313500" cy="3997828"/>
          </a:xfrm>
        </p:spPr>
        <p:txBody>
          <a:bodyPr anchor="t">
            <a:normAutofit/>
          </a:bodyPr>
          <a:lstStyle/>
          <a:p>
            <a:pPr marL="344170" indent="-344170" algn="just"/>
            <a:r>
              <a:rPr lang="en-US" sz="2400" dirty="0">
                <a:ea typeface="+mn-lt"/>
                <a:cs typeface="+mn-lt"/>
              </a:rPr>
              <a:t>Demographic segmentation groups customers and potential customers together by focusing on certain traits such as age, gender, income, occupation &amp; family status.</a:t>
            </a:r>
            <a:endParaRPr lang="en-US" sz="2400" dirty="0">
              <a:cs typeface="Arial"/>
            </a:endParaRPr>
          </a:p>
        </p:txBody>
      </p:sp>
    </p:spTree>
    <p:extLst>
      <p:ext uri="{BB962C8B-B14F-4D97-AF65-F5344CB8AC3E}">
        <p14:creationId xmlns:p14="http://schemas.microsoft.com/office/powerpoint/2010/main" val="326602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386DBF-362E-44A8-A5C6-5EECC7A3C6EB}"/>
              </a:ext>
            </a:extLst>
          </p:cNvPr>
          <p:cNvSpPr>
            <a:spLocks noGrp="1"/>
          </p:cNvSpPr>
          <p:nvPr>
            <p:ph type="title"/>
          </p:nvPr>
        </p:nvSpPr>
        <p:spPr>
          <a:xfrm>
            <a:off x="2188901" y="808056"/>
            <a:ext cx="8381238" cy="1077229"/>
          </a:xfrm>
        </p:spPr>
        <p:txBody>
          <a:bodyPr>
            <a:normAutofit/>
          </a:bodyPr>
          <a:lstStyle/>
          <a:p>
            <a:pPr algn="l"/>
            <a:r>
              <a:rPr lang="en-US" sz="4800" dirty="0"/>
              <a:t>Psychographic Factors</a:t>
            </a:r>
          </a:p>
        </p:txBody>
      </p:sp>
      <p:sp>
        <p:nvSpPr>
          <p:cNvPr id="3" name="Content Placeholder 2">
            <a:extLst>
              <a:ext uri="{FF2B5EF4-FFF2-40B4-BE49-F238E27FC236}">
                <a16:creationId xmlns:a16="http://schemas.microsoft.com/office/drawing/2014/main" id="{60AD3A5F-3B78-429E-A22E-15CD0A5806D7}"/>
              </a:ext>
            </a:extLst>
          </p:cNvPr>
          <p:cNvSpPr>
            <a:spLocks noGrp="1"/>
          </p:cNvSpPr>
          <p:nvPr>
            <p:ph idx="1"/>
          </p:nvPr>
        </p:nvSpPr>
        <p:spPr>
          <a:xfrm>
            <a:off x="2256639" y="2052116"/>
            <a:ext cx="8139964" cy="3997828"/>
          </a:xfrm>
        </p:spPr>
        <p:txBody>
          <a:bodyPr anchor="t">
            <a:normAutofit/>
          </a:bodyPr>
          <a:lstStyle/>
          <a:p>
            <a:pPr marL="344170" indent="-344170" algn="just"/>
            <a:r>
              <a:rPr lang="en-US" sz="2400" dirty="0">
                <a:ea typeface="+mn-lt"/>
                <a:cs typeface="+mn-lt"/>
              </a:rPr>
              <a:t>Psychographic segmentation is a marketing strategy that leverages customer data and with a foundation in psychology uses data to create customer segments based on psychological characteristics like interests, lifestyle, priorities, motivations</a:t>
            </a:r>
            <a:endParaRPr lang="en-US" sz="2400" dirty="0">
              <a:cs typeface="Arial"/>
            </a:endParaRPr>
          </a:p>
        </p:txBody>
      </p:sp>
    </p:spTree>
    <p:extLst>
      <p:ext uri="{BB962C8B-B14F-4D97-AF65-F5344CB8AC3E}">
        <p14:creationId xmlns:p14="http://schemas.microsoft.com/office/powerpoint/2010/main" val="398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9"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0B0441-9C09-4E3E-869D-0CF6A438C25D}"/>
              </a:ext>
            </a:extLst>
          </p:cNvPr>
          <p:cNvSpPr>
            <a:spLocks noGrp="1"/>
          </p:cNvSpPr>
          <p:nvPr>
            <p:ph type="title"/>
          </p:nvPr>
        </p:nvSpPr>
        <p:spPr>
          <a:xfrm>
            <a:off x="2188901" y="808056"/>
            <a:ext cx="8381238" cy="1077229"/>
          </a:xfrm>
        </p:spPr>
        <p:txBody>
          <a:bodyPr>
            <a:normAutofit/>
          </a:bodyPr>
          <a:lstStyle/>
          <a:p>
            <a:pPr algn="l"/>
            <a:r>
              <a:rPr lang="en-US" sz="4800" dirty="0"/>
              <a:t>Behavioral Factors</a:t>
            </a:r>
          </a:p>
        </p:txBody>
      </p:sp>
      <p:sp>
        <p:nvSpPr>
          <p:cNvPr id="3" name="Content Placeholder 2">
            <a:extLst>
              <a:ext uri="{FF2B5EF4-FFF2-40B4-BE49-F238E27FC236}">
                <a16:creationId xmlns:a16="http://schemas.microsoft.com/office/drawing/2014/main" id="{43FCA31F-2F86-4B54-A05D-6D4F38693098}"/>
              </a:ext>
            </a:extLst>
          </p:cNvPr>
          <p:cNvSpPr>
            <a:spLocks noGrp="1"/>
          </p:cNvSpPr>
          <p:nvPr>
            <p:ph idx="1"/>
          </p:nvPr>
        </p:nvSpPr>
        <p:spPr>
          <a:xfrm>
            <a:off x="2256638" y="2052116"/>
            <a:ext cx="8139965" cy="3997828"/>
          </a:xfrm>
        </p:spPr>
        <p:txBody>
          <a:bodyPr anchor="t">
            <a:normAutofit/>
          </a:bodyPr>
          <a:lstStyle/>
          <a:p>
            <a:pPr marL="344170" indent="-344170" algn="just"/>
            <a:r>
              <a:rPr lang="en-US" sz="2400" dirty="0">
                <a:ea typeface="+mn-lt"/>
                <a:cs typeface="+mn-lt"/>
              </a:rPr>
              <a:t>Behavioral segmentation refers to a process in marketing that divides customers into segments depending on their behavior patterns when interacting with a particular business or website. These include the purchasing habits, spending habits, user status, brand interaction etc. </a:t>
            </a:r>
          </a:p>
        </p:txBody>
      </p:sp>
    </p:spTree>
    <p:extLst>
      <p:ext uri="{BB962C8B-B14F-4D97-AF65-F5344CB8AC3E}">
        <p14:creationId xmlns:p14="http://schemas.microsoft.com/office/powerpoint/2010/main" val="1361018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1105</Words>
  <Application>Microsoft Office PowerPoint</Application>
  <PresentationFormat>Widescreen</PresentationFormat>
  <Paragraphs>100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MS Shell Dlg 2</vt:lpstr>
      <vt:lpstr>Wingdings</vt:lpstr>
      <vt:lpstr>Wingdings 3</vt:lpstr>
      <vt:lpstr>Madison</vt:lpstr>
      <vt:lpstr>Customer Segmentation Using K- means</vt:lpstr>
      <vt:lpstr>What is Customer Segmentation?</vt:lpstr>
      <vt:lpstr>PowerPoint Presentation</vt:lpstr>
      <vt:lpstr>Why do we need Customer Segmentation</vt:lpstr>
      <vt:lpstr>PowerPoint Presentation</vt:lpstr>
      <vt:lpstr>Segmentation Factors </vt:lpstr>
      <vt:lpstr>Demographic Factors </vt:lpstr>
      <vt:lpstr>Psychographic Factors</vt:lpstr>
      <vt:lpstr>Behavioral Factors</vt:lpstr>
      <vt:lpstr>Geographic Factors </vt:lpstr>
      <vt:lpstr>Clustering Algorithm</vt:lpstr>
      <vt:lpstr>                   What is Clustering ?</vt:lpstr>
      <vt:lpstr>Types of Clustering Algorithms </vt:lpstr>
      <vt:lpstr>Types of Clustering Algorithms </vt:lpstr>
      <vt:lpstr>K-means Algorithm</vt:lpstr>
      <vt:lpstr>PowerPoint Presentation</vt:lpstr>
      <vt:lpstr>Benefits of Clustering using K means</vt:lpstr>
      <vt:lpstr> Implementing K – means Clustering Using Python</vt:lpstr>
      <vt:lpstr> Implementing K – means Clustering Using Python</vt:lpstr>
      <vt:lpstr>Using Kmeans for Clustering the given dataset</vt:lpstr>
      <vt:lpstr>Tools and environment </vt:lpstr>
      <vt:lpstr>Displots of age, spending score and Annual income</vt:lpstr>
      <vt:lpstr>Bar plot b/w age vs No of customers</vt:lpstr>
      <vt:lpstr>Bar plot b/w spending score vs no of customers </vt:lpstr>
      <vt:lpstr>Bar plot b/w Income vs no of customers  </vt:lpstr>
      <vt:lpstr>Elbow method to find no of clusters </vt:lpstr>
      <vt:lpstr>Output after implementing K – means on the dataset </vt:lpstr>
      <vt:lpstr>Findings</vt:lpstr>
      <vt:lpstr>Conclusion </vt:lpstr>
      <vt:lpstr>Learning Outcomes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NISHAD CHAOJI-170953046</cp:lastModifiedBy>
  <cp:revision>676</cp:revision>
  <dcterms:created xsi:type="dcterms:W3CDTF">2021-08-24T10:25:51Z</dcterms:created>
  <dcterms:modified xsi:type="dcterms:W3CDTF">2021-08-25T12:09:07Z</dcterms:modified>
</cp:coreProperties>
</file>