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9" r:id="rId5"/>
    <p:sldId id="258" r:id="rId6"/>
    <p:sldId id="263" r:id="rId7"/>
    <p:sldId id="261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8109" y="2547217"/>
            <a:ext cx="7391400" cy="1349375"/>
          </a:xfrm>
        </p:spPr>
        <p:txBody>
          <a:bodyPr/>
          <a:lstStyle/>
          <a:p>
            <a:r>
              <a:rPr lang="zh-CN" altLang="en-US" dirty="0"/>
              <a:t>方案一：三角形相似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626427" y="3429000"/>
            <a:ext cx="36160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626427" y="4693227"/>
            <a:ext cx="36160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4329272" y="2757239"/>
            <a:ext cx="2746937" cy="2334306"/>
            <a:chOff x="4329272" y="2757239"/>
            <a:chExt cx="2746937" cy="2334306"/>
          </a:xfrm>
        </p:grpSpPr>
        <p:grpSp>
          <p:nvGrpSpPr>
            <p:cNvPr id="10" name="组合 9"/>
            <p:cNvGrpSpPr/>
            <p:nvPr/>
          </p:nvGrpSpPr>
          <p:grpSpPr>
            <a:xfrm>
              <a:off x="4753843" y="3193473"/>
              <a:ext cx="2322366" cy="1898072"/>
              <a:chOff x="4753843" y="3193473"/>
              <a:chExt cx="2322366" cy="1898072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V="1">
                <a:off x="5212773" y="3193473"/>
                <a:ext cx="1863436" cy="1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4753843" y="3193473"/>
                <a:ext cx="458929" cy="189807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6745144" y="2757239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29272" y="4722213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7637318" y="395835"/>
                <a:ext cx="4109371" cy="3325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分析：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①  在平面运动不会牵扯在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轴的变化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同一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辆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同一</m:t>
                    </m:r>
                  </m:oMath>
                </a14:m>
                <a:r>
                  <a:rPr lang="zh-CN" altLang="en-US" dirty="0"/>
                  <a:t>位置建的坐标系，小车由</a:t>
                </a:r>
                <a:r>
                  <a:rPr lang="en-US" altLang="zh-CN" dirty="0"/>
                  <a:t>1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2 (</a:t>
                </a:r>
                <a:r>
                  <a:rPr lang="zh-CN" altLang="en-US" dirty="0">
                    <a:sym typeface="Wingdings" panose="05000000000000000000" pitchFamily="2" charset="2"/>
                  </a:rPr>
                  <a:t>前后帧</a:t>
                </a:r>
                <a:r>
                  <a:rPr lang="en-US" altLang="zh-CN" dirty="0">
                    <a:sym typeface="Wingdings" panose="05000000000000000000" pitchFamily="2" charset="2"/>
                  </a:rPr>
                  <a:t>)</a:t>
                </a:r>
                <a:r>
                  <a:rPr lang="zh-CN" altLang="en-US" dirty="0">
                    <a:sym typeface="Wingdings" panose="05000000000000000000" pitchFamily="2" charset="2"/>
                  </a:rPr>
                  <a:t>，设第一帧到第二帧的运动为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R</a:t>
                </a:r>
                <a:r>
                  <a:rPr lang="zh-CN" altLang="en-US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t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，</a:t>
                </a:r>
                <a:r>
                  <a:rPr lang="zh-CN" altLang="en-US" dirty="0">
                    <a:sym typeface="Wingdings" panose="05000000000000000000" pitchFamily="2" charset="2"/>
                  </a:rPr>
                  <a:t>因为</a:t>
                </a:r>
                <a:r>
                  <a:rPr lang="en-US" altLang="zh-CN" dirty="0">
                    <a:sym typeface="Wingdings" panose="05000000000000000000" pitchFamily="2" charset="2"/>
                  </a:rPr>
                  <a:t>R</a:t>
                </a:r>
                <a:r>
                  <a:rPr lang="zh-CN" altLang="en-US" dirty="0">
                    <a:sym typeface="Wingdings" panose="05000000000000000000" pitchFamily="2" charset="2"/>
                  </a:rPr>
                  <a:t>只牵扯坐标轴的角度变化，不含有距离信息，而</a:t>
                </a:r>
                <a:r>
                  <a:rPr lang="en-US" altLang="zh-CN" dirty="0">
                    <a:sym typeface="Wingdings" panose="05000000000000000000" pitchFamily="2" charset="2"/>
                  </a:rPr>
                  <a:t>t</a:t>
                </a:r>
                <a:r>
                  <a:rPr lang="zh-CN" altLang="en-US" dirty="0">
                    <a:sym typeface="Wingdings" panose="05000000000000000000" pitchFamily="2" charset="2"/>
                  </a:rPr>
                  <a:t>中含有距离信息，所以只要求出</a:t>
                </a:r>
                <a:r>
                  <a:rPr lang="en-US" altLang="zh-CN" dirty="0">
                    <a:sym typeface="Wingdings" panose="05000000000000000000" pitchFamily="2" charset="2"/>
                  </a:rPr>
                  <a:t>t</a:t>
                </a:r>
                <a:r>
                  <a:rPr lang="zh-CN" altLang="en-US" dirty="0">
                    <a:sym typeface="Wingdings" panose="05000000000000000000" pitchFamily="2" charset="2"/>
                  </a:rPr>
                  <a:t>即可求出距离</a:t>
                </a:r>
                <a:r>
                  <a:rPr lang="en-US" altLang="zh-CN" dirty="0">
                    <a:sym typeface="Wingdings" panose="05000000000000000000" pitchFamily="2" charset="2"/>
                  </a:rPr>
                  <a:t>d ,</a:t>
                </a:r>
                <a:r>
                  <a:rPr lang="zh-CN" altLang="en-US" dirty="0">
                    <a:sym typeface="Wingdings" panose="05000000000000000000" pitchFamily="2" charset="2"/>
                  </a:rPr>
                  <a:t>进而求出速度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>
                    <a:sym typeface="Wingdings" panose="05000000000000000000" pitchFamily="2" charset="2"/>
                  </a:rPr>
                  <a:t>③ </a:t>
                </a:r>
                <a:r>
                  <a:rPr lang="en-US" altLang="zh-CN" dirty="0">
                    <a:sym typeface="Wingdings" panose="05000000000000000000" pitchFamily="2" charset="2"/>
                  </a:rPr>
                  <a:t>t </a:t>
                </a:r>
                <a:r>
                  <a:rPr lang="zh-CN" altLang="en-US" dirty="0">
                    <a:sym typeface="Wingdings" panose="05000000000000000000" pitchFamily="2" charset="2"/>
                  </a:rPr>
                  <a:t>可以用对极几何的相对运动求解（还未推导）</a:t>
                </a:r>
                <a:endParaRPr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318" y="395835"/>
                <a:ext cx="4109371" cy="3325398"/>
              </a:xfrm>
              <a:prstGeom prst="rect">
                <a:avLst/>
              </a:prstGeom>
              <a:blipFill rotWithShape="1">
                <a:blip r:embed="rId1"/>
                <a:stretch>
                  <a:fillRect l="-4" t="-7" r="1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3371838" y="3400759"/>
            <a:ext cx="1260480" cy="1024861"/>
            <a:chOff x="3371838" y="3400759"/>
            <a:chExt cx="1260480" cy="1024861"/>
          </a:xfrm>
        </p:grpSpPr>
        <p:grpSp>
          <p:nvGrpSpPr>
            <p:cNvPr id="15" name="组合 14"/>
            <p:cNvGrpSpPr/>
            <p:nvPr/>
          </p:nvGrpSpPr>
          <p:grpSpPr>
            <a:xfrm>
              <a:off x="3747952" y="3664527"/>
              <a:ext cx="884366" cy="761093"/>
              <a:chOff x="4329272" y="2757239"/>
              <a:chExt cx="2746937" cy="3817446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4753843" y="3193473"/>
                <a:ext cx="2322366" cy="1898072"/>
                <a:chOff x="4753843" y="3193473"/>
                <a:chExt cx="2322366" cy="1898072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5212773" y="3193473"/>
                  <a:ext cx="1863436" cy="1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flipH="1">
                  <a:off x="4753843" y="3193473"/>
                  <a:ext cx="458929" cy="189807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6745144" y="2757239"/>
                    <a:ext cx="331065" cy="18524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5144" y="2757239"/>
                    <a:ext cx="331065" cy="1852474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329272" y="4722211"/>
                    <a:ext cx="331065" cy="18524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72" y="4722211"/>
                    <a:ext cx="331065" cy="1852474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3371838" y="3400759"/>
                  <a:ext cx="10780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38" y="3400759"/>
                  <a:ext cx="1078057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 rot="720000">
            <a:off x="5025479" y="3784363"/>
            <a:ext cx="1260480" cy="1024861"/>
            <a:chOff x="3371838" y="3400759"/>
            <a:chExt cx="1260480" cy="1024861"/>
          </a:xfrm>
        </p:grpSpPr>
        <p:grpSp>
          <p:nvGrpSpPr>
            <p:cNvPr id="26" name="组合 25"/>
            <p:cNvGrpSpPr/>
            <p:nvPr/>
          </p:nvGrpSpPr>
          <p:grpSpPr>
            <a:xfrm>
              <a:off x="3747952" y="3664527"/>
              <a:ext cx="884366" cy="761093"/>
              <a:chOff x="4329272" y="2757239"/>
              <a:chExt cx="2746937" cy="3817446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4753843" y="3193473"/>
                <a:ext cx="2322366" cy="1898072"/>
                <a:chOff x="4753843" y="3193473"/>
                <a:chExt cx="2322366" cy="1898072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 flipV="1">
                  <a:off x="5212773" y="3193473"/>
                  <a:ext cx="1863436" cy="1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>
                  <a:off x="4753843" y="3193473"/>
                  <a:ext cx="458929" cy="189807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745144" y="2757239"/>
                    <a:ext cx="331065" cy="18524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5144" y="2757239"/>
                    <a:ext cx="331065" cy="1852474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4329272" y="4722211"/>
                    <a:ext cx="331065" cy="18524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72" y="4722211"/>
                    <a:ext cx="331065" cy="1852474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3371838" y="3400759"/>
                  <a:ext cx="10780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838" y="3400759"/>
                  <a:ext cx="1078057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2730" y="520117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情况 </a:t>
            </a:r>
            <a:r>
              <a:rPr lang="en-US" altLang="zh-CN" dirty="0"/>
              <a:t>1</a:t>
            </a:r>
            <a:r>
              <a:rPr lang="zh-CN" altLang="en-US" dirty="0"/>
              <a:t>：平行行驶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2653600" y="1560352"/>
            <a:ext cx="2952924" cy="3582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101906" y="1565050"/>
            <a:ext cx="2774427" cy="3879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592199" y="1008076"/>
            <a:ext cx="911604" cy="903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260833" y="1911293"/>
            <a:ext cx="331366" cy="133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172437" y="1008076"/>
            <a:ext cx="331366" cy="133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260833" y="2347516"/>
            <a:ext cx="907339" cy="91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rot="960000">
            <a:off x="3609887" y="2260866"/>
            <a:ext cx="45719" cy="173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592199" y="773293"/>
            <a:ext cx="1151946" cy="11456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156460" y="1918981"/>
            <a:ext cx="435739" cy="173099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470019" y="461811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812103" y="3308080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424883" y="1112448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710800" y="1112448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8640661" y="461812"/>
                <a:ext cx="3551339" cy="120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前提：</a:t>
                </a:r>
                <a:endParaRPr lang="en-US" altLang="zh-CN" dirty="0"/>
              </a:p>
              <a:p>
                <a:r>
                  <a:rPr lang="zh-CN" altLang="en-US" dirty="0"/>
                  <a:t>①  </a:t>
                </a:r>
                <a:r>
                  <a:rPr lang="en-US" altLang="zh-CN" dirty="0"/>
                  <a:t>a//b//</a:t>
                </a:r>
                <a:r>
                  <a:rPr lang="zh-CN" altLang="en-US" dirty="0"/>
                  <a:t>平面</a:t>
                </a:r>
                <a:r>
                  <a:rPr lang="en-US" altLang="zh-CN" dirty="0" err="1"/>
                  <a:t>uov</a:t>
                </a:r>
                <a:endParaRPr lang="en-US" altLang="zh-CN" dirty="0"/>
              </a:p>
              <a:p>
                <a:r>
                  <a:rPr lang="zh-CN" altLang="en-US" dirty="0"/>
                  <a:t>② 速度方向</a:t>
                </a:r>
                <a:r>
                  <a:rPr lang="en-US" altLang="zh-CN" dirty="0"/>
                  <a:t>//a</a:t>
                </a:r>
                <a:endParaRPr lang="en-US" altLang="zh-CN" dirty="0"/>
              </a:p>
              <a:p>
                <a:r>
                  <a:rPr lang="zh-CN" altLang="en-US" dirty="0"/>
                  <a:t>③ 像素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距离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比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实际距离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 已知</a:t>
                </a:r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61" y="461812"/>
                <a:ext cx="3551339" cy="1202189"/>
              </a:xfrm>
              <a:prstGeom prst="rect">
                <a:avLst/>
              </a:prstGeom>
              <a:blipFill rotWithShape="1">
                <a:blip r:embed="rId1"/>
                <a:stretch>
                  <a:fillRect l="-6" t="-14" b="-3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2351857" y="1525070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45" name="星形: 五角 44"/>
          <p:cNvSpPr/>
          <p:nvPr/>
        </p:nvSpPr>
        <p:spPr>
          <a:xfrm>
            <a:off x="5101906" y="3549696"/>
            <a:ext cx="181641" cy="200567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5386751" y="2959409"/>
            <a:ext cx="730205" cy="973727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667925" y="3411196"/>
            <a:ext cx="1266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速度方向</a:t>
            </a:r>
            <a:endParaRPr lang="zh-CN" altLang="en-US" sz="1200" dirty="0"/>
          </a:p>
        </p:txBody>
      </p:sp>
      <p:cxnSp>
        <p:nvCxnSpPr>
          <p:cNvPr id="50" name="直接连接符 49"/>
          <p:cNvCxnSpPr>
            <a:stCxn id="45" idx="1"/>
          </p:cNvCxnSpPr>
          <p:nvPr/>
        </p:nvCxnSpPr>
        <p:spPr>
          <a:xfrm flipH="1" flipV="1">
            <a:off x="3099543" y="1894402"/>
            <a:ext cx="2002363" cy="1731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星形: 五角 53"/>
          <p:cNvSpPr/>
          <p:nvPr/>
        </p:nvSpPr>
        <p:spPr>
          <a:xfrm>
            <a:off x="5499594" y="2959409"/>
            <a:ext cx="181641" cy="200567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H="1" flipV="1">
            <a:off x="2910840" y="2084344"/>
            <a:ext cx="2612011" cy="9653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2152196" y="1409085"/>
            <a:ext cx="1424501" cy="142499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流程图: 接点 65"/>
          <p:cNvSpPr/>
          <p:nvPr/>
        </p:nvSpPr>
        <p:spPr>
          <a:xfrm>
            <a:off x="2891680" y="2060760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/>
          <p:cNvSpPr/>
          <p:nvPr/>
        </p:nvSpPr>
        <p:spPr>
          <a:xfrm>
            <a:off x="3079726" y="1869630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2351857" y="1614573"/>
                <a:ext cx="1240728" cy="26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857" y="1614573"/>
                <a:ext cx="1240728" cy="262188"/>
              </a:xfrm>
              <a:prstGeom prst="rect">
                <a:avLst/>
              </a:prstGeom>
              <a:blipFill rotWithShape="1">
                <a:blip r:embed="rId2"/>
                <a:stretch>
                  <a:fillRect l="-36" t="-154" r="31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连接符 69"/>
          <p:cNvCxnSpPr>
            <a:endCxn id="67" idx="7"/>
          </p:cNvCxnSpPr>
          <p:nvPr/>
        </p:nvCxnSpPr>
        <p:spPr>
          <a:xfrm flipV="1">
            <a:off x="2905319" y="1874902"/>
            <a:ext cx="205135" cy="2076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右大括号 72"/>
          <p:cNvSpPr/>
          <p:nvPr/>
        </p:nvSpPr>
        <p:spPr>
          <a:xfrm rot="13440000">
            <a:off x="2949429" y="1814558"/>
            <a:ext cx="45719" cy="255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785146" y="2202791"/>
            <a:ext cx="1266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光心</a:t>
            </a:r>
            <a:endParaRPr lang="zh-CN" altLang="en-US" sz="1200" dirty="0"/>
          </a:p>
        </p:txBody>
      </p:sp>
      <p:sp>
        <p:nvSpPr>
          <p:cNvPr id="76" name="右大括号 75"/>
          <p:cNvSpPr/>
          <p:nvPr/>
        </p:nvSpPr>
        <p:spPr>
          <a:xfrm rot="12900000">
            <a:off x="5293267" y="2967275"/>
            <a:ext cx="99577" cy="7252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4601547" y="3080781"/>
                <a:ext cx="1240728" cy="26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47" y="3080781"/>
                <a:ext cx="1240728" cy="262188"/>
              </a:xfrm>
              <a:prstGeom prst="rect">
                <a:avLst/>
              </a:prstGeom>
              <a:blipFill rotWithShape="1">
                <a:blip r:embed="rId3"/>
                <a:stretch>
                  <a:fillRect l="-27" t="-151" r="22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/>
            </p:nvSpPr>
            <p:spPr>
              <a:xfrm>
                <a:off x="8640661" y="2341303"/>
                <a:ext cx="3028425" cy="10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结论：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61" y="2341303"/>
                <a:ext cx="3028425" cy="1093954"/>
              </a:xfrm>
              <a:prstGeom prst="rect">
                <a:avLst/>
              </a:prstGeom>
              <a:blipFill rotWithShape="1">
                <a:blip r:embed="rId4"/>
                <a:stretch>
                  <a:fillRect l="-7" t="-5" r="11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2729" y="520117"/>
            <a:ext cx="83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像素比真实距离的前提：像素平面、物理成像平面、真实距离（以水平方向为例）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9" y="1323958"/>
            <a:ext cx="5014088" cy="24791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018820" y="3582289"/>
                <a:ext cx="5078104" cy="2555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像素平面与物理成像平面的关系为：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是一次函数关系（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f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zh-CN" altLang="en-US" dirty="0"/>
                  <a:t>为定值）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20" y="3582289"/>
                <a:ext cx="5078104" cy="2555123"/>
              </a:xfrm>
              <a:prstGeom prst="rect">
                <a:avLst/>
              </a:prstGeom>
              <a:blipFill rotWithShape="1">
                <a:blip r:embed="rId2"/>
                <a:stretch>
                  <a:fillRect l="-3" t="-10" r="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椭圆 104"/>
          <p:cNvSpPr/>
          <p:nvPr/>
        </p:nvSpPr>
        <p:spPr>
          <a:xfrm>
            <a:off x="9145224" y="3028390"/>
            <a:ext cx="45719" cy="173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2729" y="520118"/>
            <a:ext cx="5813557" cy="383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情况</a:t>
            </a:r>
            <a:r>
              <a:rPr lang="en-US" altLang="zh-CN" dirty="0"/>
              <a:t>2.1 </a:t>
            </a:r>
            <a:r>
              <a:rPr lang="zh-CN" altLang="en-US" dirty="0"/>
              <a:t>：垂直行驶（投影平面与运动方向垂直）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3133941" y="1270958"/>
                <a:ext cx="3551339" cy="164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前提：</a:t>
                </a:r>
                <a:endParaRPr lang="en-US" altLang="zh-CN" dirty="0"/>
              </a:p>
              <a:p>
                <a:pPr marL="342900" indent="-342900">
                  <a:buAutoNum type="circleNumDbPlain"/>
                </a:pPr>
                <a:r>
                  <a:rPr lang="en-US" altLang="zh-CN" dirty="0"/>
                  <a:t>d</a:t>
                </a:r>
                <a:r>
                  <a:rPr lang="zh-CN" altLang="en-US" dirty="0"/>
                  <a:t>⊥平面</a:t>
                </a:r>
                <a:r>
                  <a:rPr lang="en-US" altLang="zh-CN" dirty="0" err="1"/>
                  <a:t>vou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点位于中线上</a:t>
                </a:r>
                <a:endParaRPr lang="en-US" altLang="zh-CN" dirty="0"/>
              </a:p>
              <a:p>
                <a:pPr marL="342900" indent="-342900">
                  <a:buAutoNum type="circleNumDbPlain"/>
                </a:pPr>
                <a:r>
                  <a:rPr lang="en-US" altLang="zh-CN" dirty="0"/>
                  <a:t>O</a:t>
                </a:r>
                <a:r>
                  <a:rPr lang="zh-CN" altLang="en-US" dirty="0"/>
                  <a:t>点为投影平面中心点</a:t>
                </a:r>
                <a:endParaRPr lang="en-US" altLang="zh-CN" dirty="0"/>
              </a:p>
              <a:p>
                <a:r>
                  <a:rPr lang="zh-CN" altLang="en-US" dirty="0"/>
                  <a:t>③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941" y="1270958"/>
                <a:ext cx="3551339" cy="1642757"/>
              </a:xfrm>
              <a:prstGeom prst="rect">
                <a:avLst/>
              </a:prstGeom>
              <a:blipFill rotWithShape="1">
                <a:blip r:embed="rId1"/>
                <a:stretch>
                  <a:fillRect l="-6" t="-2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3241110" y="5003329"/>
                <a:ext cx="3049355" cy="150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altLang="zh-CN" sz="1400" dirty="0"/>
              </a:p>
              <a:p>
                <a:r>
                  <a:rPr lang="zh-CN" altLang="en-US" sz="1400" dirty="0"/>
                  <a:t>因为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 dirty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zh-CN" sz="14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altLang="zh-CN" sz="1400" b="0" dirty="0"/>
              </a:p>
              <a:p>
                <a:r>
                  <a:rPr lang="zh-CN" altLang="en-US" sz="14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400" dirty="0"/>
              </a:p>
              <a:p>
                <a:r>
                  <a:rPr lang="zh-CN" altLang="en-US" sz="1400" dirty="0"/>
                  <a:t>而 </a:t>
                </a:r>
                <a:r>
                  <a:rPr lang="en-US" altLang="zh-CN" sz="1400" dirty="0"/>
                  <a:t>l </a:t>
                </a:r>
                <a:r>
                  <a:rPr lang="zh-CN" altLang="en-US" sz="1400" dirty="0"/>
                  <a:t>可根据情况一的方式计算出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110" y="5003329"/>
                <a:ext cx="3049355" cy="1502206"/>
              </a:xfrm>
              <a:prstGeom prst="rect">
                <a:avLst/>
              </a:prstGeom>
              <a:blipFill rotWithShape="1">
                <a:blip r:embed="rId2"/>
                <a:stretch>
                  <a:fillRect l="-2" t="-11" r="5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354292" y="1173412"/>
            <a:ext cx="4955147" cy="4156524"/>
            <a:chOff x="2711412" y="1061652"/>
            <a:chExt cx="4955147" cy="4156524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3196205" y="1686187"/>
              <a:ext cx="981512" cy="12835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96205" y="2969704"/>
              <a:ext cx="0" cy="2004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9618" y="1689544"/>
              <a:ext cx="0" cy="2004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196205" y="3691155"/>
              <a:ext cx="981512" cy="12835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801570" y="3119964"/>
              <a:ext cx="45719" cy="1732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14"/>
            <p:cNvSpPr/>
            <p:nvPr/>
          </p:nvSpPr>
          <p:spPr>
            <a:xfrm>
              <a:off x="6242962" y="3976014"/>
              <a:ext cx="75625" cy="7562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 flipV="1">
              <a:off x="3686963" y="2587219"/>
              <a:ext cx="2567074" cy="14029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3686960" y="2904225"/>
              <a:ext cx="3922880" cy="11237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3686962" y="2327945"/>
              <a:ext cx="0" cy="2004970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接点 32"/>
            <p:cNvSpPr/>
            <p:nvPr/>
          </p:nvSpPr>
          <p:spPr>
            <a:xfrm>
              <a:off x="7590934" y="3996336"/>
              <a:ext cx="75625" cy="7562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3685059" y="4162425"/>
              <a:ext cx="44931" cy="65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729990" y="4162426"/>
              <a:ext cx="1" cy="1047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4"/>
              <a:endCxn id="33" idx="6"/>
            </p:cNvCxnSpPr>
            <p:nvPr/>
          </p:nvCxnSpPr>
          <p:spPr>
            <a:xfrm>
              <a:off x="3685906" y="3986576"/>
              <a:ext cx="3980653" cy="47573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685059" y="3189471"/>
              <a:ext cx="1132470" cy="3950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4166557" y="3163049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/>
                  </a:solidFill>
                </a:rPr>
                <a:t>f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V="1">
              <a:off x="3194304" y="1246869"/>
              <a:ext cx="1312577" cy="17208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194304" y="2967760"/>
              <a:ext cx="0" cy="225041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4073395" y="1061652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711412" y="4848844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733944" y="2684480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6318587" y="4010617"/>
              <a:ext cx="1272347" cy="296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6812142" y="4042993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d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3685059" y="2899699"/>
              <a:ext cx="0" cy="30822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右大括号 82"/>
            <p:cNvSpPr/>
            <p:nvPr/>
          </p:nvSpPr>
          <p:spPr>
            <a:xfrm flipH="1">
              <a:off x="3597677" y="2899699"/>
              <a:ext cx="77068" cy="28977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右大括号 83"/>
            <p:cNvSpPr/>
            <p:nvPr/>
          </p:nvSpPr>
          <p:spPr>
            <a:xfrm>
              <a:off x="3678949" y="2587219"/>
              <a:ext cx="125087" cy="59603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3204133" y="2866820"/>
                  <a:ext cx="3310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4133" y="2866820"/>
                  <a:ext cx="331065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/>
                <p:cNvSpPr txBox="1"/>
                <p:nvPr/>
              </p:nvSpPr>
              <p:spPr>
                <a:xfrm>
                  <a:off x="3780182" y="2721756"/>
                  <a:ext cx="331065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182" y="2721756"/>
                  <a:ext cx="331065" cy="31470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弧形 87"/>
            <p:cNvSpPr/>
            <p:nvPr/>
          </p:nvSpPr>
          <p:spPr>
            <a:xfrm rot="4500000">
              <a:off x="4970813" y="2918324"/>
              <a:ext cx="687370" cy="844821"/>
            </a:xfrm>
            <a:prstGeom prst="arc">
              <a:avLst>
                <a:gd name="adj1" fmla="val 18394329"/>
                <a:gd name="adj2" fmla="val 1987321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本框 89"/>
                <p:cNvSpPr txBox="1"/>
                <p:nvPr/>
              </p:nvSpPr>
              <p:spPr>
                <a:xfrm>
                  <a:off x="6283520" y="3691139"/>
                  <a:ext cx="331065" cy="308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0" name="文本框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520" y="3691139"/>
                  <a:ext cx="331065" cy="30848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弧形 90"/>
            <p:cNvSpPr/>
            <p:nvPr/>
          </p:nvSpPr>
          <p:spPr>
            <a:xfrm rot="5100000">
              <a:off x="5705303" y="3117780"/>
              <a:ext cx="687370" cy="844821"/>
            </a:xfrm>
            <a:prstGeom prst="arc">
              <a:avLst>
                <a:gd name="adj1" fmla="val 17903309"/>
                <a:gd name="adj2" fmla="val 1963719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>
              <a:stCxn id="15" idx="1"/>
            </p:cNvCxnSpPr>
            <p:nvPr/>
          </p:nvCxnSpPr>
          <p:spPr>
            <a:xfrm flipV="1">
              <a:off x="6254037" y="3645408"/>
              <a:ext cx="0" cy="3416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3392653" y="3225923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  <p:sp>
          <p:nvSpPr>
            <p:cNvPr id="40" name="流程图: 接点 39"/>
            <p:cNvSpPr/>
            <p:nvPr/>
          </p:nvSpPr>
          <p:spPr>
            <a:xfrm>
              <a:off x="3644730" y="3149282"/>
              <a:ext cx="75625" cy="7562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393676" y="3761692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43" name="流程图: 接点 42"/>
            <p:cNvSpPr/>
            <p:nvPr/>
          </p:nvSpPr>
          <p:spPr>
            <a:xfrm>
              <a:off x="3648093" y="3910951"/>
              <a:ext cx="75625" cy="7562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47946" y="3616008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l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6" name="弧形 55"/>
            <p:cNvSpPr/>
            <p:nvPr/>
          </p:nvSpPr>
          <p:spPr>
            <a:xfrm rot="5100000">
              <a:off x="3145700" y="2368550"/>
              <a:ext cx="687370" cy="844821"/>
            </a:xfrm>
            <a:prstGeom prst="arc">
              <a:avLst>
                <a:gd name="adj1" fmla="val 17903309"/>
                <a:gd name="adj2" fmla="val 1963719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3705317" y="2928520"/>
                  <a:ext cx="331065" cy="308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317" y="2928520"/>
                  <a:ext cx="331065" cy="30848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接连接符 16"/>
          <p:cNvCxnSpPr/>
          <p:nvPr/>
        </p:nvCxnSpPr>
        <p:spPr>
          <a:xfrm>
            <a:off x="6939280" y="811392"/>
            <a:ext cx="0" cy="5467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148274" y="620717"/>
            <a:ext cx="1795469" cy="4156524"/>
            <a:chOff x="7445972" y="604452"/>
            <a:chExt cx="1795469" cy="4156524"/>
          </a:xfrm>
        </p:grpSpPr>
        <p:cxnSp>
          <p:nvCxnSpPr>
            <p:cNvPr id="71" name="直接连接符 70"/>
            <p:cNvCxnSpPr/>
            <p:nvPr/>
          </p:nvCxnSpPr>
          <p:spPr>
            <a:xfrm>
              <a:off x="8914178" y="1232344"/>
              <a:ext cx="0" cy="2004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7930765" y="3233955"/>
              <a:ext cx="981512" cy="12835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7928864" y="789669"/>
              <a:ext cx="1312577" cy="17208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928864" y="2510560"/>
              <a:ext cx="0" cy="225041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8807955" y="604452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7445972" y="4391644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468504" y="2227280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</p:grpSp>
      <p:cxnSp>
        <p:nvCxnSpPr>
          <p:cNvPr id="94" name="直接连接符 93"/>
          <p:cNvCxnSpPr/>
          <p:nvPr/>
        </p:nvCxnSpPr>
        <p:spPr>
          <a:xfrm flipV="1">
            <a:off x="7301982" y="1205706"/>
            <a:ext cx="1600025" cy="213096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481186" y="4250736"/>
            <a:ext cx="3980653" cy="4757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7362708" y="1555234"/>
            <a:ext cx="1617446" cy="20967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V="1">
            <a:off x="9360352" y="3156345"/>
            <a:ext cx="1600025" cy="213096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10428122" y="3177304"/>
            <a:ext cx="1601142" cy="233957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10279583" y="4005579"/>
            <a:ext cx="1165147" cy="34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 flipV="1">
            <a:off x="8120488" y="2682965"/>
            <a:ext cx="3317645" cy="1354466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 flipV="1">
            <a:off x="8101994" y="711634"/>
            <a:ext cx="1" cy="470364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6984759" y="962074"/>
            <a:ext cx="2691219" cy="350505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 flipV="1">
            <a:off x="8100094" y="2271186"/>
            <a:ext cx="2198539" cy="173355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 flipV="1">
            <a:off x="8319210" y="1989094"/>
            <a:ext cx="1761286" cy="236928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301082" y="2439705"/>
            <a:ext cx="2927056" cy="195435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0068304" y="4359789"/>
            <a:ext cx="1165147" cy="3426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10061707" y="4003955"/>
            <a:ext cx="236926" cy="3508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11214672" y="4027620"/>
            <a:ext cx="236926" cy="3508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V="1">
            <a:off x="8087546" y="1969037"/>
            <a:ext cx="241872" cy="334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V="1">
            <a:off x="8087546" y="2359814"/>
            <a:ext cx="241872" cy="334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 flipV="1">
            <a:off x="8090175" y="2312862"/>
            <a:ext cx="3986" cy="369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flipH="1" flipV="1">
            <a:off x="8327425" y="1989733"/>
            <a:ext cx="3986" cy="369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62729" y="520118"/>
                <a:ext cx="5813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情况</a:t>
                </a:r>
                <a:r>
                  <a:rPr lang="en-US" altLang="zh-CN" dirty="0"/>
                  <a:t>2.2 </a:t>
                </a:r>
                <a:r>
                  <a:rPr lang="zh-CN" altLang="en-US" dirty="0"/>
                  <a:t>：垂直行驶（投影平面与运动方向有夹角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9" y="520118"/>
                <a:ext cx="5813557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7" t="-14" r="10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 flipH="1">
            <a:off x="3803296" y="2228024"/>
            <a:ext cx="274723" cy="2001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739051" y="4217188"/>
            <a:ext cx="1067048" cy="118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rot="600000">
            <a:off x="4754609" y="4188609"/>
            <a:ext cx="45719" cy="173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/>
          <p:cNvSpPr/>
          <p:nvPr/>
        </p:nvSpPr>
        <p:spPr>
          <a:xfrm>
            <a:off x="5762399" y="4995490"/>
            <a:ext cx="75625" cy="756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3553064" y="3429000"/>
            <a:ext cx="2328927" cy="16405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3457123" y="3884437"/>
            <a:ext cx="3621125" cy="11388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221999" y="2630120"/>
            <a:ext cx="445201" cy="269001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接点 32"/>
          <p:cNvSpPr/>
          <p:nvPr/>
        </p:nvSpPr>
        <p:spPr>
          <a:xfrm>
            <a:off x="7079446" y="5010840"/>
            <a:ext cx="75625" cy="756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3242401" y="5049573"/>
            <a:ext cx="3788652" cy="6071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3092704" y="1785349"/>
            <a:ext cx="1312577" cy="17208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2632344" y="3506240"/>
            <a:ext cx="460360" cy="24043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069500" y="1501521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337516" y="5470713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2917171" y="3134621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5800211" y="5033302"/>
            <a:ext cx="1319757" cy="121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312858" y="5045477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d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3" name="右大括号 82"/>
          <p:cNvSpPr/>
          <p:nvPr/>
        </p:nvSpPr>
        <p:spPr>
          <a:xfrm rot="660000" flipH="1">
            <a:off x="3347490" y="3400071"/>
            <a:ext cx="155305" cy="4637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2293378" y="3410200"/>
                <a:ext cx="12379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8" y="3410200"/>
                <a:ext cx="1237950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32" t="-81" r="8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/>
              <p:cNvSpPr txBox="1"/>
              <p:nvPr/>
            </p:nvSpPr>
            <p:spPr>
              <a:xfrm>
                <a:off x="5858394" y="4645433"/>
                <a:ext cx="331065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394" y="4645433"/>
                <a:ext cx="331065" cy="308482"/>
              </a:xfrm>
              <a:prstGeom prst="rect">
                <a:avLst/>
              </a:prstGeom>
              <a:blipFill rotWithShape="1">
                <a:blip r:embed="rId3"/>
                <a:stretch>
                  <a:fillRect l="-157" t="-132" r="34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弧形 90"/>
          <p:cNvSpPr/>
          <p:nvPr/>
        </p:nvSpPr>
        <p:spPr>
          <a:xfrm rot="5100000">
            <a:off x="5283468" y="4122272"/>
            <a:ext cx="687370" cy="844821"/>
          </a:xfrm>
          <a:prstGeom prst="arc">
            <a:avLst>
              <a:gd name="adj1" fmla="val 17903309"/>
              <a:gd name="adj2" fmla="val 1963719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5789928" y="4665288"/>
            <a:ext cx="64775" cy="4027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流程图: 接点 39"/>
          <p:cNvSpPr/>
          <p:nvPr/>
        </p:nvSpPr>
        <p:spPr>
          <a:xfrm>
            <a:off x="3500965" y="3393569"/>
            <a:ext cx="75625" cy="756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8122501" y="903150"/>
                <a:ext cx="3551339" cy="108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前提：</a:t>
                </a:r>
                <a:endParaRPr lang="en-US" altLang="zh-CN" dirty="0"/>
              </a:p>
              <a:p>
                <a:r>
                  <a:rPr lang="zh-CN" altLang="en-US" dirty="0"/>
                  <a:t>①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501" y="903150"/>
                <a:ext cx="3551339" cy="1088760"/>
              </a:xfrm>
              <a:prstGeom prst="rect">
                <a:avLst/>
              </a:prstGeom>
              <a:blipFill rotWithShape="1">
                <a:blip r:embed="rId4"/>
                <a:stretch>
                  <a:fillRect l="-6" t="-17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流程图: 接点 42"/>
          <p:cNvSpPr/>
          <p:nvPr/>
        </p:nvSpPr>
        <p:spPr>
          <a:xfrm>
            <a:off x="3428911" y="3841603"/>
            <a:ext cx="75625" cy="756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8055614" y="3469194"/>
                <a:ext cx="3621125" cy="2183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正弦定理：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所以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𝑙𝑠𝑖𝑛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而 </a:t>
                </a:r>
                <a:r>
                  <a:rPr lang="en-US" altLang="zh-CN" dirty="0"/>
                  <a:t>l </a:t>
                </a:r>
                <a:r>
                  <a:rPr lang="zh-CN" altLang="en-US" dirty="0"/>
                  <a:t>可根据情况一的方式计算出</a:t>
                </a:r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614" y="3469194"/>
                <a:ext cx="3621125" cy="2183803"/>
              </a:xfrm>
              <a:prstGeom prst="rect">
                <a:avLst/>
              </a:prstGeom>
              <a:blipFill rotWithShape="1">
                <a:blip r:embed="rId5"/>
                <a:stretch>
                  <a:fillRect t="-9" r="1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/>
          <p:cNvSpPr txBox="1"/>
          <p:nvPr/>
        </p:nvSpPr>
        <p:spPr>
          <a:xfrm>
            <a:off x="5574239" y="4589578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l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6" name="弧形 55"/>
          <p:cNvSpPr/>
          <p:nvPr/>
        </p:nvSpPr>
        <p:spPr>
          <a:xfrm rot="5100000">
            <a:off x="2952418" y="2943291"/>
            <a:ext cx="687370" cy="844821"/>
          </a:xfrm>
          <a:prstGeom prst="arc">
            <a:avLst>
              <a:gd name="adj1" fmla="val 17903309"/>
              <a:gd name="adj2" fmla="val 1963719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3505734" y="3538562"/>
                <a:ext cx="331065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34" y="3538562"/>
                <a:ext cx="331065" cy="308482"/>
              </a:xfrm>
              <a:prstGeom prst="rect">
                <a:avLst/>
              </a:prstGeom>
              <a:blipFill rotWithShape="1">
                <a:blip r:embed="rId3"/>
                <a:stretch>
                  <a:fillRect l="-161" t="-111" r="3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/>
              <p:cNvSpPr txBox="1"/>
              <p:nvPr/>
            </p:nvSpPr>
            <p:spPr>
              <a:xfrm>
                <a:off x="2971514" y="4716157"/>
                <a:ext cx="10253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14" y="4716157"/>
                <a:ext cx="102539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" t="-3" r="21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弧形 92"/>
          <p:cNvSpPr/>
          <p:nvPr/>
        </p:nvSpPr>
        <p:spPr>
          <a:xfrm rot="600000">
            <a:off x="5259562" y="4802770"/>
            <a:ext cx="687370" cy="844821"/>
          </a:xfrm>
          <a:prstGeom prst="arc">
            <a:avLst>
              <a:gd name="adj1" fmla="val 17903309"/>
              <a:gd name="adj2" fmla="val 191040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弧形 93"/>
          <p:cNvSpPr/>
          <p:nvPr/>
        </p:nvSpPr>
        <p:spPr>
          <a:xfrm rot="600000">
            <a:off x="2708017" y="4871425"/>
            <a:ext cx="687370" cy="844821"/>
          </a:xfrm>
          <a:prstGeom prst="arc">
            <a:avLst>
              <a:gd name="adj1" fmla="val 17903309"/>
              <a:gd name="adj2" fmla="val 191040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5489228" y="4789842"/>
                <a:ext cx="10253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28" y="4789842"/>
                <a:ext cx="1025395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28" t="-12" r="15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8109" y="2547217"/>
            <a:ext cx="7391400" cy="1349375"/>
          </a:xfrm>
        </p:spPr>
        <p:txBody>
          <a:bodyPr/>
          <a:lstStyle/>
          <a:p>
            <a:r>
              <a:rPr lang="zh-CN" altLang="en-US" dirty="0"/>
              <a:t>方案二：函数拟合（</a:t>
            </a:r>
            <a:r>
              <a:rPr lang="en-US" altLang="zh-CN" dirty="0"/>
              <a:t>×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2729" y="520118"/>
            <a:ext cx="3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情况 </a:t>
            </a:r>
            <a:r>
              <a:rPr lang="en-US" altLang="zh-CN" dirty="0"/>
              <a:t>3</a:t>
            </a:r>
            <a:r>
              <a:rPr lang="zh-CN" altLang="en-US" dirty="0"/>
              <a:t>：合成行驶 </a:t>
            </a:r>
            <a:r>
              <a:rPr lang="en-US" altLang="zh-CN" dirty="0"/>
              <a:t>—— </a:t>
            </a:r>
            <a:r>
              <a:rPr lang="zh-CN" altLang="en-US" dirty="0"/>
              <a:t>运动分解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126136" y="2370841"/>
            <a:ext cx="2952924" cy="3582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574442" y="2375539"/>
            <a:ext cx="2774427" cy="3879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064735" y="1818565"/>
            <a:ext cx="911604" cy="903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33369" y="2721782"/>
            <a:ext cx="331366" cy="133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644973" y="1818565"/>
            <a:ext cx="331366" cy="1339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33369" y="3158005"/>
            <a:ext cx="907339" cy="91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rot="960000">
            <a:off x="2082423" y="3071355"/>
            <a:ext cx="45719" cy="173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1064735" y="1583782"/>
            <a:ext cx="1151946" cy="11456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628996" y="2729470"/>
            <a:ext cx="435739" cy="173099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942555" y="1272300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84639" y="4118569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897419" y="1922937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183336" y="1922937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4393" y="2335559"/>
            <a:ext cx="33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45" name="星形: 五角 44"/>
          <p:cNvSpPr/>
          <p:nvPr/>
        </p:nvSpPr>
        <p:spPr>
          <a:xfrm>
            <a:off x="3574442" y="4360185"/>
            <a:ext cx="181641" cy="200567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859288" y="4140377"/>
            <a:ext cx="871698" cy="60324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831204" y="4743625"/>
            <a:ext cx="1266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速度方向</a:t>
            </a:r>
            <a:endParaRPr lang="zh-CN" altLang="en-US" sz="1200" dirty="0"/>
          </a:p>
        </p:txBody>
      </p:sp>
      <p:cxnSp>
        <p:nvCxnSpPr>
          <p:cNvPr id="50" name="直接连接符 49"/>
          <p:cNvCxnSpPr>
            <a:stCxn id="45" idx="1"/>
          </p:cNvCxnSpPr>
          <p:nvPr/>
        </p:nvCxnSpPr>
        <p:spPr>
          <a:xfrm flipH="1" flipV="1">
            <a:off x="1572079" y="2704891"/>
            <a:ext cx="2002363" cy="173190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星形: 五角 53"/>
          <p:cNvSpPr/>
          <p:nvPr/>
        </p:nvSpPr>
        <p:spPr>
          <a:xfrm>
            <a:off x="4174065" y="3994132"/>
            <a:ext cx="181641" cy="200567"/>
          </a:xfrm>
          <a:prstGeom prst="star5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H="1" flipV="1">
            <a:off x="1383377" y="2894833"/>
            <a:ext cx="2790688" cy="113652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624732" y="2219574"/>
            <a:ext cx="1424501" cy="142499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流程图: 接点 65"/>
          <p:cNvSpPr/>
          <p:nvPr/>
        </p:nvSpPr>
        <p:spPr>
          <a:xfrm>
            <a:off x="1364216" y="2871249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/>
          <p:cNvSpPr/>
          <p:nvPr/>
        </p:nvSpPr>
        <p:spPr>
          <a:xfrm>
            <a:off x="1552262" y="2680119"/>
            <a:ext cx="36000" cy="36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824393" y="2425062"/>
                <a:ext cx="1240728" cy="26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3" y="2425062"/>
                <a:ext cx="1240728" cy="262188"/>
              </a:xfrm>
              <a:prstGeom prst="rect">
                <a:avLst/>
              </a:prstGeom>
              <a:blipFill rotWithShape="1">
                <a:blip r:embed="rId1"/>
                <a:stretch>
                  <a:fillRect l="-13" t="-241" r="8" b="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连接符 69"/>
          <p:cNvCxnSpPr>
            <a:endCxn id="67" idx="7"/>
          </p:cNvCxnSpPr>
          <p:nvPr/>
        </p:nvCxnSpPr>
        <p:spPr>
          <a:xfrm flipV="1">
            <a:off x="1377855" y="2685391"/>
            <a:ext cx="205135" cy="2076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右大括号 72"/>
          <p:cNvSpPr/>
          <p:nvPr/>
        </p:nvSpPr>
        <p:spPr>
          <a:xfrm rot="13440000">
            <a:off x="1421965" y="2625047"/>
            <a:ext cx="45719" cy="2556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2257682" y="3013280"/>
            <a:ext cx="1266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光心</a:t>
            </a:r>
            <a:endParaRPr lang="zh-CN" altLang="en-US" sz="1200" dirty="0"/>
          </a:p>
        </p:txBody>
      </p:sp>
      <p:sp>
        <p:nvSpPr>
          <p:cNvPr id="76" name="右大括号 75"/>
          <p:cNvSpPr/>
          <p:nvPr/>
        </p:nvSpPr>
        <p:spPr>
          <a:xfrm rot="14160000">
            <a:off x="3858313" y="3819269"/>
            <a:ext cx="99577" cy="7252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3062807" y="4009283"/>
                <a:ext cx="1240728" cy="26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807" y="4009283"/>
                <a:ext cx="1240728" cy="262188"/>
              </a:xfrm>
              <a:prstGeom prst="rect">
                <a:avLst/>
              </a:prstGeom>
              <a:blipFill rotWithShape="1">
                <a:blip r:embed="rId2"/>
                <a:stretch>
                  <a:fillRect l="-16" t="-201" r="11" b="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/>
          <p:cNvSpPr/>
          <p:nvPr/>
        </p:nvSpPr>
        <p:spPr>
          <a:xfrm>
            <a:off x="9145224" y="3028390"/>
            <a:ext cx="45719" cy="1732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6939280" y="811392"/>
            <a:ext cx="0" cy="5467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7148274" y="620717"/>
            <a:ext cx="1795469" cy="4156524"/>
            <a:chOff x="7445972" y="604452"/>
            <a:chExt cx="1795469" cy="4156524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8914178" y="1232344"/>
              <a:ext cx="0" cy="20049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7930765" y="3233955"/>
              <a:ext cx="981512" cy="12835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7928864" y="789669"/>
              <a:ext cx="1312577" cy="17208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928864" y="2510560"/>
              <a:ext cx="0" cy="225041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8807955" y="604452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445972" y="4391644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468504" y="2227280"/>
              <a:ext cx="331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endParaRPr lang="zh-CN" altLang="en-US" dirty="0"/>
            </a:p>
          </p:txBody>
        </p:sp>
      </p:grpSp>
      <p:cxnSp>
        <p:nvCxnSpPr>
          <p:cNvPr id="59" name="直接连接符 58"/>
          <p:cNvCxnSpPr/>
          <p:nvPr/>
        </p:nvCxnSpPr>
        <p:spPr>
          <a:xfrm flipV="1">
            <a:off x="7301982" y="1205706"/>
            <a:ext cx="1600025" cy="213096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7362708" y="1555234"/>
            <a:ext cx="1617446" cy="209671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9360352" y="3156345"/>
            <a:ext cx="1600025" cy="213096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10428122" y="3177304"/>
            <a:ext cx="1601142" cy="233957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0279583" y="4005579"/>
            <a:ext cx="1165147" cy="34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 flipV="1">
            <a:off x="8120488" y="2682965"/>
            <a:ext cx="3317645" cy="1354466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8101994" y="711634"/>
            <a:ext cx="1" cy="470364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6984759" y="962074"/>
            <a:ext cx="2691219" cy="350505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8100094" y="2271186"/>
            <a:ext cx="2198539" cy="173355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 flipV="1">
            <a:off x="8319210" y="1989094"/>
            <a:ext cx="1761286" cy="236928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8301082" y="2439705"/>
            <a:ext cx="2927056" cy="1954351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0068304" y="4359789"/>
            <a:ext cx="1165147" cy="3426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10061707" y="4003955"/>
            <a:ext cx="236926" cy="3508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11214672" y="4027620"/>
            <a:ext cx="236926" cy="35082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8087546" y="1969037"/>
            <a:ext cx="241872" cy="334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8087546" y="2359814"/>
            <a:ext cx="241872" cy="334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8090175" y="2312862"/>
            <a:ext cx="3986" cy="369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 flipV="1">
            <a:off x="8327425" y="1989733"/>
            <a:ext cx="3986" cy="3694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10056176" y="4031354"/>
            <a:ext cx="1371049" cy="31958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686306" y="5899469"/>
            <a:ext cx="3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可分解？？？ </a:t>
            </a:r>
            <a:r>
              <a:rPr lang="en-US" altLang="zh-CN" dirty="0"/>
              <a:t>YES</a:t>
            </a:r>
            <a:r>
              <a:rPr lang="zh-CN" altLang="en-US" dirty="0"/>
              <a:t>！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626427" y="3429000"/>
            <a:ext cx="36160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26427" y="4693227"/>
            <a:ext cx="36160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212773" y="2327564"/>
            <a:ext cx="0" cy="865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212773" y="3193473"/>
            <a:ext cx="1863436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753843" y="3193473"/>
            <a:ext cx="458929" cy="189807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图: 汇总连接 15"/>
          <p:cNvSpPr/>
          <p:nvPr/>
        </p:nvSpPr>
        <p:spPr>
          <a:xfrm>
            <a:off x="5077690" y="2206335"/>
            <a:ext cx="270163" cy="24245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928851" y="2327568"/>
            <a:ext cx="1283920" cy="276397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395355" y="2327565"/>
            <a:ext cx="817416" cy="98713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6" idx="5"/>
          </p:cNvCxnSpPr>
          <p:nvPr/>
        </p:nvCxnSpPr>
        <p:spPr>
          <a:xfrm flipH="1" flipV="1">
            <a:off x="5308289" y="2413284"/>
            <a:ext cx="586817" cy="267826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6" idx="5"/>
          </p:cNvCxnSpPr>
          <p:nvPr/>
        </p:nvCxnSpPr>
        <p:spPr>
          <a:xfrm flipH="1" flipV="1">
            <a:off x="5308289" y="2413284"/>
            <a:ext cx="586817" cy="90141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476016" y="2413284"/>
            <a:ext cx="392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 err="1"/>
              <a:t>x,y</a:t>
            </a:r>
            <a:r>
              <a:rPr lang="en-US" altLang="zh-CN" dirty="0"/>
              <a:t>) = 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直接找标定点拟合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8109" y="2547217"/>
            <a:ext cx="7391400" cy="1349375"/>
          </a:xfrm>
        </p:spPr>
        <p:txBody>
          <a:bodyPr/>
          <a:lstStyle/>
          <a:p>
            <a:r>
              <a:rPr lang="zh-CN" altLang="en-US" dirty="0"/>
              <a:t>方案三：相对对极几何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WPS 演示</Application>
  <PresentationFormat>宽屏</PresentationFormat>
  <Paragraphs>167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Cambria Math</vt:lpstr>
      <vt:lpstr>微软雅黑</vt:lpstr>
      <vt:lpstr>Calibri</vt:lpstr>
      <vt:lpstr>Arial Unicode MS</vt:lpstr>
      <vt:lpstr>Office 主题</vt:lpstr>
      <vt:lpstr>方案一：三角形相似</vt:lpstr>
      <vt:lpstr>PowerPoint 演示文稿</vt:lpstr>
      <vt:lpstr>PowerPoint 演示文稿</vt:lpstr>
      <vt:lpstr>PowerPoint 演示文稿</vt:lpstr>
      <vt:lpstr>PowerPoint 演示文稿</vt:lpstr>
      <vt:lpstr>方案二：函数拟合（×）</vt:lpstr>
      <vt:lpstr>PowerPoint 演示文稿</vt:lpstr>
      <vt:lpstr>PowerPoint 演示文稿</vt:lpstr>
      <vt:lpstr>方案三：相对对极几何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xiaoli xing</dc:creator>
  <cp:lastModifiedBy>^O^</cp:lastModifiedBy>
  <cp:revision>17</cp:revision>
  <dcterms:created xsi:type="dcterms:W3CDTF">2021-08-06T08:58:00Z</dcterms:created>
  <dcterms:modified xsi:type="dcterms:W3CDTF">2022-04-30T02:34:26Z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BA3A7574EBAF487A8E06C460095600B9</vt:lpwstr>
  </property>
  <property fmtid="{D5CDD505-2E9C-101B-9397-08002B2CF9AE}" pid="3" name="KSOProductBuildVer">
    <vt:lpwstr>2052-11.1.0.11691</vt:lpwstr>
  </property>
</Properties>
</file>