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66" r:id="rId3"/>
    <p:sldId id="267" r:id="rId4"/>
    <p:sldId id="281" r:id="rId5"/>
    <p:sldId id="298" r:id="rId6"/>
    <p:sldId id="283" r:id="rId7"/>
    <p:sldId id="284" r:id="rId8"/>
    <p:sldId id="285" r:id="rId9"/>
    <p:sldId id="286" r:id="rId10"/>
    <p:sldId id="287" r:id="rId11"/>
    <p:sldId id="317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10" r:id="rId20"/>
    <p:sldId id="312" r:id="rId21"/>
    <p:sldId id="316" r:id="rId22"/>
    <p:sldId id="318" r:id="rId23"/>
    <p:sldId id="280" r:id="rId24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84" autoAdjust="0"/>
    <p:restoredTop sz="94674"/>
  </p:normalViewPr>
  <p:slideViewPr>
    <p:cSldViewPr snapToGrid="0">
      <p:cViewPr varScale="1">
        <p:scale>
          <a:sx n="89" d="100"/>
          <a:sy n="89" d="100"/>
        </p:scale>
        <p:origin x="936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6BCF-78AB-45D9-8FB8-9FF52F0A11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2A282-6293-44BF-BF8D-085A204F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13">
              <a:solidFill>
                <a:srgbClr val="132767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8600" y="304796"/>
            <a:ext cx="1174750" cy="476250"/>
            <a:chOff x="2680" y="3678"/>
            <a:chExt cx="680" cy="300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b="1">
                  <a:solidFill>
                    <a:srgbClr val="132767"/>
                  </a:solidFill>
                  <a:latin typeface="Times New Roman" pitchFamily="18" charset="0"/>
                </a:rPr>
                <a:t>It.Kma</a:t>
              </a: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13">
                <a:solidFill>
                  <a:srgbClr val="132767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2286000"/>
            <a:ext cx="7304088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1600204"/>
            <a:ext cx="7620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75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34154"/>
            <a:ext cx="2895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BD60-E1BE-494D-995E-DC1CAD01CA65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89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86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55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13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036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6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8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5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29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920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609604"/>
            <a:ext cx="2057400" cy="5692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09604"/>
            <a:ext cx="6019800" cy="569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0" y="0"/>
          <a:ext cx="9144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Image" r:id="rId14" imgW="10793651" imgH="1498413" progId="Photoshop.Image.6">
                  <p:embed/>
                </p:oleObj>
              </mc:Choice>
              <mc:Fallback>
                <p:oleObj name="Image" r:id="rId14" imgW="10793651" imgH="149841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8"/>
          <p:cNvSpPr>
            <a:spLocks noChangeArrowheads="1"/>
          </p:cNvSpPr>
          <p:nvPr/>
        </p:nvSpPr>
        <p:spPr bwMode="gray">
          <a:xfrm>
            <a:off x="304800" y="609600"/>
            <a:ext cx="8839200" cy="53340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9525" y="1114425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4"/>
            <a:ext cx="6248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gray">
          <a:xfrm>
            <a:off x="8269395" y="257179"/>
            <a:ext cx="990600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b="1" dirty="0" err="1">
                <a:solidFill>
                  <a:srgbClr val="FFFFFF"/>
                </a:solidFill>
                <a:latin typeface="Times New Roman" pitchFamily="18" charset="0"/>
              </a:rPr>
              <a:t>It.kma</a:t>
            </a:r>
            <a:endParaRPr lang="en-US" sz="1125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2" name="AutoShape 14"/>
          <p:cNvSpPr>
            <a:spLocks noChangeArrowheads="1"/>
          </p:cNvSpPr>
          <p:nvPr/>
        </p:nvSpPr>
        <p:spPr bwMode="gray">
          <a:xfrm rot="5400000">
            <a:off x="8447088" y="-185737"/>
            <a:ext cx="273050" cy="860425"/>
          </a:xfrm>
          <a:prstGeom prst="moon">
            <a:avLst>
              <a:gd name="adj" fmla="val 21208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33" name="Text Box 20"/>
          <p:cNvSpPr txBox="1">
            <a:spLocks noChangeArrowheads="1"/>
          </p:cNvSpPr>
          <p:nvPr userDrawn="1"/>
        </p:nvSpPr>
        <p:spPr bwMode="auto">
          <a:xfrm>
            <a:off x="395289" y="6308727"/>
            <a:ext cx="2736850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E406F1FA-67F7-4358-9446-B4BDE686E3BB}" type="datetime4">
              <a:rPr lang="en-US" sz="1013" smtClean="0">
                <a:solidFill>
                  <a:srgbClr val="132767"/>
                </a:solidFill>
                <a:latin typeface="Times New Roman" pitchFamily="18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November 5, 2022</a:t>
            </a:fld>
            <a:endParaRPr lang="en-US" sz="1013">
              <a:solidFill>
                <a:srgbClr val="132767"/>
              </a:solidFill>
              <a:latin typeface="Times New Roman" pitchFamily="18" charset="0"/>
            </a:endParaRPr>
          </a:p>
        </p:txBody>
      </p:sp>
      <p:sp>
        <p:nvSpPr>
          <p:cNvPr id="1034" name="Text Box 21"/>
          <p:cNvSpPr txBox="1">
            <a:spLocks noChangeArrowheads="1"/>
          </p:cNvSpPr>
          <p:nvPr userDrawn="1"/>
        </p:nvSpPr>
        <p:spPr bwMode="auto">
          <a:xfrm>
            <a:off x="6588125" y="6308727"/>
            <a:ext cx="2160588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2A0E35D4-1D98-4A7A-BAA5-AA8108397085}" type="slidenum">
              <a:rPr lang="en-US" sz="1013">
                <a:solidFill>
                  <a:srgbClr val="132767"/>
                </a:solidFill>
                <a:latin typeface="Times New Roman" panose="02020603050405020304" pitchFamily="18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13">
              <a:solidFill>
                <a:srgbClr val="132767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9pPr>
    </p:titleStyle>
    <p:bodyStyle>
      <a:lvl1pPr marL="192881" indent="-192881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75">
          <a:solidFill>
            <a:schemeClr val="tx1"/>
          </a:solidFill>
          <a:latin typeface="+mn-lt"/>
        </a:defRPr>
      </a:lvl2pPr>
      <a:lvl3pPr marL="642938" indent="-128588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350">
          <a:solidFill>
            <a:schemeClr val="tx1"/>
          </a:solidFill>
          <a:latin typeface="+mn-lt"/>
        </a:defRPr>
      </a:lvl3pPr>
      <a:lvl4pPr marL="900113" indent="-128588" algn="just" rtl="0" eaLnBrk="0" fontAlgn="base" hangingPunct="0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</a:defRPr>
      </a:lvl4pPr>
      <a:lvl5pPr marL="1157288" indent="-128588" algn="just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5pPr>
      <a:lvl6pPr marL="141446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2719" y="2294414"/>
            <a:ext cx="5525669" cy="1368565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2"/>
                </a:solidFill>
              </a:rPr>
              <a:t>IoT</a:t>
            </a:r>
            <a:r>
              <a:rPr lang="en-US" sz="4000" dirty="0" smtClean="0">
                <a:solidFill>
                  <a:schemeClr val="tx2"/>
                </a:solidFill>
              </a:rPr>
              <a:t> Security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1769634" y="1635163"/>
            <a:ext cx="5900569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Academy of Cryptography Techniques</a:t>
            </a:r>
          </a:p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CHAT</a:t>
            </a:r>
            <a:endParaRPr lang="en-US" sz="2400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2868707" y="3823207"/>
            <a:ext cx="4801496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Dr. Pham Van </a:t>
            </a:r>
            <a:r>
              <a:rPr lang="en-US" sz="2400" b="0" kern="0" dirty="0" err="1" smtClean="0">
                <a:solidFill>
                  <a:schemeClr val="tx1">
                    <a:lumMod val="75000"/>
                  </a:schemeClr>
                </a:solidFill>
              </a:rPr>
              <a:t>Huong</a:t>
            </a:r>
            <a:endParaRPr lang="en-US" sz="2400" b="0" kern="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0902 122 010</a:t>
            </a: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HuongPV@gmail.com</a:t>
            </a:r>
          </a:p>
        </p:txBody>
      </p:sp>
    </p:spTree>
    <p:extLst>
      <p:ext uri="{BB962C8B-B14F-4D97-AF65-F5344CB8AC3E}">
        <p14:creationId xmlns:p14="http://schemas.microsoft.com/office/powerpoint/2010/main" val="3969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2438400" y="489474"/>
            <a:ext cx="6248400" cy="607494"/>
          </a:xfrm>
        </p:spPr>
        <p:txBody>
          <a:bodyPr/>
          <a:lstStyle/>
          <a:p>
            <a:r>
              <a:rPr lang="en-IN" altLang="en-US" sz="3600" dirty="0" smtClean="0"/>
              <a:t>Applications of </a:t>
            </a:r>
            <a:r>
              <a:rPr lang="en-IN" altLang="en-US" sz="3600" dirty="0" err="1" smtClean="0"/>
              <a:t>IoT</a:t>
            </a:r>
            <a:endParaRPr lang="en-GB" altLang="en-US" sz="3600" dirty="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68313" y="1317811"/>
            <a:ext cx="4256088" cy="4984563"/>
          </a:xfrm>
        </p:spPr>
        <p:txBody>
          <a:bodyPr/>
          <a:lstStyle/>
          <a:p>
            <a:r>
              <a:rPr lang="en-IN" altLang="en-US" sz="2400" dirty="0" err="1" smtClean="0"/>
              <a:t>IoT</a:t>
            </a:r>
            <a:r>
              <a:rPr lang="en-IN" altLang="en-US" sz="2400" dirty="0" smtClean="0"/>
              <a:t> is used and will be used in almost every industry possible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Academic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Transport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Logistics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Healthcare &amp; Tracking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Agriculture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Smart Cities</a:t>
            </a:r>
          </a:p>
          <a:p>
            <a:pPr lvl="1"/>
            <a:r>
              <a:rPr lang="en-IN" altLang="en-US" sz="2000" dirty="0" smtClean="0">
                <a:solidFill>
                  <a:srgbClr val="00B0F0"/>
                </a:solidFill>
              </a:rPr>
              <a:t>Entertainment</a:t>
            </a:r>
            <a:endParaRPr lang="en-GB" altLang="en-US" sz="2000" dirty="0" smtClean="0">
              <a:solidFill>
                <a:srgbClr val="00B0F0"/>
              </a:solidFill>
            </a:endParaRPr>
          </a:p>
        </p:txBody>
      </p:sp>
      <p:pic>
        <p:nvPicPr>
          <p:cNvPr id="4" name="Picture 2" descr="https://www.smartdatacollective.com/wp-content/uploads/2017/05/iot-1024x5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45742"/>
            <a:ext cx="4147092" cy="2332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iot used in agricul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9" y="5003606"/>
            <a:ext cx="3374718" cy="1480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https://blog.scriptr.io/wp-content/uploads/2015/10/blog-agriculture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96975"/>
            <a:ext cx="3355109" cy="1499392"/>
          </a:xfrm>
          <a:prstGeom prst="roundRect">
            <a:avLst>
              <a:gd name="adj" fmla="val 418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2" name="Picture 6" descr="Image result for iot us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7" t="3995" r="13521" b="16657"/>
          <a:stretch/>
        </p:blipFill>
        <p:spPr bwMode="auto">
          <a:xfrm>
            <a:off x="4620417" y="4472999"/>
            <a:ext cx="2893388" cy="2385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935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828800" y="328108"/>
            <a:ext cx="6858000" cy="839097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dobe Garamond Pro Bold" pitchFamily="18" charset="0"/>
              </a:rPr>
              <a:t>Applications of </a:t>
            </a:r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endParaRPr lang="en-US" altLang="en-US" sz="3600" dirty="0" smtClean="0">
              <a:latin typeface="Adobe Garamond Pro Bold" pitchFamily="18" charset="0"/>
            </a:endParaRPr>
          </a:p>
        </p:txBody>
      </p:sp>
      <p:pic>
        <p:nvPicPr>
          <p:cNvPr id="4" name="Content Placeholder 3" descr="what-is-the-internet-of-things-v3-1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31" y="1524000"/>
            <a:ext cx="6484938" cy="4525963"/>
          </a:xfrm>
          <a:ln w="38100" cap="sq">
            <a:solidFill>
              <a:srgbClr val="0070C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66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47656" y="238461"/>
            <a:ext cx="7939144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Health</a:t>
            </a:r>
          </a:p>
        </p:txBody>
      </p:sp>
      <p:pic>
        <p:nvPicPr>
          <p:cNvPr id="4" name="Content Placeholder 3" descr="Anushree-iot-in-healthcare-imag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60" y="1423596"/>
            <a:ext cx="6788972" cy="4735092"/>
          </a:xfrm>
          <a:solidFill>
            <a:srgbClr val="FFFFFF">
              <a:shade val="85000"/>
            </a:srgbClr>
          </a:solidFill>
          <a:ln w="38100" cap="rnd">
            <a:solidFill>
              <a:srgbClr val="0070C0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395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39271" y="25459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Health</a:t>
            </a:r>
          </a:p>
        </p:txBody>
      </p:sp>
      <p:pic>
        <p:nvPicPr>
          <p:cNvPr id="5" name="Picture 4" descr="Medica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51" y="1573306"/>
            <a:ext cx="7162800" cy="4521200"/>
          </a:xfrm>
          <a:prstGeom prst="rect">
            <a:avLst/>
          </a:prstGeom>
          <a:ln w="38100"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509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53440" y="26535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Agriculture</a:t>
            </a:r>
          </a:p>
        </p:txBody>
      </p:sp>
      <p:pic>
        <p:nvPicPr>
          <p:cNvPr id="4" name="Picture 3" descr="F6UV0X5IBYWZEUH.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408355"/>
            <a:ext cx="7535731" cy="5129855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9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69663" y="27790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Agriculture</a:t>
            </a:r>
          </a:p>
        </p:txBody>
      </p:sp>
      <p:pic>
        <p:nvPicPr>
          <p:cNvPr id="5" name="Picture 4" descr="SmartFarm.png"/>
          <p:cNvPicPr>
            <a:picLocks noChangeAspect="1"/>
          </p:cNvPicPr>
          <p:nvPr/>
        </p:nvPicPr>
        <p:blipFill>
          <a:blip r:embed="rId2" cstate="print"/>
          <a:srcRect t="12222" b="4444"/>
          <a:stretch>
            <a:fillRect/>
          </a:stretch>
        </p:blipFill>
        <p:spPr>
          <a:xfrm>
            <a:off x="1317812" y="1247887"/>
            <a:ext cx="6661673" cy="5551394"/>
          </a:xfrm>
          <a:prstGeom prst="ellipse">
            <a:avLst/>
          </a:prstGeom>
          <a:ln w="381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275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75995" y="313765"/>
            <a:ext cx="7200452" cy="977153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</a:t>
            </a:r>
            <a:r>
              <a:rPr lang="en-US" altLang="en-US" sz="3600" dirty="0" err="1" smtClean="0">
                <a:latin typeface="Adobe Garamond Pro Bold" pitchFamily="18" charset="0"/>
              </a:rPr>
              <a:t>Eduction</a:t>
            </a:r>
            <a:endParaRPr lang="en-US" altLang="en-US" sz="3600" dirty="0" smtClean="0">
              <a:latin typeface="Adobe Garamond Pro Bold" pitchFamily="18" charset="0"/>
            </a:endParaRPr>
          </a:p>
        </p:txBody>
      </p:sp>
      <p:pic>
        <p:nvPicPr>
          <p:cNvPr id="4" name="Picture 3" descr="F9M43IHIGJOZY95.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95" y="1290918"/>
            <a:ext cx="7034605" cy="5275954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9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17580" y="344244"/>
            <a:ext cx="7716819" cy="984325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Traffic</a:t>
            </a:r>
          </a:p>
        </p:txBody>
      </p:sp>
      <p:pic>
        <p:nvPicPr>
          <p:cNvPr id="4" name="Picture 3" descr="smarttrasporta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11" y="1457660"/>
            <a:ext cx="7902800" cy="4679577"/>
          </a:xfrm>
          <a:prstGeom prst="rect">
            <a:avLst/>
          </a:prstGeom>
          <a:ln w="38100" cap="sq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68363" y="2761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Smart Home</a:t>
            </a:r>
          </a:p>
        </p:txBody>
      </p:sp>
      <p:pic>
        <p:nvPicPr>
          <p:cNvPr id="5" name="Picture 4" descr="2-Figure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54" y="1462144"/>
            <a:ext cx="8532872" cy="4658958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898725" y="281492"/>
            <a:ext cx="6829312" cy="1143000"/>
          </a:xfrm>
        </p:spPr>
        <p:txBody>
          <a:bodyPr/>
          <a:lstStyle/>
          <a:p>
            <a:pPr eaLnBrk="1" hangingPunct="1"/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r>
              <a:rPr lang="en-US" altLang="en-US" sz="3600" dirty="0" smtClean="0">
                <a:latin typeface="Adobe Garamond Pro Bold" pitchFamily="18" charset="0"/>
              </a:rPr>
              <a:t> in Smart Cities</a:t>
            </a:r>
          </a:p>
        </p:txBody>
      </p:sp>
      <p:pic>
        <p:nvPicPr>
          <p:cNvPr id="4" name="Picture 3" descr="smart-cities-infrastructure-iot-w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1" y="1246990"/>
            <a:ext cx="8138161" cy="5086351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54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Contents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53460" y="1613167"/>
            <a:ext cx="762000" cy="665162"/>
            <a:chOff x="1110" y="2656"/>
            <a:chExt cx="1549" cy="1351"/>
          </a:xfrm>
        </p:grpSpPr>
        <p:sp>
          <p:nvSpPr>
            <p:cNvPr id="515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1677134" y="2494517"/>
            <a:ext cx="762000" cy="665163"/>
            <a:chOff x="3174" y="2656"/>
            <a:chExt cx="1549" cy="1351"/>
          </a:xfrm>
        </p:grpSpPr>
        <p:sp>
          <p:nvSpPr>
            <p:cNvPr id="515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2263060" y="222276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2459000" y="1689367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</a:rPr>
              <a:t>Basic </a:t>
            </a:r>
            <a:r>
              <a:rPr lang="en-US" sz="2400" dirty="0" smtClean="0">
                <a:latin typeface="Times New Roman" panose="02020603050405020304" pitchFamily="18" charset="0"/>
              </a:rPr>
              <a:t>concept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gray">
          <a:xfrm>
            <a:off x="1858248" y="171317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2286734" y="310411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2482674" y="2572305"/>
            <a:ext cx="21491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err="1" smtClean="0">
                <a:latin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</a:rPr>
              <a:t> architecture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gray">
          <a:xfrm>
            <a:off x="1880919" y="2594530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5131" name="Group 17"/>
          <p:cNvGrpSpPr>
            <a:grpSpLocks/>
          </p:cNvGrpSpPr>
          <p:nvPr/>
        </p:nvGrpSpPr>
        <p:grpSpPr bwMode="auto">
          <a:xfrm>
            <a:off x="1677134" y="3302659"/>
            <a:ext cx="762000" cy="665163"/>
            <a:chOff x="1110" y="2656"/>
            <a:chExt cx="1549" cy="1351"/>
          </a:xfrm>
        </p:grpSpPr>
        <p:sp>
          <p:nvSpPr>
            <p:cNvPr id="5149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0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33" name="Line 25"/>
          <p:cNvSpPr>
            <a:spLocks noChangeShapeType="1"/>
          </p:cNvSpPr>
          <p:nvPr/>
        </p:nvSpPr>
        <p:spPr bwMode="auto">
          <a:xfrm>
            <a:off x="2286734" y="391225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2481087" y="3416959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</a:rPr>
              <a:t>Protocols in </a:t>
            </a:r>
            <a:r>
              <a:rPr lang="en-US" sz="2400" dirty="0" err="1" smtClean="0">
                <a:latin typeface="Times New Roman" panose="02020603050405020304" pitchFamily="18" charset="0"/>
              </a:rPr>
              <a:t>IoT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gray">
          <a:xfrm>
            <a:off x="1880919" y="3402672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8" name="Text Box 30"/>
          <p:cNvSpPr txBox="1">
            <a:spLocks noChangeArrowheads="1"/>
          </p:cNvSpPr>
          <p:nvPr/>
        </p:nvSpPr>
        <p:spPr bwMode="gray">
          <a:xfrm>
            <a:off x="1881922" y="426785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42" name="Text Box 41"/>
          <p:cNvSpPr txBox="1">
            <a:spLocks noChangeArrowheads="1"/>
          </p:cNvSpPr>
          <p:nvPr/>
        </p:nvSpPr>
        <p:spPr bwMode="gray">
          <a:xfrm>
            <a:off x="1941337" y="464138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6C55B145-ECD2-C34F-9BA3-6DACB87B18B7}"/>
              </a:ext>
            </a:extLst>
          </p:cNvPr>
          <p:cNvGrpSpPr>
            <a:grpSpLocks/>
          </p:cNvGrpSpPr>
          <p:nvPr/>
        </p:nvGrpSpPr>
        <p:grpSpPr bwMode="auto">
          <a:xfrm>
            <a:off x="1716520" y="4163972"/>
            <a:ext cx="762000" cy="665163"/>
            <a:chOff x="1110" y="2656"/>
            <a:chExt cx="1549" cy="1351"/>
          </a:xfrm>
        </p:grpSpPr>
        <p:sp>
          <p:nvSpPr>
            <p:cNvPr id="39" name="AutoShape 18">
              <a:extLst>
                <a:ext uri="{FF2B5EF4-FFF2-40B4-BE49-F238E27FC236}">
                  <a16:creationId xmlns:a16="http://schemas.microsoft.com/office/drawing/2014/main" id="{51639D12-1ED3-984D-99AA-005CB1FE4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AutoShape 19">
              <a:extLst>
                <a:ext uri="{FF2B5EF4-FFF2-40B4-BE49-F238E27FC236}">
                  <a16:creationId xmlns:a16="http://schemas.microsoft.com/office/drawing/2014/main" id="{016FDE0E-FCCB-FC45-8B56-9E4BED963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1" name="AutoShape 20">
              <a:extLst>
                <a:ext uri="{FF2B5EF4-FFF2-40B4-BE49-F238E27FC236}">
                  <a16:creationId xmlns:a16="http://schemas.microsoft.com/office/drawing/2014/main" id="{2C174878-3508-B64D-889C-7A4167550C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2" name="Line 25">
            <a:extLst>
              <a:ext uri="{FF2B5EF4-FFF2-40B4-BE49-F238E27FC236}">
                <a16:creationId xmlns:a16="http://schemas.microsoft.com/office/drawing/2014/main" id="{C62C8EF5-1A2E-EB46-ACA3-23039B03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120" y="477357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6">
            <a:extLst>
              <a:ext uri="{FF2B5EF4-FFF2-40B4-BE49-F238E27FC236}">
                <a16:creationId xmlns:a16="http://schemas.microsoft.com/office/drawing/2014/main" id="{06420AB0-F2DD-6947-815A-4AFF9716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73" y="4278272"/>
            <a:ext cx="26100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</a:rPr>
              <a:t>Applications of </a:t>
            </a:r>
            <a:r>
              <a:rPr lang="en-US" sz="2400" dirty="0" err="1" smtClean="0">
                <a:latin typeface="Times New Roman" panose="02020603050405020304" pitchFamily="18" charset="0"/>
              </a:rPr>
              <a:t>IoT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4" name="Text Box 27">
            <a:extLst>
              <a:ext uri="{FF2B5EF4-FFF2-40B4-BE49-F238E27FC236}">
                <a16:creationId xmlns:a16="http://schemas.microsoft.com/office/drawing/2014/main" id="{D50F42E5-F0B7-BB45-A5DA-F369293136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10556" y="4235556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gray">
          <a:xfrm>
            <a:off x="1916514" y="511588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975929" y="548940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6C55B145-ECD2-C34F-9BA3-6DACB87B18B7}"/>
              </a:ext>
            </a:extLst>
          </p:cNvPr>
          <p:cNvGrpSpPr>
            <a:grpSpLocks/>
          </p:cNvGrpSpPr>
          <p:nvPr/>
        </p:nvGrpSpPr>
        <p:grpSpPr bwMode="auto">
          <a:xfrm>
            <a:off x="1751112" y="5011995"/>
            <a:ext cx="762000" cy="665163"/>
            <a:chOff x="1110" y="2656"/>
            <a:chExt cx="1549" cy="1351"/>
          </a:xfrm>
        </p:grpSpPr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51639D12-1ED3-984D-99AA-005CB1FE43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" name="AutoShape 19">
              <a:extLst>
                <a:ext uri="{FF2B5EF4-FFF2-40B4-BE49-F238E27FC236}">
                  <a16:creationId xmlns:a16="http://schemas.microsoft.com/office/drawing/2014/main" id="{016FDE0E-FCCB-FC45-8B56-9E4BED963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" name="AutoShape 20">
              <a:extLst>
                <a:ext uri="{FF2B5EF4-FFF2-40B4-BE49-F238E27FC236}">
                  <a16:creationId xmlns:a16="http://schemas.microsoft.com/office/drawing/2014/main" id="{2C174878-3508-B64D-889C-7A4167550C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46" name="Line 25">
            <a:extLst>
              <a:ext uri="{FF2B5EF4-FFF2-40B4-BE49-F238E27FC236}">
                <a16:creationId xmlns:a16="http://schemas.microsoft.com/office/drawing/2014/main" id="{C62C8EF5-1A2E-EB46-ACA3-23039B039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712" y="562159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06420AB0-F2DD-6947-815A-4AFF9716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065" y="5126295"/>
            <a:ext cx="2890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</a:rPr>
              <a:t>Threat analysis in </a:t>
            </a:r>
            <a:r>
              <a:rPr lang="en-US" sz="2400" dirty="0" err="1" smtClean="0">
                <a:latin typeface="Times New Roman" panose="02020603050405020304" pitchFamily="18" charset="0"/>
              </a:rPr>
              <a:t>IoT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D50F42E5-F0B7-BB45-A5DA-F369293136F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945148" y="5083579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83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34179" y="338867"/>
            <a:ext cx="6775524" cy="95743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dobe Garamond Pro Bold" pitchFamily="18" charset="0"/>
              </a:rPr>
              <a:t>Challenges of </a:t>
            </a:r>
            <a:r>
              <a:rPr lang="en-US" altLang="en-US" sz="3600" dirty="0" err="1" smtClean="0">
                <a:latin typeface="Adobe Garamond Pro Bold" pitchFamily="18" charset="0"/>
              </a:rPr>
              <a:t>IoT</a:t>
            </a:r>
            <a:endParaRPr lang="en-US" altLang="en-US" sz="3600" dirty="0" smtClean="0">
              <a:latin typeface="Adobe Garamond Pro Bold" pitchFamily="18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76835" y="1395804"/>
            <a:ext cx="8229600" cy="4754563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Object Naming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Data Conversion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Privacy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Interoperability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Security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Quality of Service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Data Encryption and Key Management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100" dirty="0" smtClean="0">
                <a:solidFill>
                  <a:srgbClr val="002060"/>
                </a:solidFill>
                <a:latin typeface="Adobe Garamond Pro Bold" pitchFamily="18" charset="0"/>
              </a:rPr>
              <a:t>Network Issues (Traffic Congestion)</a:t>
            </a:r>
          </a:p>
        </p:txBody>
      </p:sp>
      <p:pic>
        <p:nvPicPr>
          <p:cNvPr id="4" name="Picture 3" descr="top-10-iot-challen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12" y="1705088"/>
            <a:ext cx="5683623" cy="3197039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68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</a:rPr>
              <a:t>Threat analysis in </a:t>
            </a:r>
            <a:r>
              <a:rPr lang="en-US" sz="3600" dirty="0" err="1">
                <a:latin typeface="Times New Roman" panose="02020603050405020304" pitchFamily="18" charset="0"/>
              </a:rPr>
              <a:t>IoT</a:t>
            </a:r>
            <a:endParaRPr 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56" y="1196975"/>
            <a:ext cx="7321444" cy="55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2414-E352-9F41-9A6F-0156272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558075"/>
            <a:ext cx="8229600" cy="37442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Q&amp;A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</a:rPr>
              <a:t>Basic </a:t>
            </a:r>
            <a:r>
              <a:rPr lang="en-US" sz="4000" dirty="0">
                <a:latin typeface="Times New Roman" panose="02020603050405020304" pitchFamily="18" charset="0"/>
              </a:rPr>
              <a:t>concepts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196975"/>
            <a:ext cx="8476671" cy="5105400"/>
          </a:xfrm>
        </p:spPr>
        <p:txBody>
          <a:bodyPr/>
          <a:lstStyle/>
          <a:p>
            <a:r>
              <a:rPr lang="en-US" sz="2800" dirty="0"/>
              <a:t>The Internet of things (</a:t>
            </a:r>
            <a:r>
              <a:rPr lang="en-US" sz="2800" dirty="0" err="1"/>
              <a:t>IoT</a:t>
            </a:r>
            <a:r>
              <a:rPr lang="en-US" sz="2800" dirty="0"/>
              <a:t>) </a:t>
            </a:r>
            <a:endParaRPr lang="en-US" sz="2800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escribes </a:t>
            </a:r>
            <a:r>
              <a:rPr lang="en-US" sz="2400" dirty="0"/>
              <a:t>physical </a:t>
            </a:r>
            <a:r>
              <a:rPr lang="en-US" sz="2400" dirty="0" smtClean="0"/>
              <a:t>objects (/groups </a:t>
            </a:r>
            <a:r>
              <a:rPr lang="en-US" sz="2400" dirty="0"/>
              <a:t>of objects) with sensors, processing ability, software, and other technologies that connect and exchange data </a:t>
            </a:r>
            <a:r>
              <a:rPr lang="en-US" sz="2400" dirty="0" smtClean="0"/>
              <a:t>over </a:t>
            </a:r>
            <a:r>
              <a:rPr lang="en-US" sz="2400" dirty="0"/>
              <a:t>the Internet or other communications networks</a:t>
            </a:r>
            <a:endParaRPr lang="en-US" sz="2400" dirty="0"/>
          </a:p>
        </p:txBody>
      </p:sp>
      <p:pic>
        <p:nvPicPr>
          <p:cNvPr id="4" name="Picture 2" descr="Hình 1: 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40" y="2990850"/>
            <a:ext cx="4512833" cy="370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6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</a:rPr>
              <a:t>IoT</a:t>
            </a:r>
            <a:r>
              <a:rPr lang="en-US" sz="3600" dirty="0">
                <a:latin typeface="Times New Roman" panose="02020603050405020304" pitchFamily="18" charset="0"/>
              </a:rPr>
              <a:t>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56" y="1196975"/>
            <a:ext cx="7321444" cy="55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</a:rPr>
              <a:t>IoT</a:t>
            </a:r>
            <a:r>
              <a:rPr lang="en-US" sz="4000" dirty="0">
                <a:latin typeface="Times New Roman" panose="02020603050405020304" pitchFamily="18" charset="0"/>
              </a:rPr>
              <a:t>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 smtClean="0"/>
              <a:t>IoT</a:t>
            </a:r>
            <a:r>
              <a:rPr lang="en-US" altLang="en-US" sz="2800" dirty="0" smtClean="0"/>
              <a:t> system</a:t>
            </a:r>
          </a:p>
          <a:p>
            <a:pPr lvl="1"/>
            <a:r>
              <a:rPr lang="en-US" altLang="en-US" sz="2575" dirty="0" smtClean="0"/>
              <a:t>Server </a:t>
            </a:r>
            <a:r>
              <a:rPr lang="en-US" altLang="en-US" sz="2575" dirty="0"/>
              <a:t>+ desktop + Mobile + Board </a:t>
            </a:r>
            <a:r>
              <a:rPr lang="en-US" altLang="en-US" sz="2575" dirty="0" smtClean="0"/>
              <a:t>(</a:t>
            </a:r>
            <a:r>
              <a:rPr lang="en-US" altLang="en-US" sz="2575" dirty="0" err="1" smtClean="0"/>
              <a:t>IoT</a:t>
            </a:r>
            <a:r>
              <a:rPr lang="en-US" altLang="en-US" sz="2575" dirty="0" smtClean="0"/>
              <a:t> gateway )</a:t>
            </a:r>
            <a:endParaRPr lang="en-US" sz="2575" dirty="0"/>
          </a:p>
        </p:txBody>
      </p:sp>
      <p:pic>
        <p:nvPicPr>
          <p:cNvPr id="4" name="Picture 2" descr="http://iot.dtt.vn/img/mh1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02" y="2136625"/>
            <a:ext cx="6402256" cy="452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8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</a:rPr>
              <a:t>IoT</a:t>
            </a:r>
            <a:r>
              <a:rPr lang="en-US" sz="4000" dirty="0" smtClean="0">
                <a:latin typeface="Times New Roman" panose="02020603050405020304" pitchFamily="18" charset="0"/>
              </a:rPr>
              <a:t> components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96295"/>
            <a:ext cx="8568111" cy="5006079"/>
          </a:xfrm>
        </p:spPr>
        <p:txBody>
          <a:bodyPr/>
          <a:lstStyle/>
          <a:p>
            <a:r>
              <a:rPr lang="en-US" sz="2400" dirty="0" smtClean="0"/>
              <a:t>The hardware</a:t>
            </a:r>
          </a:p>
          <a:p>
            <a:pPr lvl="1"/>
            <a:r>
              <a:rPr lang="en-US" sz="2000" dirty="0"/>
              <a:t>Arduino, Beagle Board, </a:t>
            </a:r>
            <a:r>
              <a:rPr lang="en-US" sz="2000" dirty="0" err="1"/>
              <a:t>Pinoccio</a:t>
            </a:r>
            <a:r>
              <a:rPr lang="en-US" sz="2000" dirty="0"/>
              <a:t>, </a:t>
            </a:r>
            <a:r>
              <a:rPr lang="en-US" sz="2000" dirty="0" err="1"/>
              <a:t>Rasberry</a:t>
            </a:r>
            <a:r>
              <a:rPr lang="en-US" sz="2000" dirty="0"/>
              <a:t> Pi, and </a:t>
            </a:r>
            <a:r>
              <a:rPr lang="en-US" sz="2000" dirty="0" err="1"/>
              <a:t>CubieBoard</a:t>
            </a:r>
            <a:endParaRPr lang="en-US" sz="2000" dirty="0" smtClean="0"/>
          </a:p>
          <a:p>
            <a:r>
              <a:rPr lang="en-US" sz="2400" dirty="0"/>
              <a:t>Operating </a:t>
            </a:r>
            <a:r>
              <a:rPr lang="en-US" sz="2400" dirty="0" smtClean="0"/>
              <a:t>systems</a:t>
            </a:r>
          </a:p>
          <a:p>
            <a:pPr lvl="1"/>
            <a:r>
              <a:rPr lang="en-US" sz="2000" dirty="0" smtClean="0"/>
              <a:t>Real time </a:t>
            </a:r>
            <a:r>
              <a:rPr lang="en-US" sz="2000" dirty="0"/>
              <a:t>operating system (RTOS</a:t>
            </a:r>
            <a:r>
              <a:rPr lang="en-US" sz="2000" dirty="0" smtClean="0"/>
              <a:t>): </a:t>
            </a:r>
            <a:r>
              <a:rPr lang="en-US" sz="2000" dirty="0" err="1"/>
              <a:t>TinyOS</a:t>
            </a:r>
            <a:r>
              <a:rPr lang="en-US" sz="2000" dirty="0"/>
              <a:t>, </a:t>
            </a:r>
            <a:r>
              <a:rPr lang="en-US" sz="2000" dirty="0" err="1"/>
              <a:t>Contiki</a:t>
            </a:r>
            <a:r>
              <a:rPr lang="en-US" sz="2000" dirty="0"/>
              <a:t>, Mantis, </a:t>
            </a:r>
            <a:r>
              <a:rPr lang="en-US" sz="2000" dirty="0" err="1"/>
              <a:t>FreeRTOS</a:t>
            </a:r>
            <a:r>
              <a:rPr lang="en-US" sz="2000" dirty="0"/>
              <a:t>, </a:t>
            </a:r>
            <a:r>
              <a:rPr lang="en-US" sz="2000" dirty="0" err="1" smtClean="0"/>
              <a:t>BrilloOS</a:t>
            </a:r>
            <a:r>
              <a:rPr lang="en-US" sz="2000" dirty="0" smtClean="0"/>
              <a:t>, Embedded </a:t>
            </a:r>
            <a:r>
              <a:rPr lang="en-US" sz="2000" dirty="0"/>
              <a:t>Linux, ARM's </a:t>
            </a:r>
            <a:r>
              <a:rPr lang="en-US" sz="2000" dirty="0" err="1"/>
              <a:t>mbedOS</a:t>
            </a:r>
            <a:r>
              <a:rPr lang="en-US" sz="2000" dirty="0"/>
              <a:t>, and Snappy Ubuntu Core</a:t>
            </a:r>
            <a:endParaRPr lang="en-US" sz="2000" dirty="0" smtClean="0"/>
          </a:p>
          <a:p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en-US" sz="2400" dirty="0" smtClean="0"/>
              <a:t>communications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dirty="0" err="1"/>
              <a:t>IoT</a:t>
            </a:r>
            <a:r>
              <a:rPr lang="en-US" sz="2000" dirty="0"/>
              <a:t> device communicates with a gateway that in </a:t>
            </a:r>
            <a:r>
              <a:rPr lang="en-US" sz="2000" dirty="0"/>
              <a:t>turn communicates </a:t>
            </a:r>
            <a:r>
              <a:rPr lang="en-US" sz="2000" dirty="0"/>
              <a:t>with a controller or a web service</a:t>
            </a:r>
            <a:endParaRPr lang="en-US" sz="2000" dirty="0"/>
          </a:p>
          <a:p>
            <a:r>
              <a:rPr lang="en-US" sz="2400" dirty="0"/>
              <a:t>Messaging </a:t>
            </a:r>
            <a:r>
              <a:rPr lang="en-US" sz="2400" dirty="0" smtClean="0"/>
              <a:t>protocols</a:t>
            </a:r>
          </a:p>
          <a:p>
            <a:pPr lvl="1"/>
            <a:r>
              <a:rPr lang="en-US" sz="2000" dirty="0"/>
              <a:t>Protocols such as the MQTT, the Constrained </a:t>
            </a:r>
            <a:r>
              <a:rPr lang="en-US" sz="2000" dirty="0"/>
              <a:t>Application Protocol </a:t>
            </a:r>
            <a:r>
              <a:rPr lang="en-US" sz="2000" dirty="0"/>
              <a:t>(</a:t>
            </a:r>
            <a:r>
              <a:rPr lang="en-US" sz="2000" dirty="0" err="1"/>
              <a:t>CoAP</a:t>
            </a:r>
            <a:r>
              <a:rPr lang="en-US" sz="2000" dirty="0"/>
              <a:t>), the Data Distribution Service (DDS), the Advanced </a:t>
            </a:r>
            <a:r>
              <a:rPr lang="en-US" sz="2000" dirty="0"/>
              <a:t>Message Queuing </a:t>
            </a:r>
            <a:r>
              <a:rPr lang="en-US" sz="2000" dirty="0"/>
              <a:t>Protocol (AMQP), and the Extensible Messaging and Presence </a:t>
            </a:r>
            <a:r>
              <a:rPr lang="en-US" sz="2000" dirty="0"/>
              <a:t>Protocol (XMPP</a:t>
            </a:r>
            <a:r>
              <a:rPr lang="en-US" sz="2000" dirty="0"/>
              <a:t>)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00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</a:rPr>
              <a:t>Protocols in </a:t>
            </a:r>
            <a:r>
              <a:rPr lang="en-US" sz="4000" dirty="0" err="1" smtClean="0">
                <a:latin typeface="Times New Roman" panose="02020603050405020304" pitchFamily="18" charset="0"/>
              </a:rPr>
              <a:t>IoT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55" y="1283393"/>
            <a:ext cx="8046026" cy="49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MQTT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3345273" cy="5105400"/>
          </a:xfrm>
        </p:spPr>
        <p:txBody>
          <a:bodyPr/>
          <a:lstStyle/>
          <a:p>
            <a:r>
              <a:rPr lang="en-US" sz="2400" dirty="0"/>
              <a:t>MQTT is a publish/subscribe model </a:t>
            </a:r>
            <a:endParaRPr lang="en-US" sz="2400" dirty="0" smtClean="0"/>
          </a:p>
          <a:p>
            <a:pPr lvl="1"/>
            <a:r>
              <a:rPr lang="en-US" sz="2175" dirty="0"/>
              <a:t>C</a:t>
            </a:r>
            <a:r>
              <a:rPr lang="en-US" sz="2175" dirty="0" smtClean="0"/>
              <a:t>lients </a:t>
            </a:r>
            <a:r>
              <a:rPr lang="en-US" sz="2175" dirty="0"/>
              <a:t>subscribe to topics </a:t>
            </a:r>
            <a:r>
              <a:rPr lang="en-US" sz="2175" dirty="0" smtClean="0"/>
              <a:t>and maintain </a:t>
            </a:r>
            <a:r>
              <a:rPr lang="en-US" sz="2175" dirty="0"/>
              <a:t>an always-on TCP connection to a broker </a:t>
            </a:r>
            <a:r>
              <a:rPr lang="en-US" sz="2175" dirty="0" smtClean="0"/>
              <a:t>server</a:t>
            </a:r>
          </a:p>
          <a:p>
            <a:pPr lvl="1"/>
            <a:r>
              <a:rPr lang="en-US" sz="2175" dirty="0" smtClean="0"/>
              <a:t>As </a:t>
            </a:r>
            <a:r>
              <a:rPr lang="en-US" sz="2175" dirty="0"/>
              <a:t>new messages </a:t>
            </a:r>
            <a:r>
              <a:rPr lang="en-US" sz="2175" dirty="0" smtClean="0"/>
              <a:t>are sent </a:t>
            </a:r>
            <a:r>
              <a:rPr lang="en-US" sz="2175" dirty="0"/>
              <a:t>to the broker, they include the topic with the message, allowing the broker </a:t>
            </a:r>
            <a:r>
              <a:rPr lang="en-US" sz="2175" dirty="0" smtClean="0"/>
              <a:t>to determine </a:t>
            </a:r>
            <a:r>
              <a:rPr lang="en-US" sz="2175" dirty="0"/>
              <a:t>which clients should receive the </a:t>
            </a:r>
            <a:r>
              <a:rPr lang="en-US" sz="2175" dirty="0" smtClean="0"/>
              <a:t>message and push message to them</a:t>
            </a:r>
            <a:endParaRPr lang="en-US" sz="217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7" y="1196975"/>
            <a:ext cx="5153063" cy="56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/>
              <a:t>CoAP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366221"/>
            <a:ext cx="8229600" cy="4936154"/>
          </a:xfrm>
        </p:spPr>
        <p:txBody>
          <a:bodyPr/>
          <a:lstStyle/>
          <a:p>
            <a:r>
              <a:rPr lang="en-US" sz="2000" dirty="0" err="1"/>
              <a:t>CoAP</a:t>
            </a:r>
            <a:r>
              <a:rPr lang="en-US" sz="2000" dirty="0"/>
              <a:t> </a:t>
            </a:r>
            <a:r>
              <a:rPr lang="en-US" sz="2000" dirty="0" smtClean="0"/>
              <a:t>based on UDP, </a:t>
            </a:r>
            <a:r>
              <a:rPr lang="en-US" sz="2000" dirty="0"/>
              <a:t>and intended for use </a:t>
            </a:r>
            <a:r>
              <a:rPr lang="en-US" sz="2000" dirty="0" smtClean="0"/>
              <a:t>in resource-constrained </a:t>
            </a:r>
            <a:r>
              <a:rPr lang="en-US" sz="2000" dirty="0"/>
              <a:t>Internet devices such as WSN nodes. It consists of a set </a:t>
            </a:r>
            <a:r>
              <a:rPr lang="en-US" sz="2000" dirty="0" smtClean="0"/>
              <a:t>of messages </a:t>
            </a:r>
            <a:r>
              <a:rPr lang="en-US" sz="2000" dirty="0"/>
              <a:t>that map easily to HTTP: GET, POST, PUT, and DELETE.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60" y="2423682"/>
            <a:ext cx="6468361" cy="38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9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67l">
  <a:themeElements>
    <a:clrScheme name="cdb2004167l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cdb2004167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67l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C07E113D9934F95F8C2B48C009624" ma:contentTypeVersion="8" ma:contentTypeDescription="Create a new document." ma:contentTypeScope="" ma:versionID="d29c4d067f239474da30312099351da8">
  <xsd:schema xmlns:xsd="http://www.w3.org/2001/XMLSchema" xmlns:xs="http://www.w3.org/2001/XMLSchema" xmlns:p="http://schemas.microsoft.com/office/2006/metadata/properties" xmlns:ns2="574d386b-42e0-4cbd-9c3e-28f5e5230934" targetNamespace="http://schemas.microsoft.com/office/2006/metadata/properties" ma:root="true" ma:fieldsID="b8621af266874f22270da5e37fa3d60f" ns2:_="">
    <xsd:import namespace="574d386b-42e0-4cbd-9c3e-28f5e52309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386b-42e0-4cbd-9c3e-28f5e5230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48DDDD-0237-4243-AE75-960913BE2682}"/>
</file>

<file path=customXml/itemProps2.xml><?xml version="1.0" encoding="utf-8"?>
<ds:datastoreItem xmlns:ds="http://schemas.openxmlformats.org/officeDocument/2006/customXml" ds:itemID="{FF765A72-682D-4D79-8770-DA60FED84B95}"/>
</file>

<file path=customXml/itemProps3.xml><?xml version="1.0" encoding="utf-8"?>
<ds:datastoreItem xmlns:ds="http://schemas.openxmlformats.org/officeDocument/2006/customXml" ds:itemID="{496E93A4-FFB7-44B6-B463-6A5B61276655}"/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382</Words>
  <Application>Microsoft Office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Adobe Garamond Pro Bold</vt:lpstr>
      <vt:lpstr>Arial</vt:lpstr>
      <vt:lpstr>Calibri</vt:lpstr>
      <vt:lpstr>Calibri Light</vt:lpstr>
      <vt:lpstr>Times New Roman</vt:lpstr>
      <vt:lpstr>Wingdings</vt:lpstr>
      <vt:lpstr>Office Theme</vt:lpstr>
      <vt:lpstr>cdb2004167l</vt:lpstr>
      <vt:lpstr>Image</vt:lpstr>
      <vt:lpstr>IoT Security</vt:lpstr>
      <vt:lpstr>Contents</vt:lpstr>
      <vt:lpstr>Basic concepts</vt:lpstr>
      <vt:lpstr>IoT architecture</vt:lpstr>
      <vt:lpstr>IoT architecture</vt:lpstr>
      <vt:lpstr>IoT components</vt:lpstr>
      <vt:lpstr>Protocols in IoT</vt:lpstr>
      <vt:lpstr>MQTT</vt:lpstr>
      <vt:lpstr>CoAP</vt:lpstr>
      <vt:lpstr>Applications of IoT</vt:lpstr>
      <vt:lpstr>Applications of IoT</vt:lpstr>
      <vt:lpstr>IoT in Health</vt:lpstr>
      <vt:lpstr>IoT in Health</vt:lpstr>
      <vt:lpstr>IoT in Agriculture</vt:lpstr>
      <vt:lpstr>IoT in Agriculture</vt:lpstr>
      <vt:lpstr>IoT in Eduction</vt:lpstr>
      <vt:lpstr>IoT in Traffic</vt:lpstr>
      <vt:lpstr>IoT in Smart Home</vt:lpstr>
      <vt:lpstr>IoT in Smart Cities</vt:lpstr>
      <vt:lpstr>Challenges of IoT</vt:lpstr>
      <vt:lpstr>Threat analysis in IoT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Lê Đức Thuận</dc:creator>
  <cp:lastModifiedBy>huongpv@gmail.com</cp:lastModifiedBy>
  <cp:revision>149</cp:revision>
  <cp:lastPrinted>2022-01-05T02:45:36Z</cp:lastPrinted>
  <dcterms:created xsi:type="dcterms:W3CDTF">2018-01-02T08:44:42Z</dcterms:created>
  <dcterms:modified xsi:type="dcterms:W3CDTF">2022-11-05T11:25:04Z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0x010100674C07E113D9934F95F8C2B48C009624</vt:lpwstr>
  </property>
</Properties>
</file>