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66" r:id="rId3"/>
    <p:sldId id="267" r:id="rId4"/>
    <p:sldId id="281" r:id="rId5"/>
    <p:sldId id="282" r:id="rId6"/>
    <p:sldId id="283" r:id="rId7"/>
    <p:sldId id="284" r:id="rId8"/>
    <p:sldId id="309" r:id="rId9"/>
    <p:sldId id="310" r:id="rId10"/>
    <p:sldId id="311" r:id="rId11"/>
    <p:sldId id="312" r:id="rId12"/>
    <p:sldId id="285" r:id="rId13"/>
    <p:sldId id="286" r:id="rId14"/>
    <p:sldId id="287" r:id="rId15"/>
    <p:sldId id="288" r:id="rId16"/>
    <p:sldId id="306" r:id="rId17"/>
    <p:sldId id="307" r:id="rId18"/>
    <p:sldId id="308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5" r:id="rId30"/>
    <p:sldId id="280" r:id="rId31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984" autoAdjust="0"/>
    <p:restoredTop sz="94674"/>
  </p:normalViewPr>
  <p:slideViewPr>
    <p:cSldViewPr snapToGrid="0">
      <p:cViewPr varScale="1">
        <p:scale>
          <a:sx n="89" d="100"/>
          <a:sy n="89" d="100"/>
        </p:scale>
        <p:origin x="936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3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66BCF-78AB-45D9-8FB8-9FF52F0A1103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2A282-6293-44BF-BF8D-085A204FE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2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0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  <a:latin typeface="Arial" charset="0"/>
            </a:endParaRP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13">
              <a:solidFill>
                <a:srgbClr val="132767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28600" y="304796"/>
            <a:ext cx="1174750" cy="476250"/>
            <a:chOff x="2680" y="3678"/>
            <a:chExt cx="680" cy="300"/>
          </a:xfrm>
        </p:grpSpPr>
        <p:sp>
          <p:nvSpPr>
            <p:cNvPr id="7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b="1">
                  <a:solidFill>
                    <a:srgbClr val="132767"/>
                  </a:solidFill>
                  <a:latin typeface="Times New Roman" pitchFamily="18" charset="0"/>
                </a:rPr>
                <a:t>It.Kma</a:t>
              </a:r>
            </a:p>
          </p:txBody>
        </p:sp>
        <p:sp>
          <p:nvSpPr>
            <p:cNvPr id="8" name="AutoShape 15"/>
            <p:cNvSpPr>
              <a:spLocks noChangeArrowheads="1"/>
            </p:cNvSpPr>
            <p:nvPr/>
          </p:nvSpPr>
          <p:spPr bwMode="gray">
            <a:xfrm rot="5400000">
              <a:off x="2928" y="3495"/>
              <a:ext cx="172" cy="538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013">
                <a:solidFill>
                  <a:srgbClr val="132767"/>
                </a:solidFill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14400" y="2286000"/>
            <a:ext cx="7304088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762000" y="1600204"/>
            <a:ext cx="7620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75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534154"/>
            <a:ext cx="2133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34154"/>
            <a:ext cx="2895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5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534154"/>
            <a:ext cx="2133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5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CABD60-E1BE-494D-995E-DC1CAD01CA65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97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89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86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386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196975"/>
            <a:ext cx="4038600" cy="51054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755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137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0363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269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80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5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529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2920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609604"/>
            <a:ext cx="2057400" cy="5692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609604"/>
            <a:ext cx="6019800" cy="5692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0B5C1-70EF-4C78-B275-E4FBD748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0" y="0"/>
          <a:ext cx="91440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Image" r:id="rId14" imgW="10793651" imgH="1498413" progId="Photoshop.Image.6">
                  <p:embed/>
                </p:oleObj>
              </mc:Choice>
              <mc:Fallback>
                <p:oleObj name="Image" r:id="rId14" imgW="10793651" imgH="1498413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8"/>
          <p:cNvSpPr>
            <a:spLocks noChangeArrowheads="1"/>
          </p:cNvSpPr>
          <p:nvPr/>
        </p:nvSpPr>
        <p:spPr bwMode="gray">
          <a:xfrm>
            <a:off x="304800" y="609600"/>
            <a:ext cx="8839200" cy="533400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gray">
          <a:xfrm>
            <a:off x="9525" y="1114425"/>
            <a:ext cx="9144000" cy="76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  <a:latin typeface="Arial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5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38400" y="609604"/>
            <a:ext cx="62484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13"/>
          <p:cNvSpPr txBox="1">
            <a:spLocks noChangeArrowheads="1"/>
          </p:cNvSpPr>
          <p:nvPr/>
        </p:nvSpPr>
        <p:spPr bwMode="gray">
          <a:xfrm>
            <a:off x="8269395" y="257179"/>
            <a:ext cx="990600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25" b="1" dirty="0" err="1">
                <a:solidFill>
                  <a:srgbClr val="FFFFFF"/>
                </a:solidFill>
                <a:latin typeface="Times New Roman" pitchFamily="18" charset="0"/>
              </a:rPr>
              <a:t>It.kma</a:t>
            </a:r>
            <a:endParaRPr lang="en-US" sz="1125" b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32" name="AutoShape 14"/>
          <p:cNvSpPr>
            <a:spLocks noChangeArrowheads="1"/>
          </p:cNvSpPr>
          <p:nvPr/>
        </p:nvSpPr>
        <p:spPr bwMode="gray">
          <a:xfrm rot="5400000">
            <a:off x="8447088" y="-185737"/>
            <a:ext cx="273050" cy="860425"/>
          </a:xfrm>
          <a:prstGeom prst="moon">
            <a:avLst>
              <a:gd name="adj" fmla="val 21208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013">
              <a:solidFill>
                <a:srgbClr val="132767"/>
              </a:solidFill>
            </a:endParaRPr>
          </a:p>
        </p:txBody>
      </p:sp>
      <p:sp>
        <p:nvSpPr>
          <p:cNvPr id="1033" name="Text Box 20"/>
          <p:cNvSpPr txBox="1">
            <a:spLocks noChangeArrowheads="1"/>
          </p:cNvSpPr>
          <p:nvPr userDrawn="1"/>
        </p:nvSpPr>
        <p:spPr bwMode="auto">
          <a:xfrm>
            <a:off x="395289" y="6308727"/>
            <a:ext cx="2736850" cy="24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E406F1FA-67F7-4358-9446-B4BDE686E3BB}" type="datetime4">
              <a:rPr lang="en-US" sz="1013" smtClean="0">
                <a:solidFill>
                  <a:srgbClr val="132767"/>
                </a:solidFill>
                <a:latin typeface="Times New Roman" pitchFamily="18" charset="0"/>
              </a:rPr>
              <a:pPr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June 30, 2023</a:t>
            </a:fld>
            <a:endParaRPr lang="en-US" sz="1013">
              <a:solidFill>
                <a:srgbClr val="132767"/>
              </a:solidFill>
              <a:latin typeface="Times New Roman" pitchFamily="18" charset="0"/>
            </a:endParaRPr>
          </a:p>
        </p:txBody>
      </p:sp>
      <p:sp>
        <p:nvSpPr>
          <p:cNvPr id="1034" name="Text Box 21"/>
          <p:cNvSpPr txBox="1">
            <a:spLocks noChangeArrowheads="1"/>
          </p:cNvSpPr>
          <p:nvPr userDrawn="1"/>
        </p:nvSpPr>
        <p:spPr bwMode="auto">
          <a:xfrm>
            <a:off x="6588125" y="6308727"/>
            <a:ext cx="2160588" cy="24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fld id="{2A0E35D4-1D98-4A7A-BAA5-AA8108397085}" type="slidenum">
              <a:rPr lang="en-US" sz="1013">
                <a:solidFill>
                  <a:srgbClr val="132767"/>
                </a:solidFill>
                <a:latin typeface="Times New Roman" panose="02020603050405020304" pitchFamily="18" charset="0"/>
              </a:rPr>
              <a:pPr algn="r"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13">
              <a:solidFill>
                <a:srgbClr val="132767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5pPr>
      <a:lvl6pPr marL="257175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6pPr>
      <a:lvl7pPr marL="514350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7pPr>
      <a:lvl8pPr marL="771525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8pPr>
      <a:lvl9pPr marL="1028700" algn="ctr" rtl="0" fontAlgn="base">
        <a:spcBef>
          <a:spcPct val="0"/>
        </a:spcBef>
        <a:spcAft>
          <a:spcPct val="0"/>
        </a:spcAft>
        <a:defRPr sz="1800">
          <a:solidFill>
            <a:schemeClr val="bg1"/>
          </a:solidFill>
          <a:latin typeface="Times New Roman" pitchFamily="18" charset="0"/>
        </a:defRPr>
      </a:lvl9pPr>
    </p:titleStyle>
    <p:bodyStyle>
      <a:lvl1pPr marL="192881" indent="-192881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575">
          <a:solidFill>
            <a:schemeClr val="tx1"/>
          </a:solidFill>
          <a:latin typeface="+mn-lt"/>
        </a:defRPr>
      </a:lvl2pPr>
      <a:lvl3pPr marL="642938" indent="-128588" algn="just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350">
          <a:solidFill>
            <a:schemeClr val="tx1"/>
          </a:solidFill>
          <a:latin typeface="+mn-lt"/>
        </a:defRPr>
      </a:lvl3pPr>
      <a:lvl4pPr marL="900113" indent="-128588" algn="just" rtl="0" eaLnBrk="0" fontAlgn="base" hangingPunct="0">
        <a:spcBef>
          <a:spcPct val="20000"/>
        </a:spcBef>
        <a:spcAft>
          <a:spcPct val="0"/>
        </a:spcAft>
        <a:buChar char="–"/>
        <a:defRPr sz="1125">
          <a:solidFill>
            <a:schemeClr val="tx1"/>
          </a:solidFill>
          <a:latin typeface="+mn-lt"/>
        </a:defRPr>
      </a:lvl4pPr>
      <a:lvl5pPr marL="1157288" indent="-128588" algn="just" rtl="0" eaLnBrk="0" fontAlgn="base" hangingPunct="0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5pPr>
      <a:lvl6pPr marL="1414463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just" rtl="0" fontAlgn="base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newae.com/Main_Page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wasp.org/index.php/Category:OWASP_Application_Security_Verification_Standard_Project" TargetMode="External"/><Relationship Id="rId2" Type="http://schemas.openxmlformats.org/officeDocument/2006/relationships/hyperlink" Target="https://wiki.owasp.org/index.php/Category:OWASP_Top_Ten_Projec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iki.owasp.org/index.php/Category:OWASP_Testing_Projec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wasp.org/index.php/Top_10_2013-A6-Sensitive_Data_Exposure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iki.owasp.org/index.php/OWASP_Internet_of_Things_Project#IoT_Vulnerabilities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itee.rs/index.php/Exploitee.rs_Low_Voltage_e-MMC_Adapter" TargetMode="External"/><Relationship Id="rId2" Type="http://schemas.openxmlformats.org/officeDocument/2006/relationships/hyperlink" Target="https://www.flashrom.org/Flashr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82719" y="2294414"/>
            <a:ext cx="5525669" cy="1368565"/>
          </a:xfrm>
        </p:spPr>
        <p:txBody>
          <a:bodyPr/>
          <a:lstStyle/>
          <a:p>
            <a:pPr eaLnBrk="1" hangingPunct="1"/>
            <a:r>
              <a:rPr lang="en-US" sz="4000" dirty="0" err="1" smtClean="0">
                <a:solidFill>
                  <a:schemeClr val="tx2"/>
                </a:solidFill>
              </a:rPr>
              <a:t>IoT</a:t>
            </a:r>
            <a:r>
              <a:rPr lang="en-US" sz="4000" dirty="0" smtClean="0">
                <a:solidFill>
                  <a:schemeClr val="tx2"/>
                </a:solidFill>
              </a:rPr>
              <a:t> Security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gray">
          <a:xfrm>
            <a:off x="1769634" y="1635163"/>
            <a:ext cx="5900569" cy="76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kern="0" dirty="0" smtClean="0">
                <a:solidFill>
                  <a:schemeClr val="tx1">
                    <a:lumMod val="75000"/>
                  </a:schemeClr>
                </a:solidFill>
              </a:rPr>
              <a:t>Academy of Cryptography Techniques</a:t>
            </a:r>
          </a:p>
          <a:p>
            <a:pPr algn="r" eaLnBrk="1" hangingPunct="1"/>
            <a:r>
              <a:rPr lang="en-US" sz="2400" kern="0" dirty="0" smtClean="0">
                <a:solidFill>
                  <a:schemeClr val="tx1">
                    <a:lumMod val="75000"/>
                  </a:schemeClr>
                </a:solidFill>
              </a:rPr>
              <a:t>CHAT</a:t>
            </a:r>
            <a:endParaRPr lang="en-US" sz="2400" kern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2868707" y="3823207"/>
            <a:ext cx="4801496" cy="76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Dr. Pham Van </a:t>
            </a:r>
            <a:r>
              <a:rPr lang="en-US" sz="2400" b="0" kern="0" dirty="0" err="1" smtClean="0">
                <a:solidFill>
                  <a:schemeClr val="tx1">
                    <a:lumMod val="75000"/>
                  </a:schemeClr>
                </a:solidFill>
              </a:rPr>
              <a:t>Huong</a:t>
            </a:r>
            <a:endParaRPr lang="en-US" sz="2400" b="0" kern="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0902 122 010</a:t>
            </a:r>
          </a:p>
          <a:p>
            <a:pPr algn="r" eaLnBrk="1" hangingPunct="1"/>
            <a:r>
              <a:rPr lang="en-US" sz="2400" b="0" kern="0" dirty="0" smtClean="0">
                <a:solidFill>
                  <a:schemeClr val="tx1">
                    <a:lumMod val="75000"/>
                  </a:schemeClr>
                </a:solidFill>
              </a:rPr>
              <a:t>HuongPV@gmail.com</a:t>
            </a:r>
          </a:p>
        </p:txBody>
      </p:sp>
    </p:spTree>
    <p:extLst>
      <p:ext uri="{BB962C8B-B14F-4D97-AF65-F5344CB8AC3E}">
        <p14:creationId xmlns:p14="http://schemas.microsoft.com/office/powerpoint/2010/main" val="39697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Vulnerability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035511"/>
              </p:ext>
            </p:extLst>
          </p:nvPr>
        </p:nvGraphicFramePr>
        <p:xfrm>
          <a:off x="511344" y="1287190"/>
          <a:ext cx="8476671" cy="5491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169">
                  <a:extLst>
                    <a:ext uri="{9D8B030D-6E8A-4147-A177-3AD203B41FA5}">
                      <a16:colId xmlns:a16="http://schemas.microsoft.com/office/drawing/2014/main" val="4255998596"/>
                    </a:ext>
                  </a:extLst>
                </a:gridCol>
                <a:gridCol w="2493138">
                  <a:extLst>
                    <a:ext uri="{9D8B030D-6E8A-4147-A177-3AD203B41FA5}">
                      <a16:colId xmlns:a16="http://schemas.microsoft.com/office/drawing/2014/main" val="1962449001"/>
                    </a:ext>
                  </a:extLst>
                </a:gridCol>
                <a:gridCol w="3917364">
                  <a:extLst>
                    <a:ext uri="{9D8B030D-6E8A-4147-A177-3AD203B41FA5}">
                      <a16:colId xmlns:a16="http://schemas.microsoft.com/office/drawing/2014/main" val="3597568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Manipulating the code execution flow of the device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JTAG / SWD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u="sng">
                          <a:effectLst/>
                          <a:hlinkClick r:id="rId2"/>
                        </a:rPr>
                        <a:t>Side channel attacks like glitching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With the help of a JTAG adapter and gdb we can modify the execution of firmware in the device and bypass almost all software based security controls.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Side channel attacks can also modify the execution flow or can be used to leak interesting information from the device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33469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Obtaining console access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Serial interfaces (SPI / UART)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By connecting to a serial interface, we will obtain full console access to a device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Usually security measures include custom bootloaders that prevent the attacker from entering single user mode, but that can also be bypassed.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8432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Insecure 3rd party components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Software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Out of date versions of </a:t>
                      </a:r>
                      <a:r>
                        <a:rPr lang="en-US" sz="1800" dirty="0" err="1">
                          <a:effectLst/>
                        </a:rPr>
                        <a:t>busybox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openssl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ssh</a:t>
                      </a:r>
                      <a:r>
                        <a:rPr lang="en-US" sz="1800" dirty="0">
                          <a:effectLst/>
                        </a:rPr>
                        <a:t>, web servers, etc.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73945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Risks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One can use qualitative or quantitative methods for evaluating </a:t>
            </a:r>
            <a:r>
              <a:rPr lang="en-US" sz="2800" dirty="0" smtClean="0"/>
              <a:t>risk</a:t>
            </a:r>
          </a:p>
          <a:p>
            <a:pPr lvl="1"/>
            <a:r>
              <a:rPr lang="en-US" sz="2575" dirty="0" smtClean="0"/>
              <a:t>Simply </a:t>
            </a:r>
            <a:r>
              <a:rPr lang="en-US" sz="2575" dirty="0"/>
              <a:t>put, risk is one's exposure to loss. </a:t>
            </a:r>
            <a:endParaRPr lang="en-US" sz="2575" dirty="0" smtClean="0"/>
          </a:p>
          <a:p>
            <a:pPr lvl="1"/>
            <a:r>
              <a:rPr lang="en-US" sz="2575" dirty="0" smtClean="0"/>
              <a:t>It </a:t>
            </a:r>
            <a:r>
              <a:rPr lang="en-US" sz="2575" dirty="0"/>
              <a:t>is different from vulnerability, because it depends on the probability of a particular event, attack, or condition and has a strong link to the motivations of an attacker</a:t>
            </a:r>
            <a:r>
              <a:rPr lang="en-US" sz="2575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61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Risks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Risk can be managed through threat modeling, which helps ascertain the following:</a:t>
            </a:r>
          </a:p>
          <a:p>
            <a:pPr lvl="1"/>
            <a:r>
              <a:rPr lang="en-US" sz="2575" dirty="0" smtClean="0"/>
              <a:t>Impact </a:t>
            </a:r>
            <a:r>
              <a:rPr lang="en-US" sz="2575" dirty="0"/>
              <a:t>and overall cost of a compromise</a:t>
            </a:r>
          </a:p>
          <a:p>
            <a:pPr lvl="1"/>
            <a:r>
              <a:rPr lang="en-US" sz="2575" dirty="0" smtClean="0"/>
              <a:t>How </a:t>
            </a:r>
            <a:r>
              <a:rPr lang="en-US" sz="2575" dirty="0"/>
              <a:t>valuable the target may be to attackers</a:t>
            </a:r>
          </a:p>
          <a:p>
            <a:pPr lvl="1"/>
            <a:r>
              <a:rPr lang="en-US" sz="2575" dirty="0" smtClean="0"/>
              <a:t>Anticipated </a:t>
            </a:r>
            <a:r>
              <a:rPr lang="en-US" sz="2575" dirty="0"/>
              <a:t>skill and motivations of the attackers (based on threat modeling)</a:t>
            </a:r>
          </a:p>
          <a:p>
            <a:pPr lvl="1"/>
            <a:r>
              <a:rPr lang="en-US" sz="2575" dirty="0" smtClean="0"/>
              <a:t>A </a:t>
            </a:r>
            <a:r>
              <a:rPr lang="en-US" sz="2575" dirty="0"/>
              <a:t>priori knowledge of a system's vulnerabilities (for example, </a:t>
            </a:r>
            <a:r>
              <a:rPr lang="en-US" sz="2575" dirty="0" smtClean="0"/>
              <a:t>those discovered </a:t>
            </a:r>
            <a:r>
              <a:rPr lang="en-US" sz="2575" dirty="0"/>
              <a:t>during threat modeling, public advisories, penetration testing, and so on)</a:t>
            </a:r>
          </a:p>
        </p:txBody>
      </p:sp>
    </p:spTree>
    <p:extLst>
      <p:ext uri="{BB962C8B-B14F-4D97-AF65-F5344CB8AC3E}">
        <p14:creationId xmlns:p14="http://schemas.microsoft.com/office/powerpoint/2010/main" val="32394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Common </a:t>
            </a:r>
            <a:r>
              <a:rPr lang="en-US" sz="4000" b="1" dirty="0" err="1"/>
              <a:t>IoT</a:t>
            </a:r>
            <a:r>
              <a:rPr lang="en-US" sz="4000" b="1" dirty="0"/>
              <a:t> attack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Wired and wireless scanning and mapping attacks</a:t>
            </a:r>
          </a:p>
          <a:p>
            <a:r>
              <a:rPr lang="en-US" sz="2400" dirty="0" smtClean="0"/>
              <a:t>Protocol </a:t>
            </a:r>
            <a:r>
              <a:rPr lang="en-US" sz="2400" dirty="0"/>
              <a:t>attacks</a:t>
            </a:r>
          </a:p>
          <a:p>
            <a:r>
              <a:rPr lang="en-US" sz="2400" dirty="0" smtClean="0"/>
              <a:t>Eavesdropping </a:t>
            </a:r>
            <a:r>
              <a:rPr lang="en-US" sz="2400" dirty="0"/>
              <a:t>attacks (loss of confidentiality)</a:t>
            </a:r>
          </a:p>
          <a:p>
            <a:r>
              <a:rPr lang="en-US" sz="2400" dirty="0" smtClean="0"/>
              <a:t>Cryptographic </a:t>
            </a:r>
            <a:r>
              <a:rPr lang="en-US" sz="2400" dirty="0"/>
              <a:t>algorithm and key management attacks</a:t>
            </a:r>
          </a:p>
          <a:p>
            <a:r>
              <a:rPr lang="en-US" sz="2400" dirty="0" smtClean="0"/>
              <a:t>Spoofing </a:t>
            </a:r>
            <a:r>
              <a:rPr lang="en-US" sz="2400" dirty="0"/>
              <a:t>and masquerading (authentication attacks)</a:t>
            </a:r>
          </a:p>
          <a:p>
            <a:r>
              <a:rPr lang="en-US" sz="2400" dirty="0" smtClean="0"/>
              <a:t>Operating </a:t>
            </a:r>
            <a:r>
              <a:rPr lang="en-US" sz="2400" dirty="0"/>
              <a:t>system and application integrity attacks</a:t>
            </a:r>
          </a:p>
          <a:p>
            <a:r>
              <a:rPr lang="en-US" sz="2400" dirty="0" smtClean="0"/>
              <a:t>Denial </a:t>
            </a:r>
            <a:r>
              <a:rPr lang="en-US" sz="2400" dirty="0"/>
              <a:t>of service and jamming</a:t>
            </a:r>
          </a:p>
          <a:p>
            <a:r>
              <a:rPr lang="en-US" sz="2400" dirty="0" smtClean="0"/>
              <a:t>Physical </a:t>
            </a:r>
            <a:r>
              <a:rPr lang="en-US" sz="2400" dirty="0"/>
              <a:t>security </a:t>
            </a:r>
            <a:r>
              <a:rPr lang="en-US" sz="2400" dirty="0" smtClean="0"/>
              <a:t>attacks</a:t>
            </a:r>
            <a:endParaRPr lang="en-US" sz="2400" dirty="0"/>
          </a:p>
          <a:p>
            <a:r>
              <a:rPr lang="en-US" sz="2400" dirty="0" smtClean="0"/>
              <a:t>Access </a:t>
            </a:r>
            <a:r>
              <a:rPr lang="en-US" sz="2400" dirty="0"/>
              <a:t>control attacks (privilege escalation)</a:t>
            </a:r>
          </a:p>
        </p:txBody>
      </p:sp>
    </p:spTree>
    <p:extLst>
      <p:ext uri="{BB962C8B-B14F-4D97-AF65-F5344CB8AC3E}">
        <p14:creationId xmlns:p14="http://schemas.microsoft.com/office/powerpoint/2010/main" val="19916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Common </a:t>
            </a:r>
            <a:r>
              <a:rPr lang="en-US" sz="4000" dirty="0" err="1"/>
              <a:t>IoT</a:t>
            </a:r>
            <a:r>
              <a:rPr lang="en-US" sz="4000" dirty="0"/>
              <a:t> attack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following diagram shows the ecosystem of attacks, </a:t>
            </a:r>
            <a:r>
              <a:rPr lang="en-US" sz="2000" dirty="0" smtClean="0"/>
              <a:t>vulnerabilities, and </a:t>
            </a:r>
            <a:r>
              <a:rPr lang="en-US" sz="2000" dirty="0"/>
              <a:t>controls: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83" y="1595701"/>
            <a:ext cx="6133028" cy="49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IoT</a:t>
            </a:r>
            <a:r>
              <a:rPr lang="en-US" sz="4000" dirty="0"/>
              <a:t> Attack </a:t>
            </a:r>
            <a:r>
              <a:rPr lang="en-US" sz="4000" dirty="0" smtClean="0"/>
              <a:t>Surface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593742"/>
              </p:ext>
            </p:extLst>
          </p:nvPr>
        </p:nvGraphicFramePr>
        <p:xfrm>
          <a:off x="457200" y="1384173"/>
          <a:ext cx="8229600" cy="4431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4511">
                  <a:extLst>
                    <a:ext uri="{9D8B030D-6E8A-4147-A177-3AD203B41FA5}">
                      <a16:colId xmlns:a16="http://schemas.microsoft.com/office/drawing/2014/main" val="3632524905"/>
                    </a:ext>
                  </a:extLst>
                </a:gridCol>
                <a:gridCol w="5605089">
                  <a:extLst>
                    <a:ext uri="{9D8B030D-6E8A-4147-A177-3AD203B41FA5}">
                      <a16:colId xmlns:a16="http://schemas.microsoft.com/office/drawing/2014/main" val="2311334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Attack Surface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Vulnerability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35678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Ecosystem (general)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Interoperability standards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Data governance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System wide failure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Individual stakeholder risks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Implicit trust between components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Enrollment security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Decommissioning system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Lost access procedures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24171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Device Memory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Sensitive data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800" dirty="0" err="1">
                          <a:effectLst/>
                        </a:rPr>
                        <a:t>Cleartext</a:t>
                      </a:r>
                      <a:r>
                        <a:rPr lang="en-US" sz="1800" dirty="0">
                          <a:effectLst/>
                        </a:rPr>
                        <a:t> usernames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800" dirty="0" err="1">
                          <a:effectLst/>
                        </a:rPr>
                        <a:t>Cleartext</a:t>
                      </a:r>
                      <a:r>
                        <a:rPr lang="en-US" sz="1800" dirty="0">
                          <a:effectLst/>
                        </a:rPr>
                        <a:t> passwords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Third-party credentials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Encryption keys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15237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IoT</a:t>
            </a:r>
            <a:r>
              <a:rPr lang="en-US" sz="4000" dirty="0"/>
              <a:t> Attack Surface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519610"/>
              </p:ext>
            </p:extLst>
          </p:nvPr>
        </p:nvGraphicFramePr>
        <p:xfrm>
          <a:off x="688844" y="1227246"/>
          <a:ext cx="8229600" cy="5556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7391">
                  <a:extLst>
                    <a:ext uri="{9D8B030D-6E8A-4147-A177-3AD203B41FA5}">
                      <a16:colId xmlns:a16="http://schemas.microsoft.com/office/drawing/2014/main" val="255424465"/>
                    </a:ext>
                  </a:extLst>
                </a:gridCol>
                <a:gridCol w="5422209">
                  <a:extLst>
                    <a:ext uri="{9D8B030D-6E8A-4147-A177-3AD203B41FA5}">
                      <a16:colId xmlns:a16="http://schemas.microsoft.com/office/drawing/2014/main" val="745969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Device Physical Interfaces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Firmware extraction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User CLI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Admin CLI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Privilege escalation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Reset to insecure state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Removal of storage media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Tamper resistance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Debug port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UART (Serial)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600">
                          <a:effectLst/>
                        </a:rPr>
                        <a:t>JTAG / SWD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Device ID/Serial number exposure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85353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Device Web Interface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Standard set of web application vulnerabilities, see: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600" u="sng" dirty="0">
                          <a:effectLst/>
                          <a:hlinkClick r:id="rId2" tooltip="Category:OWASP Top Ten Project"/>
                        </a:rPr>
                        <a:t>OWASP Web Top </a:t>
                      </a:r>
                      <a:r>
                        <a:rPr lang="en-US" sz="1600" u="sng" dirty="0" smtClean="0">
                          <a:effectLst/>
                          <a:hlinkClick r:id="rId2" tooltip="Category:OWASP Top Ten Project"/>
                        </a:rPr>
                        <a:t>10</a:t>
                      </a:r>
                      <a:r>
                        <a:rPr lang="en-US" sz="1600" u="none" dirty="0" smtClean="0">
                          <a:effectLst/>
                        </a:rPr>
                        <a:t>;</a:t>
                      </a:r>
                      <a:r>
                        <a:rPr lang="en-US" sz="1600" u="none" baseline="0" dirty="0" smtClean="0">
                          <a:effectLst/>
                        </a:rPr>
                        <a:t> </a:t>
                      </a:r>
                      <a:r>
                        <a:rPr lang="en-US" sz="1600" u="sng" dirty="0" smtClean="0">
                          <a:effectLst/>
                          <a:hlinkClick r:id="rId3" tooltip="Category:OWASP Application Security Verification Standard Project"/>
                        </a:rPr>
                        <a:t>OWASP ASVS</a:t>
                      </a:r>
                      <a:r>
                        <a:rPr lang="en-US" sz="1600" u="none" dirty="0" smtClean="0">
                          <a:effectLst/>
                        </a:rPr>
                        <a:t>;</a:t>
                      </a:r>
                      <a:r>
                        <a:rPr lang="en-US" sz="1600" u="none" baseline="0" dirty="0" smtClean="0">
                          <a:effectLst/>
                        </a:rPr>
                        <a:t> </a:t>
                      </a:r>
                      <a:r>
                        <a:rPr lang="en-US" sz="1600" u="sng" dirty="0" smtClean="0">
                          <a:effectLst/>
                          <a:hlinkClick r:id="rId4" tooltip="Category:OWASP Testing Project"/>
                        </a:rPr>
                        <a:t>OWASP </a:t>
                      </a:r>
                      <a:r>
                        <a:rPr lang="en-US" sz="1600" u="sng" dirty="0">
                          <a:effectLst/>
                          <a:hlinkClick r:id="rId4" tooltip="Category:OWASP Testing Project"/>
                        </a:rPr>
                        <a:t>Testing guide</a:t>
                      </a:r>
                      <a:endParaRPr lang="en-US" sz="16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Credential management vulnerabilities: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Username enumeration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Weak passwords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Account lockout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Known default credentials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600" dirty="0">
                          <a:effectLst/>
                        </a:rPr>
                        <a:t>Insecure password recovery mechanism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1886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IoT</a:t>
            </a:r>
            <a:r>
              <a:rPr lang="en-US" sz="4000" dirty="0"/>
              <a:t> Attack Surface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975709"/>
              </p:ext>
            </p:extLst>
          </p:nvPr>
        </p:nvGraphicFramePr>
        <p:xfrm>
          <a:off x="624299" y="1574225"/>
          <a:ext cx="8229600" cy="4309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4661">
                  <a:extLst>
                    <a:ext uri="{9D8B030D-6E8A-4147-A177-3AD203B41FA5}">
                      <a16:colId xmlns:a16="http://schemas.microsoft.com/office/drawing/2014/main" val="674095763"/>
                    </a:ext>
                  </a:extLst>
                </a:gridCol>
                <a:gridCol w="5744939">
                  <a:extLst>
                    <a:ext uri="{9D8B030D-6E8A-4147-A177-3AD203B41FA5}">
                      <a16:colId xmlns:a16="http://schemas.microsoft.com/office/drawing/2014/main" val="4254466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Device Firmware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Sensitive data exposure (</a:t>
                      </a:r>
                      <a:r>
                        <a:rPr lang="en-US" sz="1800" u="sng" dirty="0">
                          <a:effectLst/>
                          <a:hlinkClick r:id="rId2" tooltip="Top 10 2013-A6-Sensitive Data Exposure"/>
                        </a:rPr>
                        <a:t>See OWASP Top 10 - A6 Sensitive data exposure</a:t>
                      </a:r>
                      <a:r>
                        <a:rPr lang="en-US" sz="1800" dirty="0">
                          <a:effectLst/>
                        </a:rPr>
                        <a:t>):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Backdoor accounts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Hardcoded credentials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Encryption keys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Encryption (Symmetric, Asymmetric)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Sensitive information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Sensitive URL disclosure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Firmware version display and/or last update date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Vulnerable services (web, </a:t>
                      </a:r>
                      <a:r>
                        <a:rPr lang="en-US" sz="1800" dirty="0" err="1">
                          <a:effectLst/>
                        </a:rPr>
                        <a:t>ssh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tftp</a:t>
                      </a:r>
                      <a:r>
                        <a:rPr lang="en-US" sz="1800" dirty="0">
                          <a:effectLst/>
                        </a:rPr>
                        <a:t>, etc.)</a:t>
                      </a:r>
                    </a:p>
                    <a:p>
                      <a:pPr marL="742950" marR="0" lvl="1" indent="-28575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914400" algn="l"/>
                        </a:tabLst>
                      </a:pPr>
                      <a:r>
                        <a:rPr lang="en-US" sz="1800" dirty="0">
                          <a:effectLst/>
                        </a:rPr>
                        <a:t>Verify for old </a:t>
                      </a:r>
                      <a:r>
                        <a:rPr lang="en-US" sz="1800" dirty="0" err="1">
                          <a:effectLst/>
                        </a:rPr>
                        <a:t>sw</a:t>
                      </a:r>
                      <a:r>
                        <a:rPr lang="en-US" sz="1800" dirty="0">
                          <a:effectLst/>
                        </a:rPr>
                        <a:t> versions and possible attacks (Heartbleed, Shellshock, old PHP versions </a:t>
                      </a:r>
                      <a:r>
                        <a:rPr lang="en-US" sz="1800" dirty="0" err="1">
                          <a:effectLst/>
                        </a:rPr>
                        <a:t>etc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Security related function API exposure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Firmware downgrade possibility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972999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48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9926"/>
            <a:ext cx="6248400" cy="1027042"/>
          </a:xfrm>
        </p:spPr>
        <p:txBody>
          <a:bodyPr/>
          <a:lstStyle/>
          <a:p>
            <a:r>
              <a:rPr lang="en-US" sz="4000" dirty="0"/>
              <a:t>Threat modeling an </a:t>
            </a:r>
            <a:r>
              <a:rPr lang="en-US" sz="4000" dirty="0" err="1"/>
              <a:t>IoT</a:t>
            </a:r>
            <a:r>
              <a:rPr lang="en-US" sz="4000" dirty="0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Microsoft also defines a well-thought-out threat modeling approach using multiple steps to determine the severity of threats introduced by a new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016" y="2678549"/>
            <a:ext cx="4097972" cy="362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 1 – identify the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85" y="1385076"/>
            <a:ext cx="7352850" cy="49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Contents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653460" y="1613167"/>
            <a:ext cx="762000" cy="665162"/>
            <a:chOff x="1110" y="2656"/>
            <a:chExt cx="1549" cy="1351"/>
          </a:xfrm>
        </p:grpSpPr>
        <p:sp>
          <p:nvSpPr>
            <p:cNvPr id="515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grpSp>
        <p:nvGrpSpPr>
          <p:cNvPr id="5124" name="Group 7"/>
          <p:cNvGrpSpPr>
            <a:grpSpLocks/>
          </p:cNvGrpSpPr>
          <p:nvPr/>
        </p:nvGrpSpPr>
        <p:grpSpPr bwMode="auto">
          <a:xfrm>
            <a:off x="1677134" y="2494517"/>
            <a:ext cx="762000" cy="665163"/>
            <a:chOff x="3174" y="2656"/>
            <a:chExt cx="1549" cy="1351"/>
          </a:xfrm>
        </p:grpSpPr>
        <p:sp>
          <p:nvSpPr>
            <p:cNvPr id="5152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3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125" name="Line 11"/>
          <p:cNvSpPr>
            <a:spLocks noChangeShapeType="1"/>
          </p:cNvSpPr>
          <p:nvPr/>
        </p:nvSpPr>
        <p:spPr bwMode="auto">
          <a:xfrm>
            <a:off x="2263060" y="222276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2459000" y="1689367"/>
            <a:ext cx="4648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Basic concepts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27" name="Text Box 13"/>
          <p:cNvSpPr txBox="1">
            <a:spLocks noChangeArrowheads="1"/>
          </p:cNvSpPr>
          <p:nvPr/>
        </p:nvSpPr>
        <p:spPr bwMode="gray">
          <a:xfrm>
            <a:off x="1858248" y="171317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28" name="Line 14"/>
          <p:cNvSpPr>
            <a:spLocks noChangeShapeType="1"/>
          </p:cNvSpPr>
          <p:nvPr/>
        </p:nvSpPr>
        <p:spPr bwMode="auto">
          <a:xfrm>
            <a:off x="2286734" y="3104117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15"/>
          <p:cNvSpPr txBox="1">
            <a:spLocks noChangeArrowheads="1"/>
          </p:cNvSpPr>
          <p:nvPr/>
        </p:nvSpPr>
        <p:spPr bwMode="auto">
          <a:xfrm>
            <a:off x="2482674" y="2572305"/>
            <a:ext cx="4087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 smtClean="0"/>
              <a:t>Threats, Vulnerabilities, Attacks, Risks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30" name="Text Box 16"/>
          <p:cNvSpPr txBox="1">
            <a:spLocks noChangeArrowheads="1"/>
          </p:cNvSpPr>
          <p:nvPr/>
        </p:nvSpPr>
        <p:spPr bwMode="gray">
          <a:xfrm>
            <a:off x="1880919" y="2594530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5131" name="Group 17"/>
          <p:cNvGrpSpPr>
            <a:grpSpLocks/>
          </p:cNvGrpSpPr>
          <p:nvPr/>
        </p:nvGrpSpPr>
        <p:grpSpPr bwMode="auto">
          <a:xfrm>
            <a:off x="1677134" y="3302659"/>
            <a:ext cx="762000" cy="665163"/>
            <a:chOff x="1110" y="2656"/>
            <a:chExt cx="1549" cy="1351"/>
          </a:xfrm>
        </p:grpSpPr>
        <p:sp>
          <p:nvSpPr>
            <p:cNvPr id="5149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150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5133" name="Line 25"/>
          <p:cNvSpPr>
            <a:spLocks noChangeShapeType="1"/>
          </p:cNvSpPr>
          <p:nvPr/>
        </p:nvSpPr>
        <p:spPr bwMode="auto">
          <a:xfrm>
            <a:off x="2286734" y="3912259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26"/>
          <p:cNvSpPr txBox="1">
            <a:spLocks noChangeArrowheads="1"/>
          </p:cNvSpPr>
          <p:nvPr/>
        </p:nvSpPr>
        <p:spPr bwMode="auto">
          <a:xfrm>
            <a:off x="2481087" y="3416959"/>
            <a:ext cx="3360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dirty="0"/>
              <a:t>Threat modeling an </a:t>
            </a:r>
            <a:r>
              <a:rPr lang="en-US" dirty="0" err="1"/>
              <a:t>IoT</a:t>
            </a:r>
            <a:r>
              <a:rPr lang="en-US" dirty="0"/>
              <a:t> system</a:t>
            </a: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135" name="Text Box 27"/>
          <p:cNvSpPr txBox="1">
            <a:spLocks noChangeArrowheads="1"/>
          </p:cNvSpPr>
          <p:nvPr/>
        </p:nvSpPr>
        <p:spPr bwMode="gray">
          <a:xfrm>
            <a:off x="1880919" y="3402672"/>
            <a:ext cx="3385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41"/>
          <p:cNvSpPr txBox="1">
            <a:spLocks noChangeArrowheads="1"/>
          </p:cNvSpPr>
          <p:nvPr/>
        </p:nvSpPr>
        <p:spPr bwMode="gray">
          <a:xfrm>
            <a:off x="1975929" y="548940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83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 1 – identify the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24" y="1973651"/>
            <a:ext cx="8203027" cy="390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9926"/>
            <a:ext cx="6248400" cy="1027042"/>
          </a:xfrm>
        </p:spPr>
        <p:txBody>
          <a:bodyPr/>
          <a:lstStyle/>
          <a:p>
            <a:r>
              <a:rPr lang="en-US" sz="4000" dirty="0"/>
              <a:t>Step 2 – create a system/architecture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Start </a:t>
            </a:r>
            <a:r>
              <a:rPr lang="en-US" sz="2400" dirty="0"/>
              <a:t>with documenting expected functionality.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</a:t>
            </a:r>
            <a:r>
              <a:rPr lang="en-US" sz="2400" dirty="0"/>
              <a:t>an architectural diagram that details the new </a:t>
            </a:r>
            <a:r>
              <a:rPr lang="en-US" sz="2400" dirty="0" err="1"/>
              <a:t>IoT</a:t>
            </a:r>
            <a:r>
              <a:rPr lang="en-US" sz="2400" dirty="0"/>
              <a:t> system. </a:t>
            </a:r>
            <a:endParaRPr lang="en-US" sz="2400" dirty="0" smtClean="0"/>
          </a:p>
          <a:p>
            <a:pPr marL="682229" lvl="1" indent="-457200"/>
            <a:r>
              <a:rPr lang="en-US" sz="2175" dirty="0" smtClean="0"/>
              <a:t>During this </a:t>
            </a:r>
            <a:r>
              <a:rPr lang="en-US" sz="2175" dirty="0"/>
              <a:t>process, trust boundaries in the architecture should be </a:t>
            </a:r>
            <a:r>
              <a:rPr lang="en-US" sz="2175" dirty="0" smtClean="0"/>
              <a:t>established</a:t>
            </a:r>
          </a:p>
          <a:p>
            <a:pPr marL="682229" lvl="1" indent="-457200"/>
            <a:r>
              <a:rPr lang="en-US" sz="2175" dirty="0" smtClean="0"/>
              <a:t>Trust </a:t>
            </a:r>
            <a:r>
              <a:rPr lang="en-US" sz="2175" dirty="0"/>
              <a:t>boundaries should elucidate the trust between actors, </a:t>
            </a:r>
            <a:r>
              <a:rPr lang="en-US" sz="2175" dirty="0" smtClean="0"/>
              <a:t>and their </a:t>
            </a:r>
            <a:r>
              <a:rPr lang="en-US" sz="2175" dirty="0"/>
              <a:t>directionality.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Identify </a:t>
            </a:r>
            <a:r>
              <a:rPr lang="en-US" sz="2400" dirty="0"/>
              <a:t>technologies used within the </a:t>
            </a:r>
            <a:r>
              <a:rPr lang="en-US" sz="2400" dirty="0" err="1"/>
              <a:t>IoT</a:t>
            </a:r>
            <a:r>
              <a:rPr lang="en-US" sz="2400" dirty="0"/>
              <a:t> system.</a:t>
            </a:r>
          </a:p>
        </p:txBody>
      </p:sp>
    </p:spTree>
    <p:extLst>
      <p:ext uri="{BB962C8B-B14F-4D97-AF65-F5344CB8AC3E}">
        <p14:creationId xmlns:p14="http://schemas.microsoft.com/office/powerpoint/2010/main" val="12863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Step 2 – create a system/architecture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Documentation of system functionality is best accomplished by creating a set of </a:t>
            </a:r>
            <a:r>
              <a:rPr lang="en-US" sz="2400" dirty="0" smtClean="0"/>
              <a:t>use cases </a:t>
            </a:r>
            <a:r>
              <a:rPr lang="en-US" sz="2400" dirty="0"/>
              <a:t>such as those that follow: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44" y="2079910"/>
            <a:ext cx="8354754" cy="39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80682"/>
            <a:ext cx="6248400" cy="1016285"/>
          </a:xfrm>
        </p:spPr>
        <p:txBody>
          <a:bodyPr/>
          <a:lstStyle/>
          <a:p>
            <a:r>
              <a:rPr lang="en-US" sz="4000" dirty="0"/>
              <a:t>Step 2 – create a system/architecture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000" dirty="0"/>
              <a:t>following</a:t>
            </a:r>
            <a:r>
              <a:rPr lang="en-US" dirty="0"/>
              <a:t> figure </a:t>
            </a:r>
            <a:r>
              <a:rPr lang="en-US" dirty="0" smtClean="0"/>
              <a:t>is an </a:t>
            </a:r>
            <a:r>
              <a:rPr lang="en-US" dirty="0"/>
              <a:t>architectural diagram of our example </a:t>
            </a:r>
            <a:r>
              <a:rPr lang="en-US" i="1" dirty="0"/>
              <a:t>smart parking solution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74" y="1518739"/>
            <a:ext cx="5910176" cy="53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Step 3 – decompose the </a:t>
            </a:r>
            <a:r>
              <a:rPr lang="en-US" sz="4000" dirty="0" err="1"/>
              <a:t>IoT</a:t>
            </a:r>
            <a:r>
              <a:rPr lang="en-US" sz="4000" dirty="0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20688"/>
            <a:ext cx="2458123" cy="5105400"/>
          </a:xfrm>
        </p:spPr>
        <p:txBody>
          <a:bodyPr/>
          <a:lstStyle/>
          <a:p>
            <a:r>
              <a:rPr lang="en-US" dirty="0"/>
              <a:t>At the end of this activity, a detailed </a:t>
            </a:r>
            <a:r>
              <a:rPr lang="en-US" dirty="0" smtClean="0"/>
              <a:t>understanding of </a:t>
            </a:r>
            <a:r>
              <a:rPr lang="en-US" dirty="0"/>
              <a:t>the </a:t>
            </a:r>
            <a:r>
              <a:rPr lang="en-US" dirty="0" err="1"/>
              <a:t>IoT</a:t>
            </a:r>
            <a:r>
              <a:rPr lang="en-US" dirty="0"/>
              <a:t> system's attack surface (in terms of data sensitivity and </a:t>
            </a:r>
            <a:r>
              <a:rPr lang="en-US" dirty="0" smtClean="0"/>
              <a:t>system movements</a:t>
            </a:r>
            <a:r>
              <a:rPr lang="en-US" dirty="0"/>
              <a:t>) emerges: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67" y="1250129"/>
            <a:ext cx="6253820" cy="54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6248400" cy="1096967"/>
          </a:xfrm>
        </p:spPr>
        <p:txBody>
          <a:bodyPr/>
          <a:lstStyle/>
          <a:p>
            <a:r>
              <a:rPr lang="en-US" sz="4000" dirty="0"/>
              <a:t>Step 3 – decompose the </a:t>
            </a:r>
            <a:r>
              <a:rPr lang="en-US" sz="4000" dirty="0" err="1"/>
              <a:t>IoT</a:t>
            </a:r>
            <a:r>
              <a:rPr lang="en-US" sz="4000" dirty="0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5"/>
            <a:ext cx="2974134" cy="5105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2000" dirty="0"/>
              <a:t>entry</a:t>
            </a:r>
            <a:r>
              <a:rPr lang="en-US" dirty="0"/>
              <a:t> </a:t>
            </a:r>
            <a:r>
              <a:rPr lang="en-US" dirty="0" smtClean="0"/>
              <a:t>points and </a:t>
            </a:r>
            <a:r>
              <a:rPr lang="en-US" dirty="0"/>
              <a:t>trust boundaries have an enormous security bearing as you identify </a:t>
            </a:r>
            <a:r>
              <a:rPr lang="en-US" dirty="0" smtClean="0"/>
              <a:t>overall threats </a:t>
            </a:r>
            <a:r>
              <a:rPr lang="en-US" dirty="0"/>
              <a:t>associated with the </a:t>
            </a:r>
            <a:r>
              <a:rPr lang="en-US" dirty="0" smtClean="0"/>
              <a:t>system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82" y="1259967"/>
            <a:ext cx="5373444" cy="54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 4 – identify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42" y="1229115"/>
            <a:ext cx="7710904" cy="51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 5 – document the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839557"/>
            <a:ext cx="8630532" cy="373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2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6 – rate the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example of a threat rating for our smart parking system is provided in </a:t>
            </a:r>
            <a:r>
              <a:rPr lang="en-US" sz="2400" dirty="0" smtClean="0"/>
              <a:t>the following </a:t>
            </a:r>
            <a:r>
              <a:rPr lang="en-US" sz="2400" dirty="0"/>
              <a:t>table: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26" y="2061926"/>
            <a:ext cx="8179033" cy="37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2414-E352-9F41-9A6F-01562723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558075"/>
            <a:ext cx="8229600" cy="37442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/>
              <a:t>Q&amp;A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96820"/>
            <a:ext cx="6248400" cy="1000148"/>
          </a:xfrm>
        </p:spPr>
        <p:txBody>
          <a:bodyPr/>
          <a:lstStyle/>
          <a:p>
            <a:r>
              <a:rPr lang="en-US" sz="3600" b="1" dirty="0"/>
              <a:t>The classic pillars of information assurance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07" y="1269403"/>
            <a:ext cx="8229600" cy="4887744"/>
          </a:xfrm>
        </p:spPr>
        <p:txBody>
          <a:bodyPr/>
          <a:lstStyle/>
          <a:p>
            <a:r>
              <a:rPr lang="en-US" sz="2400" dirty="0"/>
              <a:t>Confidentiality: </a:t>
            </a:r>
            <a:endParaRPr lang="en-US" sz="2400" dirty="0" smtClean="0"/>
          </a:p>
          <a:p>
            <a:pPr lvl="1"/>
            <a:r>
              <a:rPr lang="en-US" sz="2175" dirty="0" smtClean="0"/>
              <a:t>Keeping </a:t>
            </a:r>
            <a:r>
              <a:rPr lang="en-US" sz="2175" dirty="0"/>
              <a:t>sensitive information secret and protected from disclosure</a:t>
            </a:r>
          </a:p>
          <a:p>
            <a:r>
              <a:rPr lang="en-US" sz="2400" dirty="0" smtClean="0"/>
              <a:t>Integrity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175" dirty="0" smtClean="0"/>
              <a:t>Ensuring </a:t>
            </a:r>
            <a:r>
              <a:rPr lang="en-US" sz="2175" dirty="0"/>
              <a:t>that information is not modified, accidentally </a:t>
            </a:r>
            <a:r>
              <a:rPr lang="en-US" sz="2175" dirty="0" smtClean="0"/>
              <a:t>or purposefully</a:t>
            </a:r>
            <a:r>
              <a:rPr lang="en-US" sz="2175" dirty="0"/>
              <a:t>, without being detected</a:t>
            </a:r>
          </a:p>
          <a:p>
            <a:r>
              <a:rPr lang="en-US" sz="2400" dirty="0" smtClean="0"/>
              <a:t>Authentication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175" dirty="0" smtClean="0"/>
              <a:t>Ensuring </a:t>
            </a:r>
            <a:r>
              <a:rPr lang="en-US" sz="2175" dirty="0"/>
              <a:t>that the source of data is from a known identity or endpoint (generally follows identification)</a:t>
            </a:r>
          </a:p>
          <a:p>
            <a:r>
              <a:rPr lang="en-US" sz="2400" dirty="0" smtClean="0"/>
              <a:t>Non-repudiation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175" dirty="0" smtClean="0"/>
              <a:t>Ensuring </a:t>
            </a:r>
            <a:r>
              <a:rPr lang="en-US" sz="2175" dirty="0"/>
              <a:t>that an individual or system cannot later deny having performed an action</a:t>
            </a:r>
          </a:p>
          <a:p>
            <a:r>
              <a:rPr lang="en-US" sz="2400" dirty="0" smtClean="0"/>
              <a:t>Availability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175" dirty="0" smtClean="0"/>
              <a:t>Ensuring </a:t>
            </a:r>
            <a:r>
              <a:rPr lang="en-US" sz="2175" dirty="0"/>
              <a:t>that information is available when needed</a:t>
            </a:r>
          </a:p>
        </p:txBody>
      </p:sp>
    </p:spTree>
    <p:extLst>
      <p:ext uri="{BB962C8B-B14F-4D97-AF65-F5344CB8AC3E}">
        <p14:creationId xmlns:p14="http://schemas.microsoft.com/office/powerpoint/2010/main" val="22516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46442"/>
            <a:ext cx="6248400" cy="650525"/>
          </a:xfrm>
        </p:spPr>
        <p:txBody>
          <a:bodyPr/>
          <a:lstStyle/>
          <a:p>
            <a:r>
              <a:rPr lang="en-US" sz="4000" b="1" dirty="0"/>
              <a:t>Threats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important to distinguish between a threat and threat source (or threat </a:t>
            </a:r>
            <a:r>
              <a:rPr lang="en-US" sz="2400" dirty="0" smtClean="0"/>
              <a:t>actor)</a:t>
            </a:r>
          </a:p>
          <a:p>
            <a:pPr lvl="1"/>
            <a:r>
              <a:rPr lang="en-US" sz="2175" dirty="0" smtClean="0"/>
              <a:t>Each </a:t>
            </a:r>
            <a:r>
              <a:rPr lang="en-US" sz="2175" dirty="0"/>
              <a:t>threat has a threat </a:t>
            </a:r>
            <a:r>
              <a:rPr lang="en-US" sz="2175" dirty="0" smtClean="0"/>
              <a:t>actor</a:t>
            </a:r>
          </a:p>
          <a:p>
            <a:r>
              <a:rPr lang="en-US" sz="2400" dirty="0"/>
              <a:t>Threats may therefore come in a variety of types, both natural and </a:t>
            </a:r>
            <a:r>
              <a:rPr lang="en-US" sz="2400" dirty="0" smtClean="0"/>
              <a:t>man-made</a:t>
            </a:r>
          </a:p>
          <a:p>
            <a:pPr lvl="1"/>
            <a:r>
              <a:rPr lang="en-US" sz="2175" dirty="0" smtClean="0"/>
              <a:t>Tornados</a:t>
            </a:r>
            <a:r>
              <a:rPr lang="en-US" sz="2175" dirty="0"/>
              <a:t>, floods, and hurricanes can be considered natural </a:t>
            </a:r>
            <a:r>
              <a:rPr lang="en-US" sz="2175" dirty="0" smtClean="0"/>
              <a:t>threats</a:t>
            </a:r>
          </a:p>
          <a:p>
            <a:r>
              <a:rPr lang="en-US" sz="2400" dirty="0" err="1"/>
              <a:t>IoT</a:t>
            </a:r>
            <a:r>
              <a:rPr lang="en-US" sz="2400" dirty="0"/>
              <a:t> threats include all of the information assurance threats to management </a:t>
            </a:r>
            <a:r>
              <a:rPr lang="en-US" sz="2400" dirty="0" smtClean="0"/>
              <a:t>and application </a:t>
            </a:r>
            <a:r>
              <a:rPr lang="en-US" sz="2400" dirty="0"/>
              <a:t>data sent to and from </a:t>
            </a:r>
            <a:r>
              <a:rPr lang="en-US" sz="2400" dirty="0" err="1"/>
              <a:t>IoT</a:t>
            </a:r>
            <a:r>
              <a:rPr lang="en-US" sz="2400" dirty="0"/>
              <a:t> </a:t>
            </a:r>
            <a:r>
              <a:rPr lang="en-US" sz="2400" dirty="0" smtClean="0"/>
              <a:t>devices</a:t>
            </a:r>
          </a:p>
          <a:p>
            <a:pPr lvl="1"/>
            <a:r>
              <a:rPr lang="en-US" sz="2175" dirty="0" smtClean="0"/>
              <a:t> </a:t>
            </a:r>
            <a:r>
              <a:rPr lang="en-US" sz="2175" dirty="0"/>
              <a:t>In addition, </a:t>
            </a:r>
            <a:r>
              <a:rPr lang="en-US" sz="2175" dirty="0" err="1"/>
              <a:t>IoT</a:t>
            </a:r>
            <a:r>
              <a:rPr lang="en-US" sz="2175" dirty="0"/>
              <a:t> devices are subject </a:t>
            </a:r>
            <a:r>
              <a:rPr lang="en-US" sz="2175" dirty="0" smtClean="0"/>
              <a:t>to the </a:t>
            </a:r>
            <a:r>
              <a:rPr lang="en-US" sz="2175" dirty="0"/>
              <a:t>same physical security, hardware, software quality, environmental, supply chain</a:t>
            </a:r>
          </a:p>
        </p:txBody>
      </p:sp>
    </p:spTree>
    <p:extLst>
      <p:ext uri="{BB962C8B-B14F-4D97-AF65-F5344CB8AC3E}">
        <p14:creationId xmlns:p14="http://schemas.microsoft.com/office/powerpoint/2010/main" val="17808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Vulnerability is the term we use to identify a weakness, either in the </a:t>
            </a:r>
            <a:r>
              <a:rPr lang="en-US" sz="2400" dirty="0" smtClean="0"/>
              <a:t>design, integration</a:t>
            </a:r>
            <a:r>
              <a:rPr lang="en-US" sz="2400" dirty="0"/>
              <a:t>, or operation of a system or </a:t>
            </a:r>
            <a:r>
              <a:rPr lang="en-US" sz="2400" dirty="0" smtClean="0"/>
              <a:t>device</a:t>
            </a:r>
          </a:p>
          <a:p>
            <a:r>
              <a:rPr lang="en-US" sz="2400" dirty="0"/>
              <a:t>Vulnerabilities are ever-present, and countless new ones are discovered every </a:t>
            </a:r>
            <a:r>
              <a:rPr lang="en-US" sz="2400" dirty="0" smtClean="0"/>
              <a:t>day</a:t>
            </a:r>
          </a:p>
          <a:p>
            <a:r>
              <a:rPr lang="en-US" sz="2400" dirty="0" smtClean="0"/>
              <a:t>Many </a:t>
            </a:r>
            <a:r>
              <a:rPr lang="en-US" sz="2400" dirty="0"/>
              <a:t>online databases and web portals now provide us with automated updates on newly discovered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22725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wiki.owasp.org/index.php/OWASP_Internet_of_Things_Project#IoT_Vulnerabilities</a:t>
            </a:r>
            <a:r>
              <a:rPr lang="en-US" sz="2000" dirty="0" smtClean="0"/>
              <a:t>	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24" y="1840147"/>
            <a:ext cx="6662786" cy="48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5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Vulnerability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39769"/>
              </p:ext>
            </p:extLst>
          </p:nvPr>
        </p:nvGraphicFramePr>
        <p:xfrm>
          <a:off x="285432" y="1272294"/>
          <a:ext cx="8659551" cy="5518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962">
                  <a:extLst>
                    <a:ext uri="{9D8B030D-6E8A-4147-A177-3AD203B41FA5}">
                      <a16:colId xmlns:a16="http://schemas.microsoft.com/office/drawing/2014/main" val="1097494412"/>
                    </a:ext>
                  </a:extLst>
                </a:gridCol>
                <a:gridCol w="3125095">
                  <a:extLst>
                    <a:ext uri="{9D8B030D-6E8A-4147-A177-3AD203B41FA5}">
                      <a16:colId xmlns:a16="http://schemas.microsoft.com/office/drawing/2014/main" val="662074503"/>
                    </a:ext>
                  </a:extLst>
                </a:gridCol>
                <a:gridCol w="3684494">
                  <a:extLst>
                    <a:ext uri="{9D8B030D-6E8A-4147-A177-3AD203B41FA5}">
                      <a16:colId xmlns:a16="http://schemas.microsoft.com/office/drawing/2014/main" val="3039739583"/>
                    </a:ext>
                  </a:extLst>
                </a:gridCol>
              </a:tblGrid>
              <a:tr h="3129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Vulnerability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Attack Surface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>
                          <a:effectLst/>
                        </a:rPr>
                        <a:t>Summary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315214932"/>
                  </a:ext>
                </a:extLst>
              </a:tr>
              <a:tr h="1144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dirty="0">
                          <a:effectLst/>
                        </a:rPr>
                        <a:t>Username Enumeration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Administrative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Device Web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Cloud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Mobile Application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Ability to collect a set of valid usernames by interacting with the authentication mechanism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46760508"/>
                  </a:ext>
                </a:extLst>
              </a:tr>
              <a:tr h="13830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Weak Passwords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Administrative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Device Web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Cloud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Mobile Application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Ability to set account passwords to '1234' or '123456' for example.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Usage of pre-programmed default passwords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32993084"/>
                  </a:ext>
                </a:extLst>
              </a:tr>
              <a:tr h="11444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Account Lockout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Administrative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Device Web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Cloud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Mobile Application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Ability to continue sending authentication attempts after 3 - 5 failed login attempts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760066470"/>
                  </a:ext>
                </a:extLst>
              </a:tr>
              <a:tr h="11058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Unencrypted Services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Device Network Services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Network services are not properly encrypted to prevent eavesdropping or tampering by attackers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16795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Vulnerability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457483"/>
              </p:ext>
            </p:extLst>
          </p:nvPr>
        </p:nvGraphicFramePr>
        <p:xfrm>
          <a:off x="398388" y="1346821"/>
          <a:ext cx="8482049" cy="4826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2358">
                  <a:extLst>
                    <a:ext uri="{9D8B030D-6E8A-4147-A177-3AD203B41FA5}">
                      <a16:colId xmlns:a16="http://schemas.microsoft.com/office/drawing/2014/main" val="915566162"/>
                    </a:ext>
                  </a:extLst>
                </a:gridCol>
                <a:gridCol w="2777456">
                  <a:extLst>
                    <a:ext uri="{9D8B030D-6E8A-4147-A177-3AD203B41FA5}">
                      <a16:colId xmlns:a16="http://schemas.microsoft.com/office/drawing/2014/main" val="414786861"/>
                    </a:ext>
                  </a:extLst>
                </a:gridCol>
                <a:gridCol w="3842235">
                  <a:extLst>
                    <a:ext uri="{9D8B030D-6E8A-4147-A177-3AD203B41FA5}">
                      <a16:colId xmlns:a16="http://schemas.microsoft.com/office/drawing/2014/main" val="3434168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Two-factor Authentication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24384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Administrative Interface</a:t>
                      </a:r>
                    </a:p>
                    <a:p>
                      <a:pPr marL="24384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Cloud Web Interface</a:t>
                      </a:r>
                    </a:p>
                    <a:p>
                      <a:pPr marL="24384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Mobile Application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Lack of two-factor authentication mechanisms such as a security token or fingerprint scanner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28759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Poorly Implemented Encryption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Device Network Services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Encryption is implemented however it is improperly configured or is not being properly updated, e.g. using SSL v2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56916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 Sent Without Encryption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Update Mechanism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243840" marR="0" indent="-2286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Updates are transmitted over the network without using TLS or encrypting the update file itself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094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Update Location Writable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Update Mechanism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Storage location for update files is world writable potentially allowing firmware to be modified and distributed to all users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3973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Denial of Service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Device Network Services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Service can be attacked in a way that denies service to that service or the entire device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18531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Removal of Storage Media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>
                          <a:effectLst/>
                        </a:rPr>
                        <a:t>Device Physical Interfaces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600" dirty="0">
                          <a:effectLst/>
                        </a:rPr>
                        <a:t>Ability to physically remove the storage media from the device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571585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Vulnerability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556253"/>
              </p:ext>
            </p:extLst>
          </p:nvPr>
        </p:nvGraphicFramePr>
        <p:xfrm>
          <a:off x="393008" y="1332625"/>
          <a:ext cx="8557353" cy="5296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4888">
                  <a:extLst>
                    <a:ext uri="{9D8B030D-6E8A-4147-A177-3AD203B41FA5}">
                      <a16:colId xmlns:a16="http://schemas.microsoft.com/office/drawing/2014/main" val="2221524534"/>
                    </a:ext>
                  </a:extLst>
                </a:gridCol>
                <a:gridCol w="3012141">
                  <a:extLst>
                    <a:ext uri="{9D8B030D-6E8A-4147-A177-3AD203B41FA5}">
                      <a16:colId xmlns:a16="http://schemas.microsoft.com/office/drawing/2014/main" val="1184926161"/>
                    </a:ext>
                  </a:extLst>
                </a:gridCol>
                <a:gridCol w="3270324">
                  <a:extLst>
                    <a:ext uri="{9D8B030D-6E8A-4147-A177-3AD203B41FA5}">
                      <a16:colId xmlns:a16="http://schemas.microsoft.com/office/drawing/2014/main" val="8388739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 Manual Update Mechanism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Update Mechanism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No ability to manually force an update check for the device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660240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Missing Update Mechanism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Update Mechanism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No ability to update device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8913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Firmware Version Display and/or Last Update 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Device Firmware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Current firmware version is not displayed and/or the last update date is not displayed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270032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Firmware and storage extraction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JTAG / SWD interface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u="sng">
                          <a:effectLst/>
                          <a:hlinkClick r:id="rId2"/>
                        </a:rPr>
                        <a:t>In-Situ dumping</a:t>
                      </a:r>
                      <a:endParaRPr lang="en-US" sz="18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Intercepting a OTA update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Downloading from the manufacturers web page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u="sng">
                          <a:effectLst/>
                          <a:hlinkClick r:id="rId3"/>
                        </a:rPr>
                        <a:t>eMMC tapping</a:t>
                      </a:r>
                      <a:endParaRPr lang="en-US" sz="18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>
                          <a:effectLst/>
                        </a:rPr>
                        <a:t>Unsoldering the SPI Flash / eMMC chip and reading it in a adapter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Firmware contains a lot of useful information, like source code and binaries of running services, pre-set passwords, </a:t>
                      </a:r>
                      <a:r>
                        <a:rPr lang="en-US" sz="1800" dirty="0" err="1">
                          <a:effectLst/>
                        </a:rPr>
                        <a:t>ssh</a:t>
                      </a:r>
                      <a:r>
                        <a:rPr lang="en-US" sz="1800" dirty="0">
                          <a:effectLst/>
                        </a:rPr>
                        <a:t> keys etc.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76525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0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db2004167l">
  <a:themeElements>
    <a:clrScheme name="cdb2004167l 3">
      <a:dk1>
        <a:srgbClr val="132767"/>
      </a:dk1>
      <a:lt1>
        <a:srgbClr val="FFFFFF"/>
      </a:lt1>
      <a:dk2>
        <a:srgbClr val="184BB2"/>
      </a:dk2>
      <a:lt2>
        <a:srgbClr val="C0C0C0"/>
      </a:lt2>
      <a:accent1>
        <a:srgbClr val="22A2E2"/>
      </a:accent1>
      <a:accent2>
        <a:srgbClr val="81CFEB"/>
      </a:accent2>
      <a:accent3>
        <a:srgbClr val="FFFFFF"/>
      </a:accent3>
      <a:accent4>
        <a:srgbClr val="0E2057"/>
      </a:accent4>
      <a:accent5>
        <a:srgbClr val="ABCEEE"/>
      </a:accent5>
      <a:accent6>
        <a:srgbClr val="74BBD5"/>
      </a:accent6>
      <a:hlink>
        <a:srgbClr val="55ABA9"/>
      </a:hlink>
      <a:folHlink>
        <a:srgbClr val="DCCA42"/>
      </a:folHlink>
    </a:clrScheme>
    <a:fontScheme name="cdb2004167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167l 1">
        <a:dk1>
          <a:srgbClr val="0E3558"/>
        </a:dk1>
        <a:lt1>
          <a:srgbClr val="FFFFFF"/>
        </a:lt1>
        <a:dk2>
          <a:srgbClr val="006666"/>
        </a:dk2>
        <a:lt2>
          <a:srgbClr val="969696"/>
        </a:lt2>
        <a:accent1>
          <a:srgbClr val="E3BE05"/>
        </a:accent1>
        <a:accent2>
          <a:srgbClr val="4BC77A"/>
        </a:accent2>
        <a:accent3>
          <a:srgbClr val="FFFFFF"/>
        </a:accent3>
        <a:accent4>
          <a:srgbClr val="0A2C4A"/>
        </a:accent4>
        <a:accent5>
          <a:srgbClr val="EFDBAA"/>
        </a:accent5>
        <a:accent6>
          <a:srgbClr val="43B46E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7l 2">
        <a:dk1>
          <a:srgbClr val="55238D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471C78"/>
        </a:accent4>
        <a:accent5>
          <a:srgbClr val="C3CCF4"/>
        </a:accent5>
        <a:accent6>
          <a:srgbClr val="D9943A"/>
        </a:accent6>
        <a:hlink>
          <a:srgbClr val="63C398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167l 3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C07E113D9934F95F8C2B48C009624" ma:contentTypeVersion="8" ma:contentTypeDescription="Create a new document." ma:contentTypeScope="" ma:versionID="d29c4d067f239474da30312099351da8">
  <xsd:schema xmlns:xsd="http://www.w3.org/2001/XMLSchema" xmlns:xs="http://www.w3.org/2001/XMLSchema" xmlns:p="http://schemas.microsoft.com/office/2006/metadata/properties" xmlns:ns2="574d386b-42e0-4cbd-9c3e-28f5e5230934" targetNamespace="http://schemas.microsoft.com/office/2006/metadata/properties" ma:root="true" ma:fieldsID="b8621af266874f22270da5e37fa3d60f" ns2:_="">
    <xsd:import namespace="574d386b-42e0-4cbd-9c3e-28f5e52309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d386b-42e0-4cbd-9c3e-28f5e52309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81DF83-C1E4-49AE-9416-A0E27848FA6C}"/>
</file>

<file path=customXml/itemProps2.xml><?xml version="1.0" encoding="utf-8"?>
<ds:datastoreItem xmlns:ds="http://schemas.openxmlformats.org/officeDocument/2006/customXml" ds:itemID="{C5D11732-C38A-43E9-A03E-3F902BAAEDAA}"/>
</file>

<file path=customXml/itemProps3.xml><?xml version="1.0" encoding="utf-8"?>
<ds:datastoreItem xmlns:ds="http://schemas.openxmlformats.org/officeDocument/2006/customXml" ds:itemID="{544EFC79-5B9C-4C5D-90A7-CBD9C0262C11}"/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1379</Words>
  <Application>Microsoft Office PowerPoint</Application>
  <PresentationFormat>On-screen Show (4:3)</PresentationFormat>
  <Paragraphs>215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cdb2004167l</vt:lpstr>
      <vt:lpstr>Image</vt:lpstr>
      <vt:lpstr>IoT Security</vt:lpstr>
      <vt:lpstr>Contents</vt:lpstr>
      <vt:lpstr>The classic pillars of information assurance</vt:lpstr>
      <vt:lpstr>Threats</vt:lpstr>
      <vt:lpstr>Vulnerability</vt:lpstr>
      <vt:lpstr>Vulnerability</vt:lpstr>
      <vt:lpstr>Vulnerability</vt:lpstr>
      <vt:lpstr>Vulnerability</vt:lpstr>
      <vt:lpstr>Vulnerability</vt:lpstr>
      <vt:lpstr>Vulnerability</vt:lpstr>
      <vt:lpstr>Risks</vt:lpstr>
      <vt:lpstr>Risks</vt:lpstr>
      <vt:lpstr>Common IoT attack types</vt:lpstr>
      <vt:lpstr>Common IoT attack types</vt:lpstr>
      <vt:lpstr>IoT Attack Surface</vt:lpstr>
      <vt:lpstr>IoT Attack Surface</vt:lpstr>
      <vt:lpstr>IoT Attack Surface</vt:lpstr>
      <vt:lpstr>Threat modeling an IoT system</vt:lpstr>
      <vt:lpstr>Step 1 – identify the assets</vt:lpstr>
      <vt:lpstr>Step 1 – identify the assets</vt:lpstr>
      <vt:lpstr>Step 2 – create a system/architecture overview</vt:lpstr>
      <vt:lpstr>Step 2 – create a system/architecture overview</vt:lpstr>
      <vt:lpstr>Step 2 – create a system/architecture overview</vt:lpstr>
      <vt:lpstr>Step 3 – decompose the IoT system</vt:lpstr>
      <vt:lpstr>Step 3 – decompose the IoT system</vt:lpstr>
      <vt:lpstr>Step 4 – identify threats</vt:lpstr>
      <vt:lpstr>Step 5 – document the threats</vt:lpstr>
      <vt:lpstr>Step 6 – rate the threats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</dc:title>
  <dc:creator>Lê Đức Thuận</dc:creator>
  <cp:lastModifiedBy>huongpv@gmail.com</cp:lastModifiedBy>
  <cp:revision>159</cp:revision>
  <cp:lastPrinted>2022-01-05T02:45:36Z</cp:lastPrinted>
  <dcterms:created xsi:type="dcterms:W3CDTF">2018-01-02T08:44:42Z</dcterms:created>
  <dcterms:modified xsi:type="dcterms:W3CDTF">2023-06-30T10:42:50Z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0x010100674C07E113D9934F95F8C2B48C009624</vt:lpwstr>
  </property>
</Properties>
</file>