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6" r:id="rId3"/>
    <p:sldId id="267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324" r:id="rId15"/>
    <p:sldId id="325" r:id="rId16"/>
    <p:sldId id="326" r:id="rId17"/>
    <p:sldId id="290" r:id="rId18"/>
    <p:sldId id="293" r:id="rId19"/>
    <p:sldId id="305" r:id="rId20"/>
    <p:sldId id="294" r:id="rId21"/>
    <p:sldId id="295" r:id="rId22"/>
    <p:sldId id="296" r:id="rId23"/>
    <p:sldId id="297" r:id="rId24"/>
    <p:sldId id="311" r:id="rId25"/>
    <p:sldId id="298" r:id="rId26"/>
    <p:sldId id="299" r:id="rId27"/>
    <p:sldId id="300" r:id="rId28"/>
    <p:sldId id="301" r:id="rId29"/>
    <p:sldId id="302" r:id="rId30"/>
    <p:sldId id="280" r:id="rId3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84" autoAdjust="0"/>
    <p:restoredTop sz="94674"/>
  </p:normalViewPr>
  <p:slideViewPr>
    <p:cSldViewPr snapToGrid="0">
      <p:cViewPr varScale="1">
        <p:scale>
          <a:sx n="89" d="100"/>
          <a:sy n="89" d="100"/>
        </p:scale>
        <p:origin x="9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6BCF-78AB-45D9-8FB8-9FF52F0A1103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A282-6293-44BF-BF8D-085A204F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13">
              <a:solidFill>
                <a:srgbClr val="132767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8600" y="304796"/>
            <a:ext cx="1174750" cy="476250"/>
            <a:chOff x="2680" y="3678"/>
            <a:chExt cx="680" cy="300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b="1">
                  <a:solidFill>
                    <a:srgbClr val="132767"/>
                  </a:solidFill>
                  <a:latin typeface="Times New Roman" pitchFamily="18" charset="0"/>
                </a:rPr>
                <a:t>It.Kma</a:t>
              </a: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3">
                <a:solidFill>
                  <a:srgbClr val="132767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2286000"/>
            <a:ext cx="7304088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1600204"/>
            <a:ext cx="7620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75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34154"/>
            <a:ext cx="2895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BD60-E1BE-494D-995E-DC1CAD01CA65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8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6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55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13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036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6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2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920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609604"/>
            <a:ext cx="2057400" cy="5692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09604"/>
            <a:ext cx="6019800" cy="569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0" y="0"/>
          <a:ext cx="9144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Image" r:id="rId14" imgW="10793651" imgH="1498413" progId="Photoshop.Image.6">
                  <p:embed/>
                </p:oleObj>
              </mc:Choice>
              <mc:Fallback>
                <p:oleObj name="Image" r:id="rId14" imgW="10793651" imgH="14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8"/>
          <p:cNvSpPr>
            <a:spLocks noChangeArrowheads="1"/>
          </p:cNvSpPr>
          <p:nvPr/>
        </p:nvSpPr>
        <p:spPr bwMode="gray">
          <a:xfrm>
            <a:off x="304800" y="609600"/>
            <a:ext cx="8839200" cy="53340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9525" y="1114425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4"/>
            <a:ext cx="624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gray">
          <a:xfrm>
            <a:off x="8269395" y="257179"/>
            <a:ext cx="990600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b="1" dirty="0" err="1">
                <a:solidFill>
                  <a:srgbClr val="FFFFFF"/>
                </a:solidFill>
                <a:latin typeface="Times New Roman" pitchFamily="18" charset="0"/>
              </a:rPr>
              <a:t>It.kma</a:t>
            </a:r>
            <a:endParaRPr lang="en-US" sz="1125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2" name="AutoShape 14"/>
          <p:cNvSpPr>
            <a:spLocks noChangeArrowheads="1"/>
          </p:cNvSpPr>
          <p:nvPr/>
        </p:nvSpPr>
        <p:spPr bwMode="gray">
          <a:xfrm rot="5400000">
            <a:off x="8447088" y="-185737"/>
            <a:ext cx="273050" cy="860425"/>
          </a:xfrm>
          <a:prstGeom prst="moon">
            <a:avLst>
              <a:gd name="adj" fmla="val 21208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33" name="Text Box 20"/>
          <p:cNvSpPr txBox="1">
            <a:spLocks noChangeArrowheads="1"/>
          </p:cNvSpPr>
          <p:nvPr userDrawn="1"/>
        </p:nvSpPr>
        <p:spPr bwMode="auto">
          <a:xfrm>
            <a:off x="395289" y="6308727"/>
            <a:ext cx="2736850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406F1FA-67F7-4358-9446-B4BDE686E3BB}" type="datetime4">
              <a:rPr lang="en-US" sz="1013" smtClean="0">
                <a:solidFill>
                  <a:srgbClr val="132767"/>
                </a:solidFill>
                <a:latin typeface="Times New Roman" pitchFamily="18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July 8, 2023</a:t>
            </a:fld>
            <a:endParaRPr lang="en-US" sz="1013">
              <a:solidFill>
                <a:srgbClr val="132767"/>
              </a:solidFill>
              <a:latin typeface="Times New Roman" pitchFamily="18" charset="0"/>
            </a:endParaRPr>
          </a:p>
        </p:txBody>
      </p:sp>
      <p:sp>
        <p:nvSpPr>
          <p:cNvPr id="1034" name="Text Box 21"/>
          <p:cNvSpPr txBox="1">
            <a:spLocks noChangeArrowheads="1"/>
          </p:cNvSpPr>
          <p:nvPr userDrawn="1"/>
        </p:nvSpPr>
        <p:spPr bwMode="auto">
          <a:xfrm>
            <a:off x="6588125" y="6308727"/>
            <a:ext cx="2160588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2A0E35D4-1D98-4A7A-BAA5-AA8108397085}" type="slidenum">
              <a:rPr lang="en-US" sz="1013">
                <a:solidFill>
                  <a:srgbClr val="132767"/>
                </a:solidFill>
                <a:latin typeface="Times New Roman" panose="02020603050405020304" pitchFamily="18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13">
              <a:solidFill>
                <a:srgbClr val="132767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9pPr>
    </p:titleStyle>
    <p:bodyStyle>
      <a:lvl1pPr marL="192881" indent="-192881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75">
          <a:solidFill>
            <a:schemeClr val="tx1"/>
          </a:solidFill>
          <a:latin typeface="+mn-lt"/>
        </a:defRPr>
      </a:lvl2pPr>
      <a:lvl3pPr marL="642938" indent="-128588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350">
          <a:solidFill>
            <a:schemeClr val="tx1"/>
          </a:solidFill>
          <a:latin typeface="+mn-lt"/>
        </a:defRPr>
      </a:lvl3pPr>
      <a:lvl4pPr marL="900113" indent="-128588" algn="just" rtl="0" eaLnBrk="0" fontAlgn="base" hangingPunct="0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1157288" indent="-128588" algn="just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5pPr>
      <a:lvl6pPr marL="141446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ck_cipher_mode_of_operation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9487" y="2294414"/>
            <a:ext cx="6288901" cy="1368565"/>
          </a:xfrm>
        </p:spPr>
        <p:txBody>
          <a:bodyPr/>
          <a:lstStyle/>
          <a:p>
            <a:pPr eaLnBrk="1" hangingPunct="1"/>
            <a:r>
              <a:rPr lang="en-US" sz="3600" dirty="0"/>
              <a:t>Cryptographic Fundamentals for </a:t>
            </a:r>
            <a:r>
              <a:rPr lang="en-US" sz="3600" dirty="0" err="1"/>
              <a:t>IoT</a:t>
            </a:r>
            <a:r>
              <a:rPr lang="en-US" sz="3600" dirty="0"/>
              <a:t> Security Engineering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2038576" y="1635163"/>
            <a:ext cx="5900569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Academy of Cryptography Techniques</a:t>
            </a:r>
          </a:p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CHAT</a:t>
            </a:r>
            <a:endParaRPr lang="en-US" sz="2400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868707" y="3823207"/>
            <a:ext cx="4801496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Dr. Pham Van </a:t>
            </a:r>
            <a:r>
              <a:rPr lang="en-US" sz="2400" b="0" kern="0" dirty="0" err="1" smtClean="0">
                <a:solidFill>
                  <a:schemeClr val="tx1">
                    <a:lumMod val="75000"/>
                  </a:schemeClr>
                </a:solidFill>
              </a:rPr>
              <a:t>Huong</a:t>
            </a:r>
            <a:endParaRPr lang="en-US" sz="2400" b="0" kern="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0902 122 010</a:t>
            </a: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HuongPV@gmail.com</a:t>
            </a:r>
          </a:p>
        </p:txBody>
      </p:sp>
    </p:spTree>
    <p:extLst>
      <p:ext uri="{BB962C8B-B14F-4D97-AF65-F5344CB8AC3E}">
        <p14:creationId xmlns:p14="http://schemas.microsoft.com/office/powerpoint/2010/main" val="3969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196975"/>
            <a:ext cx="8428261" cy="5105400"/>
          </a:xfrm>
        </p:spPr>
        <p:txBody>
          <a:bodyPr/>
          <a:lstStyle/>
          <a:p>
            <a:r>
              <a:rPr lang="en-US" sz="2400" dirty="0" smtClean="0"/>
              <a:t>Hash </a:t>
            </a:r>
            <a:r>
              <a:rPr lang="en-US" sz="2400" dirty="0"/>
              <a:t>functions are frequently used for the following purposes: </a:t>
            </a:r>
            <a:endParaRPr lang="en-US" sz="2400" dirty="0" smtClean="0"/>
          </a:p>
          <a:p>
            <a:pPr lvl="1"/>
            <a:r>
              <a:rPr lang="en-US" sz="2400" dirty="0" smtClean="0"/>
              <a:t>Protecting </a:t>
            </a:r>
            <a:r>
              <a:rPr lang="en-US" sz="2400" dirty="0"/>
              <a:t>passwords and other authenticators by hashing them (the original password is then not revealed unless by a dictionary attack) into a random looking digest </a:t>
            </a:r>
          </a:p>
          <a:p>
            <a:pPr lvl="1"/>
            <a:r>
              <a:rPr lang="en-US" sz="2400" dirty="0" smtClean="0"/>
              <a:t>Checking </a:t>
            </a:r>
            <a:r>
              <a:rPr lang="en-US" sz="2400" dirty="0"/>
              <a:t>the integrity of a large data set or file by storing the proper hash of the data and re-computing that hash at a later time (often by another party). Any modification of the data or its hash is detectable. </a:t>
            </a:r>
          </a:p>
          <a:p>
            <a:pPr lvl="1"/>
            <a:r>
              <a:rPr lang="en-US" sz="2400" dirty="0" smtClean="0"/>
              <a:t>Performing </a:t>
            </a:r>
            <a:r>
              <a:rPr lang="en-US" sz="2400" dirty="0"/>
              <a:t>asymmetric digital signatures </a:t>
            </a:r>
          </a:p>
          <a:p>
            <a:pPr lvl="1"/>
            <a:r>
              <a:rPr lang="en-US" sz="2400" dirty="0" smtClean="0"/>
              <a:t>Providing </a:t>
            </a:r>
            <a:r>
              <a:rPr lang="en-US" sz="2400" dirty="0"/>
              <a:t>the foundation for certain message authentication codes </a:t>
            </a:r>
          </a:p>
          <a:p>
            <a:pPr lvl="1"/>
            <a:r>
              <a:rPr lang="en-US" sz="2400" dirty="0" smtClean="0"/>
              <a:t>Performing </a:t>
            </a:r>
            <a:r>
              <a:rPr lang="en-US" sz="2400" dirty="0"/>
              <a:t>key derivation </a:t>
            </a:r>
            <a:endParaRPr lang="en-US" sz="2400" dirty="0" smtClean="0"/>
          </a:p>
          <a:p>
            <a:pPr lvl="1"/>
            <a:r>
              <a:rPr lang="en-US" sz="2400" dirty="0" smtClean="0"/>
              <a:t>Generating </a:t>
            </a:r>
            <a:r>
              <a:rPr lang="en-US" sz="2400" dirty="0"/>
              <a:t>pseudo-random numbers </a:t>
            </a:r>
          </a:p>
        </p:txBody>
      </p:sp>
    </p:spTree>
    <p:extLst>
      <p:ext uri="{BB962C8B-B14F-4D97-AF65-F5344CB8AC3E}">
        <p14:creationId xmlns:p14="http://schemas.microsoft.com/office/powerpoint/2010/main" val="349625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digital signature is a cryptographic function that provides integrity, authentication, data origin, and in some cases, non-repudiation protections. </a:t>
            </a:r>
            <a:endParaRPr lang="en-US" sz="2400" dirty="0" smtClean="0"/>
          </a:p>
          <a:p>
            <a:pPr lvl="1"/>
            <a:r>
              <a:rPr lang="en-US" sz="2175" dirty="0" smtClean="0"/>
              <a:t>Just </a:t>
            </a:r>
            <a:r>
              <a:rPr lang="en-US" sz="2175" dirty="0"/>
              <a:t>like a hand-written signature, they are designed to be unique to the signer, the individual or device responsible for signing the message and who possesses the signing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49" y="3424086"/>
            <a:ext cx="6053182" cy="3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4" y="1300649"/>
            <a:ext cx="6166063" cy="53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Symmetric (MACs)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" y="1196975"/>
            <a:ext cx="8918090" cy="5105400"/>
          </a:xfrm>
        </p:spPr>
        <p:txBody>
          <a:bodyPr/>
          <a:lstStyle/>
          <a:p>
            <a:r>
              <a:rPr lang="en-US" sz="2400" dirty="0"/>
              <a:t>Signatures can also be generated using symmetric cryptography. Symmetric signatures are also called </a:t>
            </a:r>
            <a:r>
              <a:rPr lang="en-US" sz="2400" dirty="0" smtClean="0"/>
              <a:t>MAC. MACs </a:t>
            </a:r>
            <a:r>
              <a:rPr lang="en-US" sz="2400" dirty="0"/>
              <a:t>are used in a variety of protocols, such as SSL, TLS, </a:t>
            </a:r>
            <a:r>
              <a:rPr lang="en-US" sz="2400" dirty="0" err="1"/>
              <a:t>IPSec</a:t>
            </a:r>
            <a:r>
              <a:rPr lang="en-US" sz="2400" dirty="0"/>
              <a:t>, and many others. </a:t>
            </a:r>
            <a:endParaRPr lang="en-US" sz="2400" dirty="0" smtClean="0"/>
          </a:p>
          <a:p>
            <a:pPr lvl="1"/>
            <a:r>
              <a:rPr lang="en-US" sz="2000" dirty="0" smtClean="0"/>
              <a:t>• </a:t>
            </a:r>
            <a:r>
              <a:rPr lang="en-US" sz="2000" dirty="0"/>
              <a:t>HMAC-SHA1 </a:t>
            </a:r>
            <a:endParaRPr lang="en-US" sz="2000" dirty="0" smtClean="0"/>
          </a:p>
          <a:p>
            <a:pPr lvl="1"/>
            <a:r>
              <a:rPr lang="en-US" sz="2000" dirty="0" smtClean="0"/>
              <a:t>• </a:t>
            </a:r>
            <a:r>
              <a:rPr lang="en-US" sz="2000" dirty="0"/>
              <a:t>HMAC-SHA256 </a:t>
            </a:r>
            <a:endParaRPr lang="en-US" sz="2000" dirty="0" smtClean="0"/>
          </a:p>
          <a:p>
            <a:pPr lvl="1"/>
            <a:r>
              <a:rPr lang="en-US" sz="2000" dirty="0" smtClean="0"/>
              <a:t>• </a:t>
            </a:r>
            <a:r>
              <a:rPr lang="en-US" sz="2000" dirty="0"/>
              <a:t>CMAC (using a block </a:t>
            </a:r>
            <a:endParaRPr lang="en-US" sz="2000" dirty="0" smtClean="0"/>
          </a:p>
          <a:p>
            <a:pPr marL="257175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smtClean="0"/>
              <a:t>cipher </a:t>
            </a:r>
            <a:r>
              <a:rPr lang="en-US" sz="2000" dirty="0"/>
              <a:t>like AES) </a:t>
            </a:r>
            <a:endParaRPr lang="en-US" sz="2000" dirty="0" smtClean="0"/>
          </a:p>
          <a:p>
            <a:pPr lvl="1"/>
            <a:r>
              <a:rPr lang="en-US" sz="2000" dirty="0" smtClean="0"/>
              <a:t>• </a:t>
            </a:r>
            <a:r>
              <a:rPr lang="en-US" sz="2000" dirty="0"/>
              <a:t>GMAC </a:t>
            </a:r>
            <a:r>
              <a:rPr lang="en-US" sz="2000" dirty="0" smtClean="0"/>
              <a:t>(GCM </a:t>
            </a:r>
            <a:r>
              <a:rPr lang="en-US" sz="2000" dirty="0"/>
              <a:t>mode)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74" y="2426485"/>
            <a:ext cx="5766098" cy="41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RNGs (the newer generation are called deterministic random bit generators, or DRBGs) are designed to produce random data for use as cryptographic keys, initialization vectors, </a:t>
            </a:r>
            <a:r>
              <a:rPr lang="en-US" sz="2400" dirty="0" err="1"/>
              <a:t>nonces</a:t>
            </a:r>
            <a:r>
              <a:rPr lang="en-US" sz="2400" dirty="0"/>
              <a:t>, padding, and other purposes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25" y="2808102"/>
            <a:ext cx="7999393" cy="28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 err="1"/>
              <a:t>Ciphersuites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In many communication protocols, these algorithm groupings are often called </a:t>
            </a:r>
            <a:r>
              <a:rPr lang="en-US" sz="2400" dirty="0" smtClean="0"/>
              <a:t>cipher-suites</a:t>
            </a:r>
            <a:endParaRPr lang="en-US" sz="2400" dirty="0" smtClean="0"/>
          </a:p>
          <a:p>
            <a:pPr algn="l"/>
            <a:r>
              <a:rPr lang="en-US" sz="2400" dirty="0"/>
              <a:t>An example TLS cipher-suite </a:t>
            </a:r>
            <a:r>
              <a:rPr lang="en-US" sz="2400" dirty="0" smtClean="0"/>
              <a:t>enumeration: TLS_RSA_WITH_AES_128_GCM_SHA256</a:t>
            </a:r>
            <a:r>
              <a:rPr lang="en-US" sz="2400" dirty="0"/>
              <a:t>, which interprets to using: </a:t>
            </a:r>
            <a:endParaRPr lang="en-US" sz="2400" dirty="0" smtClean="0"/>
          </a:p>
          <a:p>
            <a:pPr lvl="1" algn="l"/>
            <a:r>
              <a:rPr lang="en-US" sz="2000" dirty="0" smtClean="0"/>
              <a:t>RSA </a:t>
            </a:r>
            <a:r>
              <a:rPr lang="en-US" sz="2000" dirty="0"/>
              <a:t>algorithm for the server's public key certificate authentication (digital signature). RSA is also the public key-based key transport (for passing the client-generated pre-master secret to the server). </a:t>
            </a:r>
            <a:endParaRPr lang="en-US" sz="2000" dirty="0" smtClean="0"/>
          </a:p>
          <a:p>
            <a:pPr lvl="1" algn="l"/>
            <a:r>
              <a:rPr lang="en-US" sz="2000" dirty="0" smtClean="0"/>
              <a:t>AES </a:t>
            </a:r>
            <a:r>
              <a:rPr lang="en-US" sz="2000" dirty="0"/>
              <a:t>algorithm (using 128-bit length keys) for encrypting all data through the TLS tunnel. </a:t>
            </a:r>
            <a:endParaRPr lang="en-US" sz="2000" dirty="0" smtClean="0"/>
          </a:p>
          <a:p>
            <a:pPr lvl="1" algn="l"/>
            <a:r>
              <a:rPr lang="en-US" sz="2000" dirty="0" smtClean="0"/>
              <a:t>AES </a:t>
            </a:r>
            <a:r>
              <a:rPr lang="en-US" sz="2000" dirty="0"/>
              <a:t>encryption is to be performed using the Galois counter mode (GCM); this provides the tunnel's </a:t>
            </a:r>
            <a:r>
              <a:rPr lang="en-US" sz="2000" dirty="0" err="1"/>
              <a:t>ciphertext</a:t>
            </a:r>
            <a:r>
              <a:rPr lang="en-US" sz="2000" dirty="0"/>
              <a:t> as well as the MACs for each TLS datagram. </a:t>
            </a:r>
            <a:endParaRPr lang="en-US" sz="2000" dirty="0" smtClean="0"/>
          </a:p>
          <a:p>
            <a:pPr lvl="1" algn="l"/>
            <a:r>
              <a:rPr lang="en-US" sz="2000" dirty="0" smtClean="0"/>
              <a:t>SHA256 </a:t>
            </a:r>
            <a:r>
              <a:rPr lang="en-US" sz="2000" dirty="0"/>
              <a:t>to be used as the hashing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366344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Cryptographic module </a:t>
            </a:r>
            <a:r>
              <a:rPr lang="en-US" sz="4000" dirty="0" smtClean="0"/>
              <a:t>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7" y="1196975"/>
            <a:ext cx="2280621" cy="5105400"/>
          </a:xfrm>
        </p:spPr>
        <p:txBody>
          <a:bodyPr/>
          <a:lstStyle/>
          <a:p>
            <a:r>
              <a:rPr lang="en-US" sz="2000" dirty="0"/>
              <a:t>The cryptographic boundary, </a:t>
            </a:r>
            <a:r>
              <a:rPr lang="en-US" sz="2000" dirty="0" smtClean="0"/>
              <a:t>in FIPS 140-2, is an explicitly defined continuous perimeter </a:t>
            </a:r>
            <a:r>
              <a:rPr lang="en-US" sz="2000" dirty="0"/>
              <a:t>that establishes the physical bounds of a cryptographic module and contains all the hardware, software, and/or firmware components of a cryptographic module.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02" y="1414768"/>
            <a:ext cx="6059703" cy="4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Cryptographic module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21" y="1695355"/>
            <a:ext cx="5756740" cy="35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Cryptographic key management </a:t>
            </a:r>
            <a:r>
              <a:rPr lang="en-US" sz="4000" dirty="0" smtClean="0"/>
              <a:t>fundamentals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81" y="1742617"/>
            <a:ext cx="7593633" cy="32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4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Key </a:t>
            </a:r>
            <a:r>
              <a:rPr lang="en-US" sz="4000" dirty="0" smtClean="0"/>
              <a:t>generation &amp; </a:t>
            </a:r>
            <a:r>
              <a:rPr lang="en-US" sz="4000" dirty="0"/>
              <a:t>Key </a:t>
            </a:r>
            <a:r>
              <a:rPr lang="en-US" sz="4000" dirty="0" smtClean="0"/>
              <a:t>establishment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Key </a:t>
            </a:r>
            <a:r>
              <a:rPr lang="en-US" sz="2800" dirty="0" smtClean="0"/>
              <a:t>generation</a:t>
            </a:r>
          </a:p>
          <a:p>
            <a:pPr lvl="1"/>
            <a:r>
              <a:rPr lang="en-US" sz="2400" dirty="0"/>
              <a:t>Keys should be generated using a well vetted RNG or DRBG seeded with sufficient min-entropy</a:t>
            </a:r>
            <a:endParaRPr lang="en-US" sz="2400" dirty="0" smtClean="0"/>
          </a:p>
          <a:p>
            <a:r>
              <a:rPr lang="en-US" sz="2800" dirty="0"/>
              <a:t>Key </a:t>
            </a:r>
            <a:r>
              <a:rPr lang="en-US" sz="2800" dirty="0" smtClean="0"/>
              <a:t>establishment</a:t>
            </a:r>
          </a:p>
          <a:p>
            <a:pPr lvl="1"/>
            <a:r>
              <a:rPr lang="en-US" sz="2400" dirty="0"/>
              <a:t>Key agreement is the act of two parties contributing algorithmically to the creation of a shared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2400" dirty="0"/>
              <a:t>Key transport is the act of one party transmitting a cryptographic key or its precursor to another party by first encrypting it with a key encryption key (KEK)</a:t>
            </a:r>
          </a:p>
        </p:txBody>
      </p:sp>
    </p:spTree>
    <p:extLst>
      <p:ext uri="{BB962C8B-B14F-4D97-AF65-F5344CB8AC3E}">
        <p14:creationId xmlns:p14="http://schemas.microsoft.com/office/powerpoint/2010/main" val="20797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Contents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53460" y="1613167"/>
            <a:ext cx="762000" cy="665162"/>
            <a:chOff x="1110" y="2656"/>
            <a:chExt cx="1549" cy="1351"/>
          </a:xfrm>
        </p:grpSpPr>
        <p:sp>
          <p:nvSpPr>
            <p:cNvPr id="515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1677134" y="2494517"/>
            <a:ext cx="762000" cy="665163"/>
            <a:chOff x="3174" y="2656"/>
            <a:chExt cx="1549" cy="1351"/>
          </a:xfrm>
        </p:grpSpPr>
        <p:sp>
          <p:nvSpPr>
            <p:cNvPr id="515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2263060" y="222276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2453339" y="1425098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Cryptography and its role in securing the </a:t>
            </a:r>
            <a:r>
              <a:rPr lang="en-US" sz="2400" dirty="0" err="1"/>
              <a:t>IoT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1858248" y="171317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2286734" y="310411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2482674" y="2572305"/>
            <a:ext cx="45881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Cryptographic module principles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1880919" y="259453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1677134" y="3302659"/>
            <a:ext cx="762000" cy="665163"/>
            <a:chOff x="1110" y="2656"/>
            <a:chExt cx="1549" cy="1351"/>
          </a:xfrm>
        </p:grpSpPr>
        <p:sp>
          <p:nvSpPr>
            <p:cNvPr id="5149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0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2286734" y="391225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2481087" y="3416959"/>
            <a:ext cx="6486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Cryptographic key management fundamentals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1880919" y="3402672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gray">
          <a:xfrm>
            <a:off x="1881922" y="426785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2" name="Text Box 41"/>
          <p:cNvSpPr txBox="1">
            <a:spLocks noChangeArrowheads="1"/>
          </p:cNvSpPr>
          <p:nvPr/>
        </p:nvSpPr>
        <p:spPr bwMode="gray">
          <a:xfrm>
            <a:off x="1941337" y="464138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16520" y="4163972"/>
            <a:ext cx="762000" cy="665163"/>
            <a:chOff x="1110" y="2656"/>
            <a:chExt cx="1549" cy="1351"/>
          </a:xfrm>
        </p:grpSpPr>
        <p:sp>
          <p:nvSpPr>
            <p:cNvPr id="39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2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120" y="47735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99" y="3965739"/>
            <a:ext cx="53487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Examining cryptographic controls for </a:t>
            </a:r>
            <a:r>
              <a:rPr lang="en-US" sz="2400" dirty="0" err="1"/>
              <a:t>IoT</a:t>
            </a:r>
            <a:r>
              <a:rPr lang="en-US" sz="2400" dirty="0"/>
              <a:t> protocols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0556" y="4235556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916514" y="51158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975929" y="548940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51112" y="5011995"/>
            <a:ext cx="762000" cy="665163"/>
            <a:chOff x="1110" y="2656"/>
            <a:chExt cx="1549" cy="1351"/>
          </a:xfrm>
        </p:grpSpPr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6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712" y="562159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65" y="5126295"/>
            <a:ext cx="6321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Future directions of the </a:t>
            </a:r>
            <a:r>
              <a:rPr lang="en-US" sz="2400" dirty="0" err="1"/>
              <a:t>IoT</a:t>
            </a:r>
            <a:r>
              <a:rPr lang="en-US" sz="2400" dirty="0"/>
              <a:t> and cryptography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5148" y="5083579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83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Key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 derivation refers to how a device or piece of software constructs cryptographic keys from other keys and variables, including passwords (so called password-based key derivation)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6" y="2516997"/>
            <a:ext cx="6381797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Key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Password-based key derivation (PBKDF) is the process of deriving, in part, a cryptographic key from a unique password and is specified in NIST SP 800-132.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61" y="2399895"/>
            <a:ext cx="6726437" cy="39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3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Key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Key storage</a:t>
            </a:r>
            <a:endParaRPr lang="en-US" sz="2800" dirty="0" smtClean="0"/>
          </a:p>
          <a:p>
            <a:pPr lvl="1"/>
            <a:r>
              <a:rPr lang="en-US" sz="2575" dirty="0" smtClean="0"/>
              <a:t>Key </a:t>
            </a:r>
            <a:r>
              <a:rPr lang="en-US" sz="2575" dirty="0"/>
              <a:t>storage refers to how secure storage of </a:t>
            </a:r>
            <a:r>
              <a:rPr lang="en-US" sz="2575" dirty="0" smtClean="0"/>
              <a:t>keys</a:t>
            </a:r>
          </a:p>
          <a:p>
            <a:pPr lvl="1"/>
            <a:r>
              <a:rPr lang="en-US" sz="2575" dirty="0"/>
              <a:t>hardware security module (HSM</a:t>
            </a:r>
            <a:r>
              <a:rPr lang="en-US" sz="2575" dirty="0" smtClean="0"/>
              <a:t>)</a:t>
            </a:r>
          </a:p>
          <a:p>
            <a:r>
              <a:rPr lang="en-US" sz="2800" dirty="0"/>
              <a:t>Key escrow</a:t>
            </a:r>
            <a:endParaRPr lang="en-US" sz="2800" dirty="0" smtClean="0"/>
          </a:p>
          <a:p>
            <a:r>
              <a:rPr lang="en-US" sz="2800" dirty="0"/>
              <a:t>Key </a:t>
            </a:r>
            <a:r>
              <a:rPr lang="en-US" sz="2800" dirty="0" smtClean="0"/>
              <a:t>lifetime</a:t>
            </a:r>
          </a:p>
          <a:p>
            <a:r>
              <a:rPr lang="en-US" sz="2800" dirty="0"/>
              <a:t>Key </a:t>
            </a:r>
            <a:r>
              <a:rPr lang="en-US" sz="2800" dirty="0" err="1" smtClean="0"/>
              <a:t>zeroization</a:t>
            </a:r>
            <a:endParaRPr lang="en-US" sz="2800" dirty="0" smtClean="0"/>
          </a:p>
          <a:p>
            <a:r>
              <a:rPr lang="en-US" sz="2800" dirty="0"/>
              <a:t>Accounting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54575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Examining cryptographic controls for </a:t>
            </a:r>
            <a:r>
              <a:rPr lang="en-US" sz="4000" dirty="0" err="1"/>
              <a:t>IoT</a:t>
            </a:r>
            <a:r>
              <a:rPr lang="en-US" sz="4000" dirty="0"/>
              <a:t> </a:t>
            </a:r>
            <a:r>
              <a:rPr lang="en-US" sz="4000" dirty="0" smtClean="0"/>
              <a:t>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IoT</a:t>
            </a:r>
            <a:r>
              <a:rPr lang="en-US" sz="2800" dirty="0"/>
              <a:t> point-to-point and end-to-end communications would be impossible to </a:t>
            </a:r>
            <a:r>
              <a:rPr lang="en-US" sz="2800" dirty="0" smtClean="0"/>
              <a:t>secure</a:t>
            </a:r>
          </a:p>
          <a:p>
            <a:r>
              <a:rPr lang="en-US" sz="2800" dirty="0"/>
              <a:t>Cryptographic controls built into </a:t>
            </a:r>
            <a:r>
              <a:rPr lang="en-US" sz="2800" dirty="0" err="1"/>
              <a:t>IoT</a:t>
            </a:r>
            <a:r>
              <a:rPr lang="en-US" sz="2800" dirty="0"/>
              <a:t> communication </a:t>
            </a:r>
            <a:r>
              <a:rPr lang="en-US" sz="2800" dirty="0" smtClean="0"/>
              <a:t>protocols</a:t>
            </a:r>
          </a:p>
          <a:p>
            <a:r>
              <a:rPr lang="en-US" sz="2800" dirty="0"/>
              <a:t>Cryptographic controls built into </a:t>
            </a:r>
            <a:r>
              <a:rPr lang="en-US" sz="2800" dirty="0" err="1"/>
              <a:t>IoT</a:t>
            </a:r>
            <a:r>
              <a:rPr lang="en-US" sz="2800" dirty="0"/>
              <a:t> messaging protocols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44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ZigBee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6" y="1637731"/>
            <a:ext cx="8201773" cy="2702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6" y="4340658"/>
            <a:ext cx="8174594" cy="1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Bluetooth-LE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7" y="1345226"/>
            <a:ext cx="8376118" cy="42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1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Cryptographic controls built into </a:t>
            </a:r>
            <a:r>
              <a:rPr lang="en-US" sz="4000" dirty="0" err="1"/>
              <a:t>IoT</a:t>
            </a:r>
            <a:r>
              <a:rPr lang="en-US" sz="4000" dirty="0"/>
              <a:t> messaging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MQTT</a:t>
            </a:r>
          </a:p>
          <a:p>
            <a:r>
              <a:rPr lang="en-US" sz="2800" dirty="0" err="1" smtClean="0"/>
              <a:t>CoAP</a:t>
            </a:r>
            <a:endParaRPr lang="en-US" sz="2800" dirty="0" smtClean="0"/>
          </a:p>
          <a:p>
            <a:r>
              <a:rPr lang="en-US" sz="2800" dirty="0" smtClean="0"/>
              <a:t>DDS</a:t>
            </a:r>
          </a:p>
          <a:p>
            <a:r>
              <a:rPr lang="en-US" sz="28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90518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Future directions of the </a:t>
            </a:r>
            <a:r>
              <a:rPr lang="en-US" sz="4000" dirty="0" err="1"/>
              <a:t>IoT</a:t>
            </a:r>
            <a:r>
              <a:rPr lang="en-US" sz="4000" dirty="0"/>
              <a:t> and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63" y="1816127"/>
            <a:ext cx="5487027" cy="39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Future directions of the </a:t>
            </a:r>
            <a:r>
              <a:rPr lang="en-US" sz="4000" dirty="0" err="1"/>
              <a:t>IoT</a:t>
            </a:r>
            <a:r>
              <a:rPr lang="en-US" sz="4000" dirty="0"/>
              <a:t> and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04" y="1196975"/>
            <a:ext cx="7245883" cy="54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2414-E352-9F41-9A6F-0156272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558075"/>
            <a:ext cx="8229600" cy="37442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Q&amp;A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Cryptography and its role in securing the </a:t>
            </a:r>
            <a:r>
              <a:rPr lang="en-US" sz="4000" dirty="0" err="1"/>
              <a:t>IoT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6" y="1420956"/>
            <a:ext cx="8137178" cy="27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18334"/>
            <a:ext cx="6248400" cy="978633"/>
          </a:xfrm>
        </p:spPr>
        <p:txBody>
          <a:bodyPr/>
          <a:lstStyle/>
          <a:p>
            <a:r>
              <a:rPr lang="en-US" sz="3600" dirty="0"/>
              <a:t>Types and uses of cryptographic primitives in </a:t>
            </a:r>
            <a:r>
              <a:rPr lang="en-US" sz="3600" dirty="0" smtClean="0"/>
              <a:t>the </a:t>
            </a:r>
            <a:r>
              <a:rPr lang="en-US" sz="3600" dirty="0" err="1" smtClean="0"/>
              <a:t>IoT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Cryptographic primitive types fall into the following categories: </a:t>
            </a:r>
            <a:endParaRPr lang="en-US" sz="2400" dirty="0" smtClean="0"/>
          </a:p>
          <a:p>
            <a:r>
              <a:rPr lang="en-US" sz="2400" dirty="0" smtClean="0"/>
              <a:t>Encryption </a:t>
            </a:r>
            <a:r>
              <a:rPr lang="en-US" sz="2400" dirty="0"/>
              <a:t>(and decryption): </a:t>
            </a:r>
            <a:endParaRPr lang="en-US" sz="2400" dirty="0" smtClean="0"/>
          </a:p>
          <a:p>
            <a:pPr lvl="1"/>
            <a:r>
              <a:rPr lang="en-US" sz="2175" dirty="0" smtClean="0"/>
              <a:t>Symmetric </a:t>
            </a:r>
          </a:p>
          <a:p>
            <a:pPr lvl="1"/>
            <a:r>
              <a:rPr lang="en-US" sz="2175" dirty="0" smtClean="0"/>
              <a:t>Asymmetric </a:t>
            </a:r>
          </a:p>
          <a:p>
            <a:r>
              <a:rPr lang="en-US" sz="2400" dirty="0" smtClean="0"/>
              <a:t>Hashing </a:t>
            </a:r>
          </a:p>
          <a:p>
            <a:r>
              <a:rPr lang="en-US" sz="2400" dirty="0" smtClean="0"/>
              <a:t>Digital </a:t>
            </a:r>
            <a:r>
              <a:rPr lang="en-US" sz="2400" dirty="0"/>
              <a:t>signatures </a:t>
            </a:r>
            <a:endParaRPr lang="en-US" sz="2400" dirty="0" smtClean="0"/>
          </a:p>
          <a:p>
            <a:pPr lvl="1"/>
            <a:r>
              <a:rPr lang="en-US" sz="2175" dirty="0" smtClean="0"/>
              <a:t>Symmetric</a:t>
            </a:r>
            <a:r>
              <a:rPr lang="en-US" sz="2175" dirty="0"/>
              <a:t>: MAC used for integrity and data-origin authentication </a:t>
            </a:r>
            <a:endParaRPr lang="en-US" sz="2175" dirty="0" smtClean="0"/>
          </a:p>
          <a:p>
            <a:pPr lvl="1"/>
            <a:r>
              <a:rPr lang="en-US" sz="2175" dirty="0" smtClean="0"/>
              <a:t>Asymmetric</a:t>
            </a:r>
            <a:r>
              <a:rPr lang="en-US" sz="2175" dirty="0"/>
              <a:t>: </a:t>
            </a:r>
            <a:r>
              <a:rPr lang="en-US" sz="2175" dirty="0" smtClean="0"/>
              <a:t>RSA, Elliptic </a:t>
            </a:r>
            <a:r>
              <a:rPr lang="en-US" sz="2175" dirty="0"/>
              <a:t>curve (EC) and integer factorization cryptography (IFC). These provide integrity, identity, and </a:t>
            </a:r>
            <a:r>
              <a:rPr lang="en-US" sz="2175" dirty="0" smtClean="0"/>
              <a:t>data origin </a:t>
            </a:r>
            <a:r>
              <a:rPr lang="en-US" sz="2175" dirty="0"/>
              <a:t>authentication as well as non-repudiation </a:t>
            </a:r>
            <a:endParaRPr lang="en-US" sz="2175" dirty="0" smtClean="0"/>
          </a:p>
          <a:p>
            <a:r>
              <a:rPr lang="en-US" sz="2400" dirty="0" smtClean="0"/>
              <a:t>Random </a:t>
            </a:r>
            <a:r>
              <a:rPr lang="en-US" sz="2400" dirty="0"/>
              <a:t>number generation: The basis of most cryptography requires very large numbers originating from high entropy sources</a:t>
            </a:r>
          </a:p>
        </p:txBody>
      </p:sp>
    </p:spTree>
    <p:extLst>
      <p:ext uri="{BB962C8B-B14F-4D97-AF65-F5344CB8AC3E}">
        <p14:creationId xmlns:p14="http://schemas.microsoft.com/office/powerpoint/2010/main" val="10956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Encryption and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Encryption is the cryptographic service most people are familiar with as it is used to so-called scramble or mask information so that unintended parties cannot read or interpret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16" y="2368586"/>
            <a:ext cx="7284584" cy="39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Symmetric encryption simply means the sender (</a:t>
            </a:r>
            <a:r>
              <a:rPr lang="en-US" sz="2400" dirty="0" err="1"/>
              <a:t>encryptor</a:t>
            </a:r>
            <a:r>
              <a:rPr lang="en-US" sz="2400" dirty="0"/>
              <a:t>) and the receiver (</a:t>
            </a:r>
            <a:r>
              <a:rPr lang="en-US" sz="2400" dirty="0" err="1"/>
              <a:t>decryptor</a:t>
            </a:r>
            <a:r>
              <a:rPr lang="en-US" sz="2400" dirty="0"/>
              <a:t>) use an identical cryptographic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5" y="2266629"/>
            <a:ext cx="5093391" cy="296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87" y="2327030"/>
            <a:ext cx="3372315" cy="21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Symmetric </a:t>
            </a:r>
            <a:r>
              <a:rPr lang="en-US" sz="4000" dirty="0" smtClean="0"/>
              <a:t>encryption: Block </a:t>
            </a:r>
            <a:r>
              <a:rPr lang="en-US" sz="4000" dirty="0"/>
              <a:t>chaining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IV (initialization vector): </a:t>
            </a:r>
            <a:r>
              <a:rPr lang="en-US" sz="2400" dirty="0"/>
              <a:t>is frequently needed to support certain cipher </a:t>
            </a:r>
            <a:r>
              <a:rPr lang="en-US" sz="2400" dirty="0" smtClean="0"/>
              <a:t>modes</a:t>
            </a:r>
          </a:p>
          <a:p>
            <a:r>
              <a:rPr lang="en-US" sz="2400" dirty="0"/>
              <a:t>Block chaining </a:t>
            </a:r>
            <a:r>
              <a:rPr lang="en-US" sz="2400" dirty="0" smtClean="0"/>
              <a:t>modes</a:t>
            </a:r>
          </a:p>
          <a:p>
            <a:pPr lvl="1"/>
            <a:r>
              <a:rPr lang="en-US" sz="2175" dirty="0">
                <a:hlinkClick r:id="rId2"/>
              </a:rPr>
              <a:t>https://</a:t>
            </a:r>
            <a:r>
              <a:rPr lang="en-US" sz="2175" dirty="0" smtClean="0">
                <a:hlinkClick r:id="rId2"/>
              </a:rPr>
              <a:t>en.wikipedia.org/wiki/Block_cipher_mode_of_operation</a:t>
            </a:r>
            <a:r>
              <a:rPr lang="en-US" sz="2175" dirty="0" smtClean="0"/>
              <a:t> </a:t>
            </a:r>
            <a:endParaRPr lang="en-US" sz="2175" dirty="0"/>
          </a:p>
          <a:p>
            <a:pPr lvl="1"/>
            <a:r>
              <a:rPr lang="en-US" sz="2175" dirty="0" smtClean="0"/>
              <a:t>Electronic </a:t>
            </a:r>
            <a:r>
              <a:rPr lang="en-US" sz="2175" dirty="0"/>
              <a:t>code book (ECB): No IV is necessary in ECB </a:t>
            </a:r>
            <a:r>
              <a:rPr lang="en-US" sz="2175" dirty="0" smtClean="0"/>
              <a:t>mode</a:t>
            </a:r>
          </a:p>
          <a:p>
            <a:pPr lvl="1"/>
            <a:r>
              <a:rPr lang="en-US" sz="2175" dirty="0"/>
              <a:t>cipher block chaining (CBC) mode, the encryption is bootstrapped by inputting an IV that is </a:t>
            </a:r>
            <a:r>
              <a:rPr lang="en-US" sz="2175" dirty="0" err="1"/>
              <a:t>XOR'd</a:t>
            </a:r>
            <a:r>
              <a:rPr lang="en-US" sz="2175" dirty="0"/>
              <a:t> with the first block of </a:t>
            </a:r>
            <a:r>
              <a:rPr lang="en-US" sz="2175" dirty="0" smtClean="0"/>
              <a:t>plaintext</a:t>
            </a:r>
          </a:p>
          <a:p>
            <a:pPr lvl="1"/>
            <a:r>
              <a:rPr lang="en-US" sz="2175" dirty="0"/>
              <a:t>C</a:t>
            </a:r>
            <a:r>
              <a:rPr lang="en-US" sz="2175" dirty="0" smtClean="0"/>
              <a:t>ipher-feedback </a:t>
            </a:r>
            <a:r>
              <a:rPr lang="en-US" sz="2175" dirty="0"/>
              <a:t>chaining (CFB) and output feedback modes (OFB), each a variation on where the IV is initially used, what plaintext and </a:t>
            </a:r>
            <a:r>
              <a:rPr lang="en-US" sz="2175" dirty="0" err="1"/>
              <a:t>ciphertext</a:t>
            </a:r>
            <a:r>
              <a:rPr lang="en-US" sz="2175" dirty="0"/>
              <a:t> blocks are </a:t>
            </a:r>
            <a:r>
              <a:rPr lang="en-US" sz="2175" dirty="0" err="1"/>
              <a:t>XOR'd</a:t>
            </a:r>
            <a:r>
              <a:rPr lang="en-US" sz="2175" dirty="0"/>
              <a:t>, and so </a:t>
            </a:r>
            <a:r>
              <a:rPr lang="en-US" sz="2175" dirty="0" smtClean="0"/>
              <a:t>on</a:t>
            </a:r>
          </a:p>
          <a:p>
            <a:pPr lvl="1"/>
            <a:r>
              <a:rPr lang="en-US" sz="2175" dirty="0"/>
              <a:t>Counter modes</a:t>
            </a:r>
            <a:endParaRPr lang="en-US" sz="2175" dirty="0" smtClean="0"/>
          </a:p>
          <a:p>
            <a:pPr lvl="2"/>
            <a:r>
              <a:rPr lang="en-US" sz="1950" dirty="0"/>
              <a:t>counter mode (CTR) and Galois counter mode (GCM). </a:t>
            </a:r>
            <a:endParaRPr lang="en-US" sz="1950" dirty="0" smtClean="0"/>
          </a:p>
          <a:p>
            <a:pPr lvl="2"/>
            <a:r>
              <a:rPr lang="en-US" sz="1950" dirty="0" smtClean="0"/>
              <a:t>In </a:t>
            </a:r>
            <a:r>
              <a:rPr lang="en-US" sz="1950" dirty="0"/>
              <a:t>these, the plaintext data is not actually encrypted with the cipher and key, not directly anyway</a:t>
            </a:r>
          </a:p>
        </p:txBody>
      </p:sp>
    </p:spTree>
    <p:extLst>
      <p:ext uri="{BB962C8B-B14F-4D97-AF65-F5344CB8AC3E}">
        <p14:creationId xmlns:p14="http://schemas.microsoft.com/office/powerpoint/2010/main" val="190536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Asymmetric encryption simply means there are two different, pairwise keys, one public and the other private, used to encrypt and decrypt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66" y="2529662"/>
            <a:ext cx="6100894" cy="33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3336"/>
            <a:ext cx="6248400" cy="623631"/>
          </a:xfrm>
        </p:spPr>
        <p:txBody>
          <a:bodyPr/>
          <a:lstStyle/>
          <a:p>
            <a:r>
              <a:rPr lang="en-US" sz="4000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Cryptographic hashes are used in a variety of security functions for their ability to represent an arbitrarily large message with a small sized, unique thumbprint (the hash)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3" y="2550167"/>
            <a:ext cx="4200556" cy="32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67l">
  <a:themeElements>
    <a:clrScheme name="cdb2004167l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cdb2004167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67l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C07E113D9934F95F8C2B48C009624" ma:contentTypeVersion="8" ma:contentTypeDescription="Create a new document." ma:contentTypeScope="" ma:versionID="d29c4d067f239474da30312099351da8">
  <xsd:schema xmlns:xsd="http://www.w3.org/2001/XMLSchema" xmlns:xs="http://www.w3.org/2001/XMLSchema" xmlns:p="http://schemas.microsoft.com/office/2006/metadata/properties" xmlns:ns2="574d386b-42e0-4cbd-9c3e-28f5e5230934" targetNamespace="http://schemas.microsoft.com/office/2006/metadata/properties" ma:root="true" ma:fieldsID="b8621af266874f22270da5e37fa3d60f" ns2:_="">
    <xsd:import namespace="574d386b-42e0-4cbd-9c3e-28f5e52309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386b-42e0-4cbd-9c3e-28f5e5230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D6CE7-797D-4BE2-BF17-ECF1C6716E69}"/>
</file>

<file path=customXml/itemProps2.xml><?xml version="1.0" encoding="utf-8"?>
<ds:datastoreItem xmlns:ds="http://schemas.openxmlformats.org/officeDocument/2006/customXml" ds:itemID="{85C0BF03-CA7E-4114-BCDC-B89B8702B327}"/>
</file>

<file path=customXml/itemProps3.xml><?xml version="1.0" encoding="utf-8"?>
<ds:datastoreItem xmlns:ds="http://schemas.openxmlformats.org/officeDocument/2006/customXml" ds:itemID="{02CEEC52-03D2-4230-80D5-B5145BBAD90C}"/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1035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cdb2004167l</vt:lpstr>
      <vt:lpstr>Image</vt:lpstr>
      <vt:lpstr>Cryptographic Fundamentals for IoT Security Engineering</vt:lpstr>
      <vt:lpstr>Contents</vt:lpstr>
      <vt:lpstr>Cryptography and its role in securing the IoT</vt:lpstr>
      <vt:lpstr>Types and uses of cryptographic primitives in the IoT</vt:lpstr>
      <vt:lpstr>Encryption and decryption</vt:lpstr>
      <vt:lpstr>Symmetric encryption</vt:lpstr>
      <vt:lpstr>Symmetric encryption: Block chaining modes</vt:lpstr>
      <vt:lpstr>Asymmetric encryption</vt:lpstr>
      <vt:lpstr>Hashes</vt:lpstr>
      <vt:lpstr>Hashes</vt:lpstr>
      <vt:lpstr>Digital signatures</vt:lpstr>
      <vt:lpstr>Digital signatures</vt:lpstr>
      <vt:lpstr>Symmetric (MACs)</vt:lpstr>
      <vt:lpstr>Random number generation</vt:lpstr>
      <vt:lpstr>Ciphersuites</vt:lpstr>
      <vt:lpstr>Cryptographic module principles</vt:lpstr>
      <vt:lpstr>Cryptographic module principles</vt:lpstr>
      <vt:lpstr>Cryptographic key management fundamentals</vt:lpstr>
      <vt:lpstr>Key generation &amp; Key establishment</vt:lpstr>
      <vt:lpstr>Key derivation</vt:lpstr>
      <vt:lpstr>Key derivation</vt:lpstr>
      <vt:lpstr>Key storage</vt:lpstr>
      <vt:lpstr>Examining cryptographic controls for IoT protocols</vt:lpstr>
      <vt:lpstr>ZigBee</vt:lpstr>
      <vt:lpstr>Bluetooth-LE</vt:lpstr>
      <vt:lpstr>Cryptographic controls built into IoT messaging protocols</vt:lpstr>
      <vt:lpstr>Future directions of the IoT and cryptography</vt:lpstr>
      <vt:lpstr>Future directions of the IoT and cryptography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Lê Đức Thuận</dc:creator>
  <cp:lastModifiedBy>huongpv@gmail.com</cp:lastModifiedBy>
  <cp:revision>154</cp:revision>
  <cp:lastPrinted>2022-01-05T02:45:36Z</cp:lastPrinted>
  <dcterms:created xsi:type="dcterms:W3CDTF">2018-01-02T08:44:42Z</dcterms:created>
  <dcterms:modified xsi:type="dcterms:W3CDTF">2023-07-08T12:56:07Z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0x010100674C07E113D9934F95F8C2B48C009624</vt:lpwstr>
  </property>
</Properties>
</file>