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66" r:id="rId3"/>
    <p:sldId id="267" r:id="rId4"/>
    <p:sldId id="281" r:id="rId5"/>
    <p:sldId id="282" r:id="rId6"/>
    <p:sldId id="283" r:id="rId7"/>
    <p:sldId id="284" r:id="rId8"/>
    <p:sldId id="285" r:id="rId9"/>
    <p:sldId id="287" r:id="rId10"/>
    <p:sldId id="320" r:id="rId11"/>
    <p:sldId id="319" r:id="rId12"/>
    <p:sldId id="321" r:id="rId13"/>
    <p:sldId id="286" r:id="rId14"/>
    <p:sldId id="288" r:id="rId15"/>
    <p:sldId id="289" r:id="rId16"/>
    <p:sldId id="280" r:id="rId17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84" autoAdjust="0"/>
    <p:restoredTop sz="94674"/>
  </p:normalViewPr>
  <p:slideViewPr>
    <p:cSldViewPr snapToGrid="0">
      <p:cViewPr varScale="1">
        <p:scale>
          <a:sx n="89" d="100"/>
          <a:sy n="89" d="100"/>
        </p:scale>
        <p:origin x="936" y="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66BCF-78AB-45D9-8FB8-9FF52F0A110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2A282-6293-44BF-BF8D-085A204FE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2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0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gray">
          <a:xfrm>
            <a:off x="0" y="6562725"/>
            <a:ext cx="9144000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3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132767"/>
              </a:solidFill>
              <a:latin typeface="Arial" charset="0"/>
            </a:endParaRPr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13">
              <a:solidFill>
                <a:srgbClr val="132767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28600" y="304796"/>
            <a:ext cx="1174750" cy="476250"/>
            <a:chOff x="2680" y="3678"/>
            <a:chExt cx="680" cy="300"/>
          </a:xfrm>
        </p:grpSpPr>
        <p:sp>
          <p:nvSpPr>
            <p:cNvPr id="7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50" b="1">
                  <a:solidFill>
                    <a:srgbClr val="132767"/>
                  </a:solidFill>
                  <a:latin typeface="Times New Roman" pitchFamily="18" charset="0"/>
                </a:rPr>
                <a:t>It.Kma</a:t>
              </a:r>
            </a:p>
          </p:txBody>
        </p:sp>
        <p:sp>
          <p:nvSpPr>
            <p:cNvPr id="8" name="AutoShape 15"/>
            <p:cNvSpPr>
              <a:spLocks noChangeArrowheads="1"/>
            </p:cNvSpPr>
            <p:nvPr/>
          </p:nvSpPr>
          <p:spPr bwMode="gray">
            <a:xfrm rot="5400000">
              <a:off x="2928" y="3495"/>
              <a:ext cx="172" cy="538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13">
                <a:solidFill>
                  <a:srgbClr val="132767"/>
                </a:solidFill>
              </a:endParaRP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14400" y="2286000"/>
            <a:ext cx="7304088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762000" y="1600204"/>
            <a:ext cx="76200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75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534154"/>
            <a:ext cx="2133600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75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34154"/>
            <a:ext cx="2895600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75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534154"/>
            <a:ext cx="2133600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75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CABD60-E1BE-494D-995E-DC1CAD01CA65}" type="slidenum">
              <a:rPr 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7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893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686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5105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5105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7550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137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0363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269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280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5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529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2920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609604"/>
            <a:ext cx="2057400" cy="5692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609604"/>
            <a:ext cx="6019800" cy="5692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2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9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9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0" y="0"/>
          <a:ext cx="91440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Image" r:id="rId14" imgW="10793651" imgH="1498413" progId="Photoshop.Image.6">
                  <p:embed/>
                </p:oleObj>
              </mc:Choice>
              <mc:Fallback>
                <p:oleObj name="Image" r:id="rId14" imgW="10793651" imgH="149841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8"/>
          <p:cNvSpPr>
            <a:spLocks noChangeArrowheads="1"/>
          </p:cNvSpPr>
          <p:nvPr/>
        </p:nvSpPr>
        <p:spPr bwMode="gray">
          <a:xfrm>
            <a:off x="304800" y="609600"/>
            <a:ext cx="8839200" cy="533400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132767"/>
              </a:solidFill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gray">
          <a:xfrm>
            <a:off x="9525" y="1114425"/>
            <a:ext cx="9144000" cy="76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3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132767"/>
              </a:solidFill>
              <a:latin typeface="Arial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38400" y="609604"/>
            <a:ext cx="6248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13"/>
          <p:cNvSpPr txBox="1">
            <a:spLocks noChangeArrowheads="1"/>
          </p:cNvSpPr>
          <p:nvPr/>
        </p:nvSpPr>
        <p:spPr bwMode="gray">
          <a:xfrm>
            <a:off x="8269395" y="257179"/>
            <a:ext cx="990600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25" b="1" dirty="0" err="1">
                <a:solidFill>
                  <a:srgbClr val="FFFFFF"/>
                </a:solidFill>
                <a:latin typeface="Times New Roman" pitchFamily="18" charset="0"/>
              </a:rPr>
              <a:t>It.kma</a:t>
            </a:r>
            <a:endParaRPr lang="en-US" sz="1125" b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32" name="AutoShape 14"/>
          <p:cNvSpPr>
            <a:spLocks noChangeArrowheads="1"/>
          </p:cNvSpPr>
          <p:nvPr/>
        </p:nvSpPr>
        <p:spPr bwMode="gray">
          <a:xfrm rot="5400000">
            <a:off x="8447088" y="-185737"/>
            <a:ext cx="273050" cy="860425"/>
          </a:xfrm>
          <a:prstGeom prst="moon">
            <a:avLst>
              <a:gd name="adj" fmla="val 21208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132767"/>
              </a:solidFill>
            </a:endParaRPr>
          </a:p>
        </p:txBody>
      </p:sp>
      <p:sp>
        <p:nvSpPr>
          <p:cNvPr id="1033" name="Text Box 20"/>
          <p:cNvSpPr txBox="1">
            <a:spLocks noChangeArrowheads="1"/>
          </p:cNvSpPr>
          <p:nvPr userDrawn="1"/>
        </p:nvSpPr>
        <p:spPr bwMode="auto">
          <a:xfrm>
            <a:off x="395289" y="6308727"/>
            <a:ext cx="2736850" cy="24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E406F1FA-67F7-4358-9446-B4BDE686E3BB}" type="datetime4">
              <a:rPr lang="en-US" sz="1013" smtClean="0">
                <a:solidFill>
                  <a:srgbClr val="132767"/>
                </a:solidFill>
                <a:latin typeface="Times New Roman" pitchFamily="18" charset="0"/>
              </a:rPr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August 11, 2024</a:t>
            </a:fld>
            <a:endParaRPr lang="en-US" sz="1013">
              <a:solidFill>
                <a:srgbClr val="132767"/>
              </a:solidFill>
              <a:latin typeface="Times New Roman" pitchFamily="18" charset="0"/>
            </a:endParaRPr>
          </a:p>
        </p:txBody>
      </p:sp>
      <p:sp>
        <p:nvSpPr>
          <p:cNvPr id="1034" name="Text Box 21"/>
          <p:cNvSpPr txBox="1">
            <a:spLocks noChangeArrowheads="1"/>
          </p:cNvSpPr>
          <p:nvPr userDrawn="1"/>
        </p:nvSpPr>
        <p:spPr bwMode="auto">
          <a:xfrm>
            <a:off x="6588125" y="6308727"/>
            <a:ext cx="2160588" cy="24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fld id="{2A0E35D4-1D98-4A7A-BAA5-AA8108397085}" type="slidenum">
              <a:rPr lang="en-US" sz="1013">
                <a:solidFill>
                  <a:srgbClr val="132767"/>
                </a:solidFill>
                <a:latin typeface="Times New Roman" panose="02020603050405020304" pitchFamily="18" charset="0"/>
              </a:rPr>
              <a:pPr algn="r"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sz="1013">
              <a:solidFill>
                <a:srgbClr val="132767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9pPr>
    </p:titleStyle>
    <p:bodyStyle>
      <a:lvl1pPr marL="192881" indent="-192881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575">
          <a:solidFill>
            <a:schemeClr val="tx1"/>
          </a:solidFill>
          <a:latin typeface="+mn-lt"/>
        </a:defRPr>
      </a:lvl2pPr>
      <a:lvl3pPr marL="642938" indent="-128588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350">
          <a:solidFill>
            <a:schemeClr val="tx1"/>
          </a:solidFill>
          <a:latin typeface="+mn-lt"/>
        </a:defRPr>
      </a:lvl3pPr>
      <a:lvl4pPr marL="900113" indent="-128588" algn="just" rtl="0" eaLnBrk="0" fontAlgn="base" hangingPunct="0">
        <a:spcBef>
          <a:spcPct val="20000"/>
        </a:spcBef>
        <a:spcAft>
          <a:spcPct val="0"/>
        </a:spcAft>
        <a:buChar char="–"/>
        <a:defRPr sz="1125">
          <a:solidFill>
            <a:schemeClr val="tx1"/>
          </a:solidFill>
          <a:latin typeface="+mn-lt"/>
        </a:defRPr>
      </a:lvl4pPr>
      <a:lvl5pPr marL="1157288" indent="-128588" algn="just" rtl="0" eaLnBrk="0" fontAlgn="base" hangingPunct="0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5pPr>
      <a:lvl6pPr marL="1414463" indent="-128588" algn="just" rtl="0" fontAlgn="base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just" rtl="0" fontAlgn="base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just" rtl="0" fontAlgn="base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just" rtl="0" fontAlgn="base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19487" y="2294414"/>
            <a:ext cx="6288901" cy="1368565"/>
          </a:xfrm>
        </p:spPr>
        <p:txBody>
          <a:bodyPr/>
          <a:lstStyle/>
          <a:p>
            <a:pPr eaLnBrk="1" hangingPunct="1"/>
            <a:r>
              <a:rPr lang="en-US" sz="3600" dirty="0"/>
              <a:t>Cryptographic Fundamentals for </a:t>
            </a:r>
            <a:r>
              <a:rPr lang="en-US" sz="3600" dirty="0" err="1"/>
              <a:t>IoT</a:t>
            </a:r>
            <a:r>
              <a:rPr lang="en-US" sz="3600" dirty="0"/>
              <a:t> Security Engineering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gray">
          <a:xfrm>
            <a:off x="2038576" y="1635163"/>
            <a:ext cx="5900569" cy="762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400" kern="0" dirty="0" smtClean="0">
                <a:solidFill>
                  <a:schemeClr val="tx1">
                    <a:lumMod val="75000"/>
                  </a:schemeClr>
                </a:solidFill>
              </a:rPr>
              <a:t>Academy of Cryptography Techniques</a:t>
            </a:r>
          </a:p>
          <a:p>
            <a:pPr algn="r" eaLnBrk="1" hangingPunct="1"/>
            <a:r>
              <a:rPr lang="en-US" sz="2400" kern="0" dirty="0" smtClean="0">
                <a:solidFill>
                  <a:schemeClr val="tx1">
                    <a:lumMod val="75000"/>
                  </a:schemeClr>
                </a:solidFill>
              </a:rPr>
              <a:t>CHAT</a:t>
            </a:r>
            <a:endParaRPr lang="en-US" sz="2400" kern="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2868707" y="3823207"/>
            <a:ext cx="4801496" cy="762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400" b="0" kern="0" dirty="0" smtClean="0">
                <a:solidFill>
                  <a:schemeClr val="tx1">
                    <a:lumMod val="75000"/>
                  </a:schemeClr>
                </a:solidFill>
              </a:rPr>
              <a:t>Dr. Pham Van </a:t>
            </a:r>
            <a:r>
              <a:rPr lang="en-US" sz="2400" b="0" kern="0" dirty="0" err="1" smtClean="0">
                <a:solidFill>
                  <a:schemeClr val="tx1">
                    <a:lumMod val="75000"/>
                  </a:schemeClr>
                </a:solidFill>
              </a:rPr>
              <a:t>Huong</a:t>
            </a:r>
            <a:endParaRPr lang="en-US" sz="2400" b="0" kern="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r" eaLnBrk="1" hangingPunct="1"/>
            <a:r>
              <a:rPr lang="en-US" sz="2400" b="0" kern="0" dirty="0" smtClean="0">
                <a:solidFill>
                  <a:schemeClr val="tx1">
                    <a:lumMod val="75000"/>
                  </a:schemeClr>
                </a:solidFill>
              </a:rPr>
              <a:t>0902 122 010</a:t>
            </a:r>
          </a:p>
          <a:p>
            <a:pPr algn="r" eaLnBrk="1" hangingPunct="1"/>
            <a:r>
              <a:rPr lang="en-US" sz="2400" b="0" kern="0" dirty="0" smtClean="0">
                <a:solidFill>
                  <a:schemeClr val="tx1">
                    <a:lumMod val="75000"/>
                  </a:schemeClr>
                </a:solidFill>
              </a:rPr>
              <a:t>HuongPV@gmail.com</a:t>
            </a:r>
          </a:p>
        </p:txBody>
      </p:sp>
    </p:spTree>
    <p:extLst>
      <p:ext uri="{BB962C8B-B14F-4D97-AF65-F5344CB8AC3E}">
        <p14:creationId xmlns:p14="http://schemas.microsoft.com/office/powerpoint/2010/main" val="39697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Secure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Once </a:t>
            </a:r>
            <a:r>
              <a:rPr lang="en-US" sz="2800" dirty="0"/>
              <a:t>received, the steps for each device include: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Authenticate </a:t>
            </a:r>
            <a:r>
              <a:rPr lang="en-US" sz="2400" dirty="0"/>
              <a:t>uniquely to the device using a customer-specific, default manufacturer authenticator (password or key).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Install </a:t>
            </a:r>
            <a:r>
              <a:rPr lang="en-US" sz="2400" dirty="0"/>
              <a:t>PKI trust anchors and any intermediate public key certificates (such as those of the registration authority, enrollment certificate authority, or other roots, and so on).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Install </a:t>
            </a:r>
            <a:r>
              <a:rPr lang="en-US" sz="2400" dirty="0"/>
              <a:t>minimal network reachability information so that the device knows where to check certificate revocation lists, perform OCSP lookups, or other security-related functions.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Provision </a:t>
            </a:r>
            <a:r>
              <a:rPr lang="en-US" sz="2400" dirty="0"/>
              <a:t>the device PKI credentials (public key signed by CA) and private key(s) so that other entities possessing the signing CA keys can trust the new device.</a:t>
            </a:r>
          </a:p>
        </p:txBody>
      </p:sp>
    </p:spTree>
    <p:extLst>
      <p:ext uri="{BB962C8B-B14F-4D97-AF65-F5344CB8AC3E}">
        <p14:creationId xmlns:p14="http://schemas.microsoft.com/office/powerpoint/2010/main" val="7560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6248400" cy="1096967"/>
          </a:xfrm>
        </p:spPr>
        <p:txBody>
          <a:bodyPr/>
          <a:lstStyle/>
          <a:p>
            <a:r>
              <a:rPr lang="en-US" sz="3600" dirty="0"/>
              <a:t>Credential and attribute provisioning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17" y="1196975"/>
            <a:ext cx="8364602" cy="57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4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Authentication </a:t>
            </a:r>
            <a:r>
              <a:rPr lang="en-US" sz="3600" dirty="0" smtClean="0"/>
              <a:t>credentials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Passwords</a:t>
            </a:r>
          </a:p>
          <a:p>
            <a:pPr lvl="1"/>
            <a:r>
              <a:rPr lang="en-US" sz="2400" dirty="0"/>
              <a:t>Some protocols, such as MQTT, only provide the ability to use a username/ password combination for native-protocol authentication purposes. Within MQTT, the CONNECT message includes the fields for passing this information to an MQTT Broker.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323" y="3334806"/>
            <a:ext cx="4728866" cy="31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Authentication credentials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Symmetric </a:t>
            </a:r>
            <a:r>
              <a:rPr lang="en-US" sz="2800" dirty="0" smtClean="0"/>
              <a:t>keys</a:t>
            </a:r>
          </a:p>
          <a:p>
            <a:pPr lvl="1"/>
            <a:r>
              <a:rPr lang="en-US" sz="2400" dirty="0"/>
              <a:t>Symmetric key material may also be used to </a:t>
            </a:r>
            <a:r>
              <a:rPr lang="en-US" sz="2400" dirty="0" smtClean="0"/>
              <a:t>authenticate</a:t>
            </a:r>
          </a:p>
          <a:p>
            <a:pPr lvl="1"/>
            <a:r>
              <a:rPr lang="en-US" sz="2400" dirty="0"/>
              <a:t>Message authentication codes (MACs) are generated using a MAC algorithm (such as HMAC, CMAC, and so on) with a shared key and known data (signed by the key). </a:t>
            </a:r>
            <a:endParaRPr lang="en-US" sz="2400" dirty="0" smtClean="0"/>
          </a:p>
          <a:p>
            <a:pPr lvl="1"/>
            <a:r>
              <a:rPr lang="en-US" sz="2400" dirty="0" smtClean="0"/>
              <a:t>On </a:t>
            </a:r>
            <a:r>
              <a:rPr lang="en-US" sz="2400" dirty="0"/>
              <a:t>receiving side, an entity can prove the sender possessed the pre-shared key when the its computed MAC is shown to be identical to the received MAC</a:t>
            </a:r>
          </a:p>
        </p:txBody>
      </p:sp>
    </p:spTree>
    <p:extLst>
      <p:ext uri="{BB962C8B-B14F-4D97-AF65-F5344CB8AC3E}">
        <p14:creationId xmlns:p14="http://schemas.microsoft.com/office/powerpoint/2010/main" val="258504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Authentication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Certificates</a:t>
            </a:r>
          </a:p>
          <a:p>
            <a:pPr lvl="1"/>
            <a:r>
              <a:rPr lang="en-US" sz="2400" dirty="0"/>
              <a:t>Digital certificates, public key-based, are a preferred method for providing authentication functionality in the </a:t>
            </a:r>
            <a:r>
              <a:rPr lang="en-US" sz="2400" dirty="0" err="1" smtClean="0"/>
              <a:t>IoT</a:t>
            </a:r>
            <a:endParaRPr lang="en-US" sz="2400" dirty="0" smtClean="0"/>
          </a:p>
          <a:p>
            <a:pPr lvl="1"/>
            <a:r>
              <a:rPr lang="en-US" sz="2400" dirty="0"/>
              <a:t>X.509 </a:t>
            </a:r>
            <a:endParaRPr lang="en-US" sz="2400" dirty="0" smtClean="0"/>
          </a:p>
          <a:p>
            <a:pPr lvl="2"/>
            <a:r>
              <a:rPr lang="en-US" sz="2000" dirty="0" smtClean="0"/>
              <a:t>Certificates </a:t>
            </a:r>
            <a:r>
              <a:rPr lang="en-US" sz="2000" dirty="0"/>
              <a:t>come with a highly organized hierarchical naming structure that consists of organization, organizational unit(s), and distinguished names (DN) or common names (CN)</a:t>
            </a:r>
          </a:p>
        </p:txBody>
      </p:sp>
    </p:spTree>
    <p:extLst>
      <p:ext uri="{BB962C8B-B14F-4D97-AF65-F5344CB8AC3E}">
        <p14:creationId xmlns:p14="http://schemas.microsoft.com/office/powerpoint/2010/main" val="143690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2414-E352-9F41-9A6F-01562723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2558075"/>
            <a:ext cx="8229600" cy="3744299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 smtClean="0"/>
              <a:t>Q&amp;A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Contents</a:t>
            </a:r>
            <a:endParaRPr lang="en-US" sz="2000" dirty="0">
              <a:solidFill>
                <a:schemeClr val="accent1"/>
              </a:solidFill>
            </a:endParaRP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1653460" y="1613167"/>
            <a:ext cx="762000" cy="665162"/>
            <a:chOff x="1110" y="2656"/>
            <a:chExt cx="1549" cy="1351"/>
          </a:xfrm>
        </p:grpSpPr>
        <p:sp>
          <p:nvSpPr>
            <p:cNvPr id="5155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56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5124" name="Group 7"/>
          <p:cNvGrpSpPr>
            <a:grpSpLocks/>
          </p:cNvGrpSpPr>
          <p:nvPr/>
        </p:nvGrpSpPr>
        <p:grpSpPr bwMode="auto">
          <a:xfrm>
            <a:off x="1677134" y="2494517"/>
            <a:ext cx="762000" cy="665163"/>
            <a:chOff x="3174" y="2656"/>
            <a:chExt cx="1549" cy="1351"/>
          </a:xfrm>
        </p:grpSpPr>
        <p:sp>
          <p:nvSpPr>
            <p:cNvPr id="5152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53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125" name="Line 11"/>
          <p:cNvSpPr>
            <a:spLocks noChangeShapeType="1"/>
          </p:cNvSpPr>
          <p:nvPr/>
        </p:nvSpPr>
        <p:spPr bwMode="auto">
          <a:xfrm>
            <a:off x="2263060" y="222276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12"/>
          <p:cNvSpPr txBox="1">
            <a:spLocks noChangeArrowheads="1"/>
          </p:cNvSpPr>
          <p:nvPr/>
        </p:nvSpPr>
        <p:spPr bwMode="auto">
          <a:xfrm>
            <a:off x="2453339" y="1425098"/>
            <a:ext cx="464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smtClean="0"/>
              <a:t>Identity and access management for </a:t>
            </a:r>
            <a:r>
              <a:rPr lang="en-US" sz="2400" dirty="0" err="1" smtClean="0"/>
              <a:t>IoT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27" name="Text Box 13"/>
          <p:cNvSpPr txBox="1">
            <a:spLocks noChangeArrowheads="1"/>
          </p:cNvSpPr>
          <p:nvPr/>
        </p:nvSpPr>
        <p:spPr bwMode="gray">
          <a:xfrm>
            <a:off x="1858248" y="171317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>
            <a:off x="2286734" y="310411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Text Box 15"/>
          <p:cNvSpPr txBox="1">
            <a:spLocks noChangeArrowheads="1"/>
          </p:cNvSpPr>
          <p:nvPr/>
        </p:nvSpPr>
        <p:spPr bwMode="auto">
          <a:xfrm>
            <a:off x="2482674" y="2572305"/>
            <a:ext cx="37128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smtClean="0"/>
              <a:t>Authentication credentials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30" name="Text Box 16"/>
          <p:cNvSpPr txBox="1">
            <a:spLocks noChangeArrowheads="1"/>
          </p:cNvSpPr>
          <p:nvPr/>
        </p:nvSpPr>
        <p:spPr bwMode="gray">
          <a:xfrm>
            <a:off x="1880919" y="2594530"/>
            <a:ext cx="338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5131" name="Group 17"/>
          <p:cNvGrpSpPr>
            <a:grpSpLocks/>
          </p:cNvGrpSpPr>
          <p:nvPr/>
        </p:nvGrpSpPr>
        <p:grpSpPr bwMode="auto">
          <a:xfrm>
            <a:off x="1677134" y="3302659"/>
            <a:ext cx="762000" cy="665163"/>
            <a:chOff x="1110" y="2656"/>
            <a:chExt cx="1549" cy="1351"/>
          </a:xfrm>
        </p:grpSpPr>
        <p:sp>
          <p:nvSpPr>
            <p:cNvPr id="5149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50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133" name="Line 25"/>
          <p:cNvSpPr>
            <a:spLocks noChangeShapeType="1"/>
          </p:cNvSpPr>
          <p:nvPr/>
        </p:nvSpPr>
        <p:spPr bwMode="auto">
          <a:xfrm>
            <a:off x="2286734" y="3912259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Text Box 26"/>
          <p:cNvSpPr txBox="1">
            <a:spLocks noChangeArrowheads="1"/>
          </p:cNvSpPr>
          <p:nvPr/>
        </p:nvSpPr>
        <p:spPr bwMode="auto">
          <a:xfrm>
            <a:off x="2481087" y="3416959"/>
            <a:ext cx="30324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err="1" smtClean="0">
                <a:latin typeface="Times New Roman" panose="02020603050405020304" pitchFamily="18" charset="0"/>
              </a:rPr>
              <a:t>IoT</a:t>
            </a:r>
            <a:r>
              <a:rPr lang="en-US" sz="2400" dirty="0" smtClean="0">
                <a:latin typeface="Times New Roman" panose="02020603050405020304" pitchFamily="18" charset="0"/>
              </a:rPr>
              <a:t> IAM infrastructure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35" name="Text Box 27"/>
          <p:cNvSpPr txBox="1">
            <a:spLocks noChangeArrowheads="1"/>
          </p:cNvSpPr>
          <p:nvPr/>
        </p:nvSpPr>
        <p:spPr bwMode="gray">
          <a:xfrm>
            <a:off x="1880919" y="3402672"/>
            <a:ext cx="338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8" name="Text Box 30"/>
          <p:cNvSpPr txBox="1">
            <a:spLocks noChangeArrowheads="1"/>
          </p:cNvSpPr>
          <p:nvPr/>
        </p:nvSpPr>
        <p:spPr bwMode="gray">
          <a:xfrm>
            <a:off x="1881922" y="426785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142" name="Text Box 41"/>
          <p:cNvSpPr txBox="1">
            <a:spLocks noChangeArrowheads="1"/>
          </p:cNvSpPr>
          <p:nvPr/>
        </p:nvSpPr>
        <p:spPr bwMode="gray">
          <a:xfrm>
            <a:off x="1941337" y="464138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  <p:grpSp>
        <p:nvGrpSpPr>
          <p:cNvPr id="38" name="Group 17">
            <a:extLst>
              <a:ext uri="{FF2B5EF4-FFF2-40B4-BE49-F238E27FC236}">
                <a16:creationId xmlns:a16="http://schemas.microsoft.com/office/drawing/2014/main" id="{6C55B145-ECD2-C34F-9BA3-6DACB87B18B7}"/>
              </a:ext>
            </a:extLst>
          </p:cNvPr>
          <p:cNvGrpSpPr>
            <a:grpSpLocks/>
          </p:cNvGrpSpPr>
          <p:nvPr/>
        </p:nvGrpSpPr>
        <p:grpSpPr bwMode="auto">
          <a:xfrm>
            <a:off x="1716520" y="4163972"/>
            <a:ext cx="762000" cy="665163"/>
            <a:chOff x="1110" y="2656"/>
            <a:chExt cx="1549" cy="1351"/>
          </a:xfrm>
        </p:grpSpPr>
        <p:sp>
          <p:nvSpPr>
            <p:cNvPr id="39" name="AutoShape 18">
              <a:extLst>
                <a:ext uri="{FF2B5EF4-FFF2-40B4-BE49-F238E27FC236}">
                  <a16:creationId xmlns:a16="http://schemas.microsoft.com/office/drawing/2014/main" id="{51639D12-1ED3-984D-99AA-005CB1FE43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" name="AutoShape 19">
              <a:extLst>
                <a:ext uri="{FF2B5EF4-FFF2-40B4-BE49-F238E27FC236}">
                  <a16:creationId xmlns:a16="http://schemas.microsoft.com/office/drawing/2014/main" id="{016FDE0E-FCCB-FC45-8B56-9E4BED96350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" name="AutoShape 20">
              <a:extLst>
                <a:ext uri="{FF2B5EF4-FFF2-40B4-BE49-F238E27FC236}">
                  <a16:creationId xmlns:a16="http://schemas.microsoft.com/office/drawing/2014/main" id="{2C174878-3508-B64D-889C-7A4167550C7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42" name="Line 25">
            <a:extLst>
              <a:ext uri="{FF2B5EF4-FFF2-40B4-BE49-F238E27FC236}">
                <a16:creationId xmlns:a16="http://schemas.microsoft.com/office/drawing/2014/main" id="{C62C8EF5-1A2E-EB46-ACA3-23039B039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6120" y="477357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26">
            <a:extLst>
              <a:ext uri="{FF2B5EF4-FFF2-40B4-BE49-F238E27FC236}">
                <a16:creationId xmlns:a16="http://schemas.microsoft.com/office/drawing/2014/main" id="{06420AB0-F2DD-6947-815A-4AFF97167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906" y="4246067"/>
            <a:ext cx="53487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smtClean="0"/>
              <a:t>Authorization an access control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4" name="Text Box 27">
            <a:extLst>
              <a:ext uri="{FF2B5EF4-FFF2-40B4-BE49-F238E27FC236}">
                <a16:creationId xmlns:a16="http://schemas.microsoft.com/office/drawing/2014/main" id="{D50F42E5-F0B7-BB45-A5DA-F369293136F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10556" y="4235556"/>
            <a:ext cx="338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gray">
          <a:xfrm>
            <a:off x="1916514" y="511588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gray">
          <a:xfrm>
            <a:off x="1975929" y="548940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  <p:grpSp>
        <p:nvGrpSpPr>
          <p:cNvPr id="35" name="Group 17">
            <a:extLst>
              <a:ext uri="{FF2B5EF4-FFF2-40B4-BE49-F238E27FC236}">
                <a16:creationId xmlns:a16="http://schemas.microsoft.com/office/drawing/2014/main" id="{6C55B145-ECD2-C34F-9BA3-6DACB87B18B7}"/>
              </a:ext>
            </a:extLst>
          </p:cNvPr>
          <p:cNvGrpSpPr>
            <a:grpSpLocks/>
          </p:cNvGrpSpPr>
          <p:nvPr/>
        </p:nvGrpSpPr>
        <p:grpSpPr bwMode="auto">
          <a:xfrm>
            <a:off x="1751112" y="5011995"/>
            <a:ext cx="762000" cy="665163"/>
            <a:chOff x="1110" y="2656"/>
            <a:chExt cx="1549" cy="1351"/>
          </a:xfrm>
        </p:grpSpPr>
        <p:sp>
          <p:nvSpPr>
            <p:cNvPr id="36" name="AutoShape 18">
              <a:extLst>
                <a:ext uri="{FF2B5EF4-FFF2-40B4-BE49-F238E27FC236}">
                  <a16:creationId xmlns:a16="http://schemas.microsoft.com/office/drawing/2014/main" id="{51639D12-1ED3-984D-99AA-005CB1FE43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" name="AutoShape 19">
              <a:extLst>
                <a:ext uri="{FF2B5EF4-FFF2-40B4-BE49-F238E27FC236}">
                  <a16:creationId xmlns:a16="http://schemas.microsoft.com/office/drawing/2014/main" id="{016FDE0E-FCCB-FC45-8B56-9E4BED96350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" name="AutoShape 20">
              <a:extLst>
                <a:ext uri="{FF2B5EF4-FFF2-40B4-BE49-F238E27FC236}">
                  <a16:creationId xmlns:a16="http://schemas.microsoft.com/office/drawing/2014/main" id="{2C174878-3508-B64D-889C-7A4167550C7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46" name="Line 25">
            <a:extLst>
              <a:ext uri="{FF2B5EF4-FFF2-40B4-BE49-F238E27FC236}">
                <a16:creationId xmlns:a16="http://schemas.microsoft.com/office/drawing/2014/main" id="{C62C8EF5-1A2E-EB46-ACA3-23039B039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712" y="562159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26">
            <a:extLst>
              <a:ext uri="{FF2B5EF4-FFF2-40B4-BE49-F238E27FC236}">
                <a16:creationId xmlns:a16="http://schemas.microsoft.com/office/drawing/2014/main" id="{06420AB0-F2DD-6947-815A-4AFF97167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065" y="5126295"/>
            <a:ext cx="63217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Future directions of the </a:t>
            </a:r>
            <a:r>
              <a:rPr lang="en-US" sz="2400" dirty="0" err="1"/>
              <a:t>IoT</a:t>
            </a:r>
            <a:r>
              <a:rPr lang="en-US" sz="2400" dirty="0"/>
              <a:t> and cryptography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8" name="Text Box 27">
            <a:extLst>
              <a:ext uri="{FF2B5EF4-FFF2-40B4-BE49-F238E27FC236}">
                <a16:creationId xmlns:a16="http://schemas.microsoft.com/office/drawing/2014/main" id="{D50F42E5-F0B7-BB45-A5DA-F369293136F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45148" y="5083579"/>
            <a:ext cx="338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83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3788"/>
            <a:ext cx="6248400" cy="1043179"/>
          </a:xfrm>
        </p:spPr>
        <p:txBody>
          <a:bodyPr/>
          <a:lstStyle/>
          <a:p>
            <a:r>
              <a:rPr lang="en-US" sz="3600" dirty="0"/>
              <a:t>Identity and access management for </a:t>
            </a:r>
            <a:r>
              <a:rPr lang="en-US" sz="3600" dirty="0" err="1"/>
              <a:t>IoT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Introductory discussion on identity and access management (IAM) </a:t>
            </a:r>
            <a:endParaRPr lang="en-US" sz="2800" dirty="0" smtClean="0"/>
          </a:p>
          <a:p>
            <a:r>
              <a:rPr lang="en-US" sz="2800" dirty="0" smtClean="0"/>
              <a:t>Discussion </a:t>
            </a:r>
            <a:r>
              <a:rPr lang="en-US" sz="2800" dirty="0"/>
              <a:t>of the identity lifecycle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primer on authentication </a:t>
            </a:r>
            <a:r>
              <a:rPr lang="en-US" sz="2800" dirty="0" smtClean="0"/>
              <a:t>credentials</a:t>
            </a:r>
          </a:p>
          <a:p>
            <a:r>
              <a:rPr lang="en-US" sz="2800" dirty="0" smtClean="0"/>
              <a:t> Background </a:t>
            </a:r>
            <a:r>
              <a:rPr lang="en-US" sz="2800" dirty="0"/>
              <a:t>on </a:t>
            </a:r>
            <a:r>
              <a:rPr lang="en-US" sz="2800" dirty="0" err="1"/>
              <a:t>IoT</a:t>
            </a:r>
            <a:r>
              <a:rPr lang="en-US" sz="2800" dirty="0"/>
              <a:t> IAM infrastructure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discussion of </a:t>
            </a:r>
            <a:r>
              <a:rPr lang="en-US" sz="2800" dirty="0" err="1"/>
              <a:t>IoT</a:t>
            </a:r>
            <a:r>
              <a:rPr lang="en-US" sz="2800" dirty="0"/>
              <a:t> authorization and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90379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IoT</a:t>
            </a:r>
            <a:r>
              <a:rPr lang="en-US" sz="2800" dirty="0"/>
              <a:t> IAM is one aspect of an overarching security program that must be designed to mitigate this dynamic new environment, where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New devices can be securely added to the network at a rapid pace and for diverse functions</a:t>
            </a:r>
          </a:p>
          <a:p>
            <a:r>
              <a:rPr lang="en-US" sz="2800" dirty="0" smtClean="0"/>
              <a:t>Data and even devices can share not only within the organization but with other organizations</a:t>
            </a:r>
          </a:p>
          <a:p>
            <a:r>
              <a:rPr lang="en-US" sz="2800" dirty="0" smtClean="0"/>
              <a:t>Privacy is maintained despite consumer data being collected, stored, and frequently shared with others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893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following figure shows a holistic IAM program for the </a:t>
            </a:r>
            <a:r>
              <a:rPr lang="en-US" sz="2800" dirty="0" err="1"/>
              <a:t>IoT</a:t>
            </a:r>
            <a:r>
              <a:rPr lang="en-US" sz="2800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26" y="2109497"/>
            <a:ext cx="7008426" cy="44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2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identity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32" y="1349007"/>
            <a:ext cx="7623801" cy="490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6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72828"/>
            <a:ext cx="6248400" cy="1024139"/>
          </a:xfrm>
        </p:spPr>
        <p:txBody>
          <a:bodyPr/>
          <a:lstStyle/>
          <a:p>
            <a:r>
              <a:rPr lang="en-US" sz="3600" dirty="0"/>
              <a:t>Establish naming conventions and Naming a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Establish naming conventions and uniqueness </a:t>
            </a:r>
            <a:r>
              <a:rPr lang="en-US" sz="2800" dirty="0" smtClean="0"/>
              <a:t>requirements</a:t>
            </a:r>
          </a:p>
          <a:p>
            <a:pPr lvl="1"/>
            <a:r>
              <a:rPr lang="en-US" sz="2400" dirty="0"/>
              <a:t>Uniqueness is a feature that can be randomized or </a:t>
            </a:r>
            <a:r>
              <a:rPr lang="en-US" sz="2400" dirty="0" smtClean="0"/>
              <a:t>deterministic</a:t>
            </a:r>
          </a:p>
          <a:p>
            <a:pPr lvl="1"/>
            <a:r>
              <a:rPr lang="en-US" sz="2400" dirty="0"/>
              <a:t>its only requirement is that there are no others identical to </a:t>
            </a:r>
            <a:r>
              <a:rPr lang="en-US" sz="2400" dirty="0" smtClean="0"/>
              <a:t>it</a:t>
            </a:r>
          </a:p>
          <a:p>
            <a:pPr lvl="1"/>
            <a:r>
              <a:rPr lang="en-US" sz="2400" dirty="0" smtClean="0"/>
              <a:t>Global unique </a:t>
            </a:r>
            <a:r>
              <a:rPr lang="en-US" sz="2400" dirty="0"/>
              <a:t>identifier (UUID) </a:t>
            </a:r>
            <a:r>
              <a:rPr lang="en-US" sz="2400" dirty="0" smtClean="0"/>
              <a:t>specified </a:t>
            </a:r>
            <a:r>
              <a:rPr lang="en-US" sz="2400" dirty="0"/>
              <a:t>in RFC 4122 </a:t>
            </a:r>
            <a:r>
              <a:rPr lang="en-US" sz="2400" dirty="0" smtClean="0"/>
              <a:t>applies</a:t>
            </a:r>
          </a:p>
          <a:p>
            <a:r>
              <a:rPr lang="en-US" sz="2800" dirty="0"/>
              <a:t>Naming a </a:t>
            </a:r>
            <a:r>
              <a:rPr lang="en-US" sz="2800" dirty="0" smtClean="0"/>
              <a:t>device</a:t>
            </a:r>
          </a:p>
          <a:p>
            <a:pPr lvl="1"/>
            <a:r>
              <a:rPr lang="en-US" sz="2400" dirty="0"/>
              <a:t>Every time you access a restricted computing resource, your identity is checked to ensure that you are authorized to access that specific </a:t>
            </a:r>
            <a:r>
              <a:rPr lang="en-US" sz="2400" dirty="0" smtClean="0"/>
              <a:t>resource</a:t>
            </a:r>
          </a:p>
          <a:p>
            <a:pPr lvl="1"/>
            <a:r>
              <a:rPr lang="en-US" sz="2400" dirty="0"/>
              <a:t>some systems devices use unique identifiers such as UUIDs or electronic serial numbers (ESNs)</a:t>
            </a:r>
          </a:p>
          <a:p>
            <a:pPr lvl="1"/>
            <a:endParaRPr lang="en-US" sz="2575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672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Secure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Among the greatest vulnerabilities to secure identity and access management is insecure bootstrapping. </a:t>
            </a:r>
            <a:endParaRPr lang="en-US" sz="2800" dirty="0" smtClean="0"/>
          </a:p>
          <a:p>
            <a:r>
              <a:rPr lang="en-US" sz="2800" dirty="0"/>
              <a:t>The most secure bootstrapping methods start in the manufacturing processes and implement discrete security associations throughout the supply chain. They uniquely identify a device through:</a:t>
            </a:r>
            <a:endParaRPr lang="en-US" sz="2800" dirty="0" smtClean="0"/>
          </a:p>
          <a:p>
            <a:pPr lvl="1"/>
            <a:r>
              <a:rPr lang="en-US" sz="2400" dirty="0"/>
              <a:t>Unique serial number(s) imprinted on the </a:t>
            </a:r>
            <a:r>
              <a:rPr lang="en-US" sz="2400" dirty="0" smtClean="0"/>
              <a:t>device.</a:t>
            </a:r>
          </a:p>
          <a:p>
            <a:pPr lvl="1"/>
            <a:r>
              <a:rPr lang="en-US" sz="2400" dirty="0" smtClean="0"/>
              <a:t>Unique </a:t>
            </a:r>
            <a:r>
              <a:rPr lang="en-US" sz="2400" dirty="0"/>
              <a:t>and unalterable identifiers stored and fused in device read-only memory (ROM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/>
              <a:t>Manufacturer-specific cryptographic keys used only through specific lifecycle states to securely hand off the bootstrapping process to follow-on lifecycle states</a:t>
            </a:r>
          </a:p>
        </p:txBody>
      </p:sp>
    </p:spTree>
    <p:extLst>
      <p:ext uri="{BB962C8B-B14F-4D97-AF65-F5344CB8AC3E}">
        <p14:creationId xmlns:p14="http://schemas.microsoft.com/office/powerpoint/2010/main" val="266917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Secure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PKIs are often used to aid in the bootstrapping process. Bootstrapping from a PKI perspective should generally involve the following processes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/>
              <a:t>Devices are securely shipped from the manufacturer (via a secure, tamper detection capable shipping service) to a trusted facility or depot. The facility should have robust physical security access controls, record keeping, and audit processes, in addition to highly vetted </a:t>
            </a:r>
            <a:r>
              <a:rPr lang="en-US" sz="2400" dirty="0" smtClean="0"/>
              <a:t>staff.</a:t>
            </a:r>
          </a:p>
          <a:p>
            <a:pPr lvl="1"/>
            <a:r>
              <a:rPr lang="en-US" sz="2400" dirty="0" smtClean="0"/>
              <a:t>Devices </a:t>
            </a:r>
            <a:r>
              <a:rPr lang="en-US" sz="2400" dirty="0"/>
              <a:t>counts and batches are matched against the shipping manifest.</a:t>
            </a:r>
          </a:p>
        </p:txBody>
      </p:sp>
    </p:spTree>
    <p:extLst>
      <p:ext uri="{BB962C8B-B14F-4D97-AF65-F5344CB8AC3E}">
        <p14:creationId xmlns:p14="http://schemas.microsoft.com/office/powerpoint/2010/main" val="102200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db2004167l">
  <a:themeElements>
    <a:clrScheme name="cdb2004167l 3">
      <a:dk1>
        <a:srgbClr val="132767"/>
      </a:dk1>
      <a:lt1>
        <a:srgbClr val="FFFFFF"/>
      </a:lt1>
      <a:dk2>
        <a:srgbClr val="184BB2"/>
      </a:dk2>
      <a:lt2>
        <a:srgbClr val="C0C0C0"/>
      </a:lt2>
      <a:accent1>
        <a:srgbClr val="22A2E2"/>
      </a:accent1>
      <a:accent2>
        <a:srgbClr val="81CFEB"/>
      </a:accent2>
      <a:accent3>
        <a:srgbClr val="FFFFFF"/>
      </a:accent3>
      <a:accent4>
        <a:srgbClr val="0E2057"/>
      </a:accent4>
      <a:accent5>
        <a:srgbClr val="ABCEEE"/>
      </a:accent5>
      <a:accent6>
        <a:srgbClr val="74BBD5"/>
      </a:accent6>
      <a:hlink>
        <a:srgbClr val="55ABA9"/>
      </a:hlink>
      <a:folHlink>
        <a:srgbClr val="DCCA42"/>
      </a:folHlink>
    </a:clrScheme>
    <a:fontScheme name="cdb2004167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67l 1">
        <a:dk1>
          <a:srgbClr val="0E3558"/>
        </a:dk1>
        <a:lt1>
          <a:srgbClr val="FFFFFF"/>
        </a:lt1>
        <a:dk2>
          <a:srgbClr val="006666"/>
        </a:dk2>
        <a:lt2>
          <a:srgbClr val="969696"/>
        </a:lt2>
        <a:accent1>
          <a:srgbClr val="E3BE05"/>
        </a:accent1>
        <a:accent2>
          <a:srgbClr val="4BC77A"/>
        </a:accent2>
        <a:accent3>
          <a:srgbClr val="FFFFFF"/>
        </a:accent3>
        <a:accent4>
          <a:srgbClr val="0A2C4A"/>
        </a:accent4>
        <a:accent5>
          <a:srgbClr val="EFDBAA"/>
        </a:accent5>
        <a:accent6>
          <a:srgbClr val="43B46E"/>
        </a:accent6>
        <a:hlink>
          <a:srgbClr val="CC33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67l 2">
        <a:dk1>
          <a:srgbClr val="55238D"/>
        </a:dk1>
        <a:lt1>
          <a:srgbClr val="FFFFFF"/>
        </a:lt1>
        <a:dk2>
          <a:srgbClr val="754ECC"/>
        </a:dk2>
        <a:lt2>
          <a:srgbClr val="C0C0C0"/>
        </a:lt2>
        <a:accent1>
          <a:srgbClr val="869EEC"/>
        </a:accent1>
        <a:accent2>
          <a:srgbClr val="EFA441"/>
        </a:accent2>
        <a:accent3>
          <a:srgbClr val="FFFFFF"/>
        </a:accent3>
        <a:accent4>
          <a:srgbClr val="471C78"/>
        </a:accent4>
        <a:accent5>
          <a:srgbClr val="C3CCF4"/>
        </a:accent5>
        <a:accent6>
          <a:srgbClr val="D9943A"/>
        </a:accent6>
        <a:hlink>
          <a:srgbClr val="63C398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67l 3">
        <a:dk1>
          <a:srgbClr val="132767"/>
        </a:dk1>
        <a:lt1>
          <a:srgbClr val="FFFFFF"/>
        </a:lt1>
        <a:dk2>
          <a:srgbClr val="184BB2"/>
        </a:dk2>
        <a:lt2>
          <a:srgbClr val="C0C0C0"/>
        </a:lt2>
        <a:accent1>
          <a:srgbClr val="22A2E2"/>
        </a:accent1>
        <a:accent2>
          <a:srgbClr val="81CFEB"/>
        </a:accent2>
        <a:accent3>
          <a:srgbClr val="FFFFFF"/>
        </a:accent3>
        <a:accent4>
          <a:srgbClr val="0E2057"/>
        </a:accent4>
        <a:accent5>
          <a:srgbClr val="ABCEEE"/>
        </a:accent5>
        <a:accent6>
          <a:srgbClr val="74BBD5"/>
        </a:accent6>
        <a:hlink>
          <a:srgbClr val="55ABA9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C07E113D9934F95F8C2B48C009624" ma:contentTypeVersion="8" ma:contentTypeDescription="Create a new document." ma:contentTypeScope="" ma:versionID="d29c4d067f239474da30312099351da8">
  <xsd:schema xmlns:xsd="http://www.w3.org/2001/XMLSchema" xmlns:xs="http://www.w3.org/2001/XMLSchema" xmlns:p="http://schemas.microsoft.com/office/2006/metadata/properties" xmlns:ns2="574d386b-42e0-4cbd-9c3e-28f5e5230934" targetNamespace="http://schemas.microsoft.com/office/2006/metadata/properties" ma:root="true" ma:fieldsID="b8621af266874f22270da5e37fa3d60f" ns2:_="">
    <xsd:import namespace="574d386b-42e0-4cbd-9c3e-28f5e52309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d386b-42e0-4cbd-9c3e-28f5e52309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1C5D46-D36D-4D12-9FC1-2B299CA478A5}"/>
</file>

<file path=customXml/itemProps2.xml><?xml version="1.0" encoding="utf-8"?>
<ds:datastoreItem xmlns:ds="http://schemas.openxmlformats.org/officeDocument/2006/customXml" ds:itemID="{1242FBEC-348C-4D3C-80EF-3A564ACF930F}"/>
</file>

<file path=customXml/itemProps3.xml><?xml version="1.0" encoding="utf-8"?>
<ds:datastoreItem xmlns:ds="http://schemas.openxmlformats.org/officeDocument/2006/customXml" ds:itemID="{B5FA0C06-BE76-421E-8AA4-E7C25FCCFDCE}"/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733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cdb2004167l</vt:lpstr>
      <vt:lpstr>Image</vt:lpstr>
      <vt:lpstr>Cryptographic Fundamentals for IoT Security Engineering</vt:lpstr>
      <vt:lpstr>Contents</vt:lpstr>
      <vt:lpstr>Identity and access management for IoT</vt:lpstr>
      <vt:lpstr>IAM</vt:lpstr>
      <vt:lpstr>IAM</vt:lpstr>
      <vt:lpstr>The identity lifecycle</vt:lpstr>
      <vt:lpstr>Establish naming conventions and Naming a device</vt:lpstr>
      <vt:lpstr>Secure bootstrap</vt:lpstr>
      <vt:lpstr>Secure bootstrap</vt:lpstr>
      <vt:lpstr>Secure bootstrap</vt:lpstr>
      <vt:lpstr>Credential and attribute provisioning</vt:lpstr>
      <vt:lpstr>Authentication credentials</vt:lpstr>
      <vt:lpstr>Authentication credentials</vt:lpstr>
      <vt:lpstr>Authentication credentials</vt:lpstr>
      <vt:lpstr>PowerPoint Presentation</vt:lpstr>
    </vt:vector>
  </TitlesOfParts>
  <Company>Tien Ich May Tinh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</dc:title>
  <dc:creator>Lê Đức Thuận</dc:creator>
  <cp:lastModifiedBy>huongpv@gmail.com</cp:lastModifiedBy>
  <cp:revision>161</cp:revision>
  <cp:lastPrinted>2022-01-05T02:45:36Z</cp:lastPrinted>
  <dcterms:created xsi:type="dcterms:W3CDTF">2018-01-02T08:44:42Z</dcterms:created>
  <dcterms:modified xsi:type="dcterms:W3CDTF">2024-08-11T01:14:36Z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0x010100674C07E113D9934F95F8C2B48C009624</vt:lpwstr>
  </property>
</Properties>
</file>