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5" r:id="rId3"/>
    <p:sldId id="257" r:id="rId4"/>
    <p:sldId id="258" r:id="rId5"/>
    <p:sldId id="259" r:id="rId6"/>
    <p:sldId id="260" r:id="rId7"/>
    <p:sldId id="261" r:id="rId8"/>
    <p:sldId id="283" r:id="rId9"/>
    <p:sldId id="262" r:id="rId10"/>
    <p:sldId id="263" r:id="rId11"/>
    <p:sldId id="264" r:id="rId12"/>
    <p:sldId id="265" r:id="rId13"/>
    <p:sldId id="266" r:id="rId14"/>
    <p:sldId id="267" r:id="rId15"/>
    <p:sldId id="268" r:id="rId16"/>
    <p:sldId id="284"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p:scale>
          <a:sx n="96" d="100"/>
          <a:sy n="96" d="100"/>
        </p:scale>
        <p:origin x="-1066"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A60D55-C067-4AC4-B42A-8AF68E4A10AE}" type="datetimeFigureOut">
              <a:rPr lang="en-IN" smtClean="0"/>
              <a:t>28-01-2025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2F1140-2F97-4263-819B-8D5FBF24B254}" type="slidenum">
              <a:rPr lang="en-IN" smtClean="0"/>
              <a:t>‹#›</a:t>
            </a:fld>
            <a:endParaRPr lang="en-IN"/>
          </a:p>
        </p:txBody>
      </p:sp>
    </p:spTree>
    <p:extLst>
      <p:ext uri="{BB962C8B-B14F-4D97-AF65-F5344CB8AC3E}">
        <p14:creationId xmlns:p14="http://schemas.microsoft.com/office/powerpoint/2010/main" val="226143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https://www.youtube.com/watch?v=w5guhKAkqZw</a:t>
            </a:r>
            <a:endParaRPr lang="en-IN" dirty="0"/>
          </a:p>
        </p:txBody>
      </p:sp>
      <p:sp>
        <p:nvSpPr>
          <p:cNvPr id="4" name="Slide Number Placeholder 3"/>
          <p:cNvSpPr>
            <a:spLocks noGrp="1"/>
          </p:cNvSpPr>
          <p:nvPr>
            <p:ph type="sldNum" sz="quarter" idx="10"/>
          </p:nvPr>
        </p:nvSpPr>
        <p:spPr/>
        <p:txBody>
          <a:bodyPr/>
          <a:lstStyle/>
          <a:p>
            <a:fld id="{7B2F1140-2F97-4263-819B-8D5FBF24B254}" type="slidenum">
              <a:rPr lang="en-IN" smtClean="0"/>
              <a:t>18</a:t>
            </a:fld>
            <a:endParaRPr lang="en-IN"/>
          </a:p>
        </p:txBody>
      </p:sp>
    </p:spTree>
    <p:extLst>
      <p:ext uri="{BB962C8B-B14F-4D97-AF65-F5344CB8AC3E}">
        <p14:creationId xmlns:p14="http://schemas.microsoft.com/office/powerpoint/2010/main" val="305970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B2F1140-2F97-4263-819B-8D5FBF24B254}" type="slidenum">
              <a:rPr lang="en-IN" smtClean="0"/>
              <a:t>19</a:t>
            </a:fld>
            <a:endParaRPr lang="en-IN"/>
          </a:p>
        </p:txBody>
      </p:sp>
    </p:spTree>
    <p:extLst>
      <p:ext uri="{BB962C8B-B14F-4D97-AF65-F5344CB8AC3E}">
        <p14:creationId xmlns:p14="http://schemas.microsoft.com/office/powerpoint/2010/main" val="367637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B4FC6D-3822-47A0-9B9D-159A9A934EE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9684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B4FC6D-3822-47A0-9B9D-159A9A934EE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187610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B4FC6D-3822-47A0-9B9D-159A9A934EE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348436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B4FC6D-3822-47A0-9B9D-159A9A934EE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278053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4FC6D-3822-47A0-9B9D-159A9A934EE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111683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B4FC6D-3822-47A0-9B9D-159A9A934EE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310490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B4FC6D-3822-47A0-9B9D-159A9A934EE5}" type="datetimeFigureOut">
              <a:rPr lang="en-IN" smtClean="0"/>
              <a:t>28-01-2025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21769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9B4FC6D-3822-47A0-9B9D-159A9A934EE5}" type="datetimeFigureOut">
              <a:rPr lang="en-IN" smtClean="0"/>
              <a:t>28-01-2025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81851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4FC6D-3822-47A0-9B9D-159A9A934EE5}" type="datetimeFigureOut">
              <a:rPr lang="en-IN" smtClean="0"/>
              <a:t>28-01-2025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3901156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4FC6D-3822-47A0-9B9D-159A9A934EE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407913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4FC6D-3822-47A0-9B9D-159A9A934EE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D48B5-0261-4741-9353-9ABF761C1C06}" type="slidenum">
              <a:rPr lang="en-IN" smtClean="0"/>
              <a:t>‹#›</a:t>
            </a:fld>
            <a:endParaRPr lang="en-IN"/>
          </a:p>
        </p:txBody>
      </p:sp>
    </p:spTree>
    <p:extLst>
      <p:ext uri="{BB962C8B-B14F-4D97-AF65-F5344CB8AC3E}">
        <p14:creationId xmlns:p14="http://schemas.microsoft.com/office/powerpoint/2010/main" val="152194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4FC6D-3822-47A0-9B9D-159A9A934EE5}" type="datetimeFigureOut">
              <a:rPr lang="en-IN" smtClean="0"/>
              <a:t>28-01-2025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D48B5-0261-4741-9353-9ABF761C1C06}" type="slidenum">
              <a:rPr lang="en-IN" smtClean="0"/>
              <a:t>‹#›</a:t>
            </a:fld>
            <a:endParaRPr lang="en-IN"/>
          </a:p>
        </p:txBody>
      </p:sp>
    </p:spTree>
    <p:extLst>
      <p:ext uri="{BB962C8B-B14F-4D97-AF65-F5344CB8AC3E}">
        <p14:creationId xmlns:p14="http://schemas.microsoft.com/office/powerpoint/2010/main" val="2294627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nnk0DV5kgM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2</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7961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Measurement </a:t>
            </a:r>
            <a:r>
              <a:rPr lang="en-IN" b="1" dirty="0" smtClean="0"/>
              <a:t>Type</a:t>
            </a:r>
            <a:endParaRPr lang="en-IN" dirty="0"/>
          </a:p>
        </p:txBody>
      </p:sp>
      <p:sp>
        <p:nvSpPr>
          <p:cNvPr id="3" name="Content Placeholder 2"/>
          <p:cNvSpPr>
            <a:spLocks noGrp="1"/>
          </p:cNvSpPr>
          <p:nvPr>
            <p:ph idx="1"/>
          </p:nvPr>
        </p:nvSpPr>
        <p:spPr/>
        <p:txBody>
          <a:bodyPr/>
          <a:lstStyle/>
          <a:p>
            <a:pPr algn="just"/>
            <a:r>
              <a:rPr lang="en-US" dirty="0"/>
              <a:t>A sensor can be classified on the basis of the type of </a:t>
            </a:r>
            <a:r>
              <a:rPr lang="en-US" dirty="0" smtClean="0"/>
              <a:t>measurement </a:t>
            </a:r>
            <a:r>
              <a:rPr lang="en-IN" dirty="0" smtClean="0"/>
              <a:t>performed </a:t>
            </a:r>
            <a:r>
              <a:rPr lang="en-IN" dirty="0"/>
              <a:t>(</a:t>
            </a:r>
            <a:r>
              <a:rPr lang="en-IN" dirty="0" err="1"/>
              <a:t>e.g</a:t>
            </a:r>
            <a:r>
              <a:rPr lang="en-IN" dirty="0"/>
              <a:t>, robot speed, global position</a:t>
            </a:r>
            <a:r>
              <a:rPr lang="en-IN" dirty="0" smtClean="0"/>
              <a:t>)</a:t>
            </a:r>
          </a:p>
          <a:p>
            <a:pPr algn="just"/>
            <a:endParaRPr lang="en-IN" dirty="0" smtClean="0"/>
          </a:p>
          <a:p>
            <a:pPr algn="just"/>
            <a:endParaRPr lang="en-IN" dirty="0"/>
          </a:p>
        </p:txBody>
      </p:sp>
    </p:spTree>
    <p:extLst>
      <p:ext uri="{BB962C8B-B14F-4D97-AF65-F5344CB8AC3E}">
        <p14:creationId xmlns:p14="http://schemas.microsoft.com/office/powerpoint/2010/main" val="633665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12" y="-27384"/>
            <a:ext cx="8169387" cy="69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616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IN" dirty="0"/>
          </a:p>
        </p:txBody>
      </p:sp>
      <p:sp>
        <p:nvSpPr>
          <p:cNvPr id="3" name="Content Placeholder 2"/>
          <p:cNvSpPr>
            <a:spLocks noGrp="1"/>
          </p:cNvSpPr>
          <p:nvPr>
            <p:ph idx="1"/>
          </p:nvPr>
        </p:nvSpPr>
        <p:spPr/>
        <p:txBody>
          <a:bodyPr>
            <a:normAutofit fontScale="62500" lnSpcReduction="20000"/>
          </a:bodyPr>
          <a:lstStyle/>
          <a:p>
            <a:r>
              <a:rPr lang="en-US" b="1" dirty="0"/>
              <a:t>Internal state sensor:</a:t>
            </a:r>
            <a:endParaRPr lang="en-IN" b="1" dirty="0"/>
          </a:p>
          <a:p>
            <a:pPr lvl="1" algn="just"/>
            <a:r>
              <a:rPr lang="en-US" dirty="0"/>
              <a:t>Internal sensors are used to </a:t>
            </a:r>
            <a:r>
              <a:rPr lang="en-US" b="1" dirty="0"/>
              <a:t>measure the internal state of a robot</a:t>
            </a:r>
            <a:r>
              <a:rPr lang="en-US" dirty="0"/>
              <a:t>. </a:t>
            </a:r>
            <a:endParaRPr lang="en-US" dirty="0" smtClean="0"/>
          </a:p>
          <a:p>
            <a:pPr lvl="1" algn="just"/>
            <a:r>
              <a:rPr lang="en-US" dirty="0" smtClean="0"/>
              <a:t>These </a:t>
            </a:r>
            <a:r>
              <a:rPr lang="en-US" dirty="0"/>
              <a:t>sensors deal with </a:t>
            </a:r>
            <a:r>
              <a:rPr lang="en-US" b="1" dirty="0"/>
              <a:t>the detection of variable </a:t>
            </a:r>
            <a:r>
              <a:rPr lang="en-US" dirty="0"/>
              <a:t>such as arm joint position, which are used in robot control.</a:t>
            </a:r>
            <a:endParaRPr lang="en-IN" dirty="0"/>
          </a:p>
          <a:p>
            <a:pPr lvl="1"/>
            <a:r>
              <a:rPr lang="en-US" dirty="0"/>
              <a:t>It measures position, velocity, acceleration etc.</a:t>
            </a:r>
            <a:endParaRPr lang="en-IN" dirty="0"/>
          </a:p>
          <a:p>
            <a:r>
              <a:rPr lang="en-US" b="1" dirty="0"/>
              <a:t>External state sensors:</a:t>
            </a:r>
            <a:endParaRPr lang="en-IN" b="1" dirty="0"/>
          </a:p>
          <a:p>
            <a:pPr lvl="1" algn="just"/>
            <a:r>
              <a:rPr lang="en-US" dirty="0"/>
              <a:t>These types of sensors are used </a:t>
            </a:r>
            <a:r>
              <a:rPr lang="en-US" b="1" dirty="0"/>
              <a:t>to find the robot environment</a:t>
            </a:r>
            <a:r>
              <a:rPr lang="en-US" dirty="0"/>
              <a:t>. </a:t>
            </a:r>
            <a:endParaRPr lang="en-US" dirty="0" smtClean="0"/>
          </a:p>
          <a:p>
            <a:pPr lvl="1" algn="just"/>
            <a:r>
              <a:rPr lang="en-US" dirty="0" smtClean="0"/>
              <a:t>These </a:t>
            </a:r>
            <a:r>
              <a:rPr lang="en-US" dirty="0"/>
              <a:t>sensors deal with the detection of variables such as </a:t>
            </a:r>
            <a:r>
              <a:rPr lang="en-US" b="1" dirty="0"/>
              <a:t>range, proximity and touch. </a:t>
            </a:r>
            <a:endParaRPr lang="en-US" b="1" dirty="0" smtClean="0"/>
          </a:p>
          <a:p>
            <a:pPr lvl="1" algn="just"/>
            <a:r>
              <a:rPr lang="en-US" dirty="0" smtClean="0"/>
              <a:t>External </a:t>
            </a:r>
            <a:r>
              <a:rPr lang="en-US" dirty="0"/>
              <a:t>sensing is used for robot guidance, as well as for object identification and handling. External state sensors may be further classified as:</a:t>
            </a:r>
            <a:endParaRPr lang="en-IN" dirty="0"/>
          </a:p>
          <a:p>
            <a:pPr lvl="1" algn="just"/>
            <a:r>
              <a:rPr lang="en-US" dirty="0"/>
              <a:t>Contact sensors: These sensors respond to physical contact, such as touch, slip, and torque.</a:t>
            </a:r>
            <a:endParaRPr lang="en-IN" sz="1800" dirty="0"/>
          </a:p>
          <a:p>
            <a:pPr lvl="1" algn="just"/>
            <a:r>
              <a:rPr lang="en-US" dirty="0"/>
              <a:t>Non-contact sensors: These sensors rely on the response of a detector to variations in acoustic or electromagnetic radiation. The most prominent examples of noncontact sensors measure range, proximity, and visual properties of an object.</a:t>
            </a:r>
            <a:endParaRPr lang="en-IN" sz="1800" dirty="0"/>
          </a:p>
          <a:p>
            <a:endParaRPr lang="en-IN" dirty="0"/>
          </a:p>
        </p:txBody>
      </p:sp>
    </p:spTree>
    <p:extLst>
      <p:ext uri="{BB962C8B-B14F-4D97-AF65-F5344CB8AC3E}">
        <p14:creationId xmlns:p14="http://schemas.microsoft.com/office/powerpoint/2010/main" val="236974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image1.jpeg"/>
          <p:cNvPicPr/>
          <p:nvPr/>
        </p:nvPicPr>
        <p:blipFill>
          <a:blip r:embed="rId2" cstate="print"/>
          <a:stretch>
            <a:fillRect/>
          </a:stretch>
        </p:blipFill>
        <p:spPr>
          <a:xfrm>
            <a:off x="251520" y="44624"/>
            <a:ext cx="8496944" cy="5904656"/>
          </a:xfrm>
          <a:prstGeom prst="rect">
            <a:avLst/>
          </a:prstGeom>
        </p:spPr>
      </p:pic>
    </p:spTree>
    <p:extLst>
      <p:ext uri="{BB962C8B-B14F-4D97-AF65-F5344CB8AC3E}">
        <p14:creationId xmlns:p14="http://schemas.microsoft.com/office/powerpoint/2010/main" val="211534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Sensors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Used to measure displacements, both angular and linear as well as movements</a:t>
            </a:r>
          </a:p>
          <a:p>
            <a:pPr algn="just"/>
            <a:r>
              <a:rPr lang="en-US" dirty="0" smtClean="0"/>
              <a:t>The position information may be used to calculate velocities</a:t>
            </a:r>
          </a:p>
          <a:p>
            <a:r>
              <a:rPr lang="en-US" dirty="0" smtClean="0"/>
              <a:t>Common position sensors include</a:t>
            </a:r>
          </a:p>
          <a:p>
            <a:pPr lvl="1"/>
            <a:r>
              <a:rPr lang="en-US" dirty="0" smtClean="0"/>
              <a:t>Potentiometer</a:t>
            </a:r>
          </a:p>
          <a:p>
            <a:pPr lvl="1"/>
            <a:r>
              <a:rPr lang="en-US" dirty="0" smtClean="0"/>
              <a:t>Encoder</a:t>
            </a:r>
          </a:p>
          <a:p>
            <a:pPr lvl="1"/>
            <a:r>
              <a:rPr lang="en-US" dirty="0" smtClean="0"/>
              <a:t>Linear </a:t>
            </a:r>
            <a:r>
              <a:rPr lang="en-US" dirty="0" err="1" smtClean="0"/>
              <a:t>Variacle</a:t>
            </a:r>
            <a:r>
              <a:rPr lang="en-US" dirty="0" smtClean="0"/>
              <a:t> Differential Transformer (LVDT)</a:t>
            </a:r>
          </a:p>
          <a:p>
            <a:pPr lvl="1"/>
            <a:r>
              <a:rPr lang="en-US" dirty="0" smtClean="0"/>
              <a:t>Resolver</a:t>
            </a:r>
            <a:endParaRPr lang="en-IN" dirty="0"/>
          </a:p>
        </p:txBody>
      </p:sp>
    </p:spTree>
    <p:extLst>
      <p:ext uri="{BB962C8B-B14F-4D97-AF65-F5344CB8AC3E}">
        <p14:creationId xmlns:p14="http://schemas.microsoft.com/office/powerpoint/2010/main" val="78013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Potentiometer</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Used to measure motion</a:t>
            </a:r>
          </a:p>
          <a:p>
            <a:pPr algn="just"/>
            <a:r>
              <a:rPr lang="en-US" dirty="0" smtClean="0"/>
              <a:t>Converts the position information into a variable voltage through a resistor</a:t>
            </a:r>
          </a:p>
          <a:p>
            <a:pPr algn="just"/>
            <a:r>
              <a:rPr lang="en-US" dirty="0" smtClean="0"/>
              <a:t>As the sliding contact (wiper) slides on the resistor due to a change in position, the proportion of the resistance before or after the point of contact with the wiper compared to the total resistance varies.</a:t>
            </a:r>
          </a:p>
          <a:p>
            <a:pPr algn="just"/>
            <a:r>
              <a:rPr lang="en-US" dirty="0"/>
              <a:t>Need external power source</a:t>
            </a:r>
          </a:p>
          <a:p>
            <a:pPr algn="just"/>
            <a:endParaRPr lang="en-IN" dirty="0"/>
          </a:p>
        </p:txBody>
      </p:sp>
    </p:spTree>
    <p:extLst>
      <p:ext uri="{BB962C8B-B14F-4D97-AF65-F5344CB8AC3E}">
        <p14:creationId xmlns:p14="http://schemas.microsoft.com/office/powerpoint/2010/main" val="66093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2262188"/>
            <a:ext cx="4541837"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713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Potentiometer</a:t>
            </a:r>
            <a:endParaRPr lang="en-IN"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smtClean="0"/>
          </a:p>
          <a:p>
            <a:pPr algn="just"/>
            <a:r>
              <a:rPr lang="en-US" dirty="0" smtClean="0"/>
              <a:t>Acts as a voltage divider</a:t>
            </a:r>
          </a:p>
          <a:p>
            <a:pPr algn="just"/>
            <a:r>
              <a:rPr lang="en-US" dirty="0" smtClean="0"/>
              <a:t>Potentiometers </a:t>
            </a:r>
            <a:r>
              <a:rPr lang="en-US" dirty="0"/>
              <a:t>can be rotary or linear and thus can measure linear or rotary motions</a:t>
            </a:r>
            <a:r>
              <a:rPr lang="en-US" dirty="0" smtClean="0"/>
              <a:t>.</a:t>
            </a:r>
          </a:p>
          <a:p>
            <a:pPr algn="just"/>
            <a:r>
              <a:rPr lang="en-US" dirty="0" smtClean="0"/>
              <a:t> </a:t>
            </a:r>
            <a:r>
              <a:rPr lang="en-US" dirty="0"/>
              <a:t>Rotary potentiometers can also be multiple-turn, enabling the user to measure many revolutions of motion. </a:t>
            </a:r>
            <a:endParaRPr lang="en-US" dirty="0" smtClean="0"/>
          </a:p>
          <a:p>
            <a:pPr algn="just"/>
            <a:r>
              <a:rPr lang="en-US" dirty="0" smtClean="0"/>
              <a:t>Potentiometers </a:t>
            </a:r>
            <a:r>
              <a:rPr lang="en-US" dirty="0"/>
              <a:t>are either wire wound or thin film deposit (also called conductive plastic), which is a deposit of a thin film of resistive material on a surface. </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196752"/>
            <a:ext cx="241935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92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140968"/>
            <a:ext cx="3850992"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556792"/>
            <a:ext cx="670534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495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Encoders</a:t>
            </a:r>
            <a:endParaRPr lang="en-IN" dirty="0"/>
          </a:p>
        </p:txBody>
      </p:sp>
      <p:sp>
        <p:nvSpPr>
          <p:cNvPr id="3" name="Content Placeholder 2"/>
          <p:cNvSpPr>
            <a:spLocks noGrp="1"/>
          </p:cNvSpPr>
          <p:nvPr>
            <p:ph idx="1"/>
          </p:nvPr>
        </p:nvSpPr>
        <p:spPr/>
        <p:txBody>
          <a:bodyPr/>
          <a:lstStyle/>
          <a:p>
            <a:pPr algn="just"/>
            <a:r>
              <a:rPr lang="en-US" dirty="0" smtClean="0"/>
              <a:t>A simple device that can output a digital signal </a:t>
            </a:r>
            <a:r>
              <a:rPr lang="en-US" dirty="0"/>
              <a:t>for each small portion of a movement.</a:t>
            </a:r>
            <a:r>
              <a:rPr lang="en-US" dirty="0" smtClean="0"/>
              <a:t> </a:t>
            </a:r>
          </a:p>
          <a:p>
            <a:pPr algn="just"/>
            <a:r>
              <a:rPr lang="en-US" dirty="0" smtClean="0"/>
              <a:t>Encoder disk is divided into small sections</a:t>
            </a:r>
          </a:p>
          <a:p>
            <a:pPr algn="just"/>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7" y="3429000"/>
            <a:ext cx="73628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54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2003425"/>
            <a:ext cx="7735887"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804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smtClean="0"/>
              <a:t>Each section is either opaque or transparent ( also it can be reflective or non-reflective</a:t>
            </a:r>
          </a:p>
          <a:p>
            <a:pPr algn="just"/>
            <a:r>
              <a:rPr lang="en-US" dirty="0" smtClean="0"/>
              <a:t>A light source such as LED on one side provides a beam of light to the other side of the encoder disk or strip </a:t>
            </a:r>
          </a:p>
          <a:p>
            <a:pPr algn="just"/>
            <a:r>
              <a:rPr lang="en-US" dirty="0" smtClean="0"/>
              <a:t>If the disk’s angular position is such that the light is revealed, the sensor on the opposite side will be turned on and will have a high signal.</a:t>
            </a:r>
            <a:endParaRPr lang="en-IN" dirty="0"/>
          </a:p>
        </p:txBody>
      </p:sp>
    </p:spTree>
    <p:extLst>
      <p:ext uri="{BB962C8B-B14F-4D97-AF65-F5344CB8AC3E}">
        <p14:creationId xmlns:p14="http://schemas.microsoft.com/office/powerpoint/2010/main" val="388942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If the angular position of the disk is such that the light is occluded, the sensor will be off and its value will be low. </a:t>
            </a:r>
          </a:p>
          <a:p>
            <a:pPr algn="just"/>
            <a:r>
              <a:rPr lang="en-US" dirty="0" smtClean="0"/>
              <a:t>As the disk rotates, it can continuously send signals. </a:t>
            </a:r>
          </a:p>
          <a:p>
            <a:pPr algn="just"/>
            <a:r>
              <a:rPr lang="en-US" dirty="0" smtClean="0"/>
              <a:t>If the signals are counted, the approximate total displacement of the disk can be measured at any time.</a:t>
            </a:r>
            <a:endParaRPr lang="en-IN" dirty="0"/>
          </a:p>
        </p:txBody>
      </p:sp>
    </p:spTree>
    <p:extLst>
      <p:ext uri="{BB962C8B-B14F-4D97-AF65-F5344CB8AC3E}">
        <p14:creationId xmlns:p14="http://schemas.microsoft.com/office/powerpoint/2010/main" val="99944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Content Placeholder 5"/>
          <p:cNvSpPr>
            <a:spLocks noGrp="1"/>
          </p:cNvSpPr>
          <p:nvPr>
            <p:ph idx="1"/>
          </p:nvPr>
        </p:nvSpPr>
        <p:spPr/>
        <p:txBody>
          <a:bodyPr>
            <a:normAutofit fontScale="92500" lnSpcReduction="10000"/>
          </a:bodyPr>
          <a:lstStyle/>
          <a:p>
            <a:r>
              <a:rPr lang="en-US" dirty="0" smtClean="0"/>
              <a:t>Encoders</a:t>
            </a:r>
          </a:p>
          <a:p>
            <a:pPr lvl="1"/>
            <a:r>
              <a:rPr lang="en-US" dirty="0" smtClean="0"/>
              <a:t>Incremental</a:t>
            </a:r>
          </a:p>
          <a:p>
            <a:pPr lvl="1"/>
            <a:r>
              <a:rPr lang="en-US" dirty="0" smtClean="0"/>
              <a:t>Absolute</a:t>
            </a:r>
          </a:p>
          <a:p>
            <a:r>
              <a:rPr lang="en-US" dirty="0" smtClean="0"/>
              <a:t>Incremental</a:t>
            </a:r>
          </a:p>
          <a:p>
            <a:pPr lvl="1"/>
            <a:r>
              <a:rPr lang="en-US" dirty="0" smtClean="0"/>
              <a:t>Areas of opaque and transparent sections are all equal and repeating.</a:t>
            </a:r>
          </a:p>
          <a:p>
            <a:pPr lvl="1"/>
            <a:r>
              <a:rPr lang="en-US" dirty="0" smtClean="0"/>
              <a:t>Each represents an equal angle of rotation. </a:t>
            </a:r>
          </a:p>
          <a:p>
            <a:pPr lvl="1"/>
            <a:r>
              <a:rPr lang="en-US" dirty="0" smtClean="0"/>
              <a:t>If the disk is divided into only two portions, each portion is 180 degrees</a:t>
            </a:r>
          </a:p>
          <a:p>
            <a:pPr lvl="1"/>
            <a:r>
              <a:rPr lang="en-US" dirty="0" smtClean="0"/>
              <a:t>Its resolution will also be 180 degrees</a:t>
            </a:r>
            <a:endParaRPr lang="en-IN" dirty="0"/>
          </a:p>
        </p:txBody>
      </p:sp>
    </p:spTree>
    <p:extLst>
      <p:ext uri="{BB962C8B-B14F-4D97-AF65-F5344CB8AC3E}">
        <p14:creationId xmlns:p14="http://schemas.microsoft.com/office/powerpoint/2010/main" val="1187213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If the number of division increases, the accuracy also increases</a:t>
            </a:r>
          </a:p>
          <a:p>
            <a:pPr algn="just"/>
            <a:endParaRPr lang="en-IN" dirty="0"/>
          </a:p>
        </p:txBody>
      </p:sp>
    </p:spTree>
    <p:extLst>
      <p:ext uri="{BB962C8B-B14F-4D97-AF65-F5344CB8AC3E}">
        <p14:creationId xmlns:p14="http://schemas.microsoft.com/office/powerpoint/2010/main" val="147291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980728"/>
            <a:ext cx="8229600" cy="5145435"/>
          </a:xfrm>
        </p:spPr>
        <p:txBody>
          <a:bodyPr>
            <a:normAutofit fontScale="92500" lnSpcReduction="20000"/>
          </a:bodyPr>
          <a:lstStyle/>
          <a:p>
            <a:r>
              <a:rPr lang="en-US" dirty="0" smtClean="0"/>
              <a:t>Absolute encoder</a:t>
            </a:r>
          </a:p>
          <a:p>
            <a:pPr lvl="1" algn="just"/>
            <a:r>
              <a:rPr lang="en-US" dirty="0" smtClean="0"/>
              <a:t>Each portion of the encoder disk’s angular displacement has a unique combination of clear / opaque sections that give it a unique signature.</a:t>
            </a:r>
          </a:p>
          <a:p>
            <a:pPr lvl="1" algn="just"/>
            <a:r>
              <a:rPr lang="en-US" dirty="0" smtClean="0"/>
              <a:t>This signature is used to determine the angular position of encoder</a:t>
            </a:r>
          </a:p>
          <a:p>
            <a:pPr lvl="1" algn="just"/>
            <a:endParaRPr lang="en-US" dirty="0"/>
          </a:p>
          <a:p>
            <a:pPr lvl="1" algn="just"/>
            <a:endParaRPr lang="en-US" dirty="0" smtClean="0"/>
          </a:p>
          <a:p>
            <a:pPr lvl="1" algn="just"/>
            <a:endParaRPr lang="en-US" dirty="0"/>
          </a:p>
          <a:p>
            <a:pPr lvl="1" algn="just"/>
            <a:endParaRPr lang="en-US" dirty="0" smtClean="0"/>
          </a:p>
          <a:p>
            <a:pPr lvl="1" algn="just"/>
            <a:endParaRPr lang="en-IN" dirty="0" smtClean="0">
              <a:hlinkClick r:id="rId2"/>
            </a:endParaRPr>
          </a:p>
          <a:p>
            <a:pPr lvl="1" algn="just"/>
            <a:endParaRPr lang="en-IN" dirty="0">
              <a:hlinkClick r:id="rId2"/>
            </a:endParaRPr>
          </a:p>
          <a:p>
            <a:pPr lvl="1" algn="just"/>
            <a:r>
              <a:rPr lang="en-IN" dirty="0" smtClean="0">
                <a:hlinkClick r:id="rId2"/>
              </a:rPr>
              <a:t>https</a:t>
            </a:r>
            <a:r>
              <a:rPr lang="en-IN" dirty="0">
                <a:hlinkClick r:id="rId2"/>
              </a:rPr>
              <a:t>://</a:t>
            </a:r>
            <a:r>
              <a:rPr lang="en-IN" dirty="0" smtClean="0">
                <a:hlinkClick r:id="rId2"/>
              </a:rPr>
              <a:t>www.youtube.com/watch?v=nnk0DV5kgMk</a:t>
            </a:r>
            <a:endParaRPr lang="en-IN" dirty="0" smtClean="0"/>
          </a:p>
          <a:p>
            <a:pPr lvl="1" algn="just"/>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740" y="3068960"/>
            <a:ext cx="55340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34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LVDT</a:t>
            </a:r>
            <a:endParaRPr lang="en-IN" dirty="0"/>
          </a:p>
        </p:txBody>
      </p:sp>
      <p:sp>
        <p:nvSpPr>
          <p:cNvPr id="3" name="Content Placeholder 2"/>
          <p:cNvSpPr>
            <a:spLocks noGrp="1"/>
          </p:cNvSpPr>
          <p:nvPr>
            <p:ph idx="1"/>
          </p:nvPr>
        </p:nvSpPr>
        <p:spPr/>
        <p:txBody>
          <a:bodyPr/>
          <a:lstStyle/>
          <a:p>
            <a:pPr algn="just"/>
            <a:r>
              <a:rPr lang="en-US" dirty="0" smtClean="0"/>
              <a:t>A transformer whose core moves with the distance measured </a:t>
            </a:r>
          </a:p>
          <a:p>
            <a:pPr algn="just"/>
            <a:r>
              <a:rPr lang="en-US" dirty="0" smtClean="0"/>
              <a:t>Outputs a variable analog voltage as a result of this displacement</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933056"/>
            <a:ext cx="52578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606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Transformer is an electric-to-electric energy converter that changes the voltage/current ratio.</a:t>
            </a:r>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752" y="3140968"/>
            <a:ext cx="712470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85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4781128"/>
          </a:xfrm>
        </p:spPr>
        <p:txBody>
          <a:bodyPr>
            <a:noAutofit/>
          </a:bodyPr>
          <a:lstStyle/>
          <a:p>
            <a:pPr algn="just"/>
            <a:r>
              <a:rPr lang="en-US" sz="2400" dirty="0" smtClean="0"/>
              <a:t>The electrical energy into one coil creates a flux, which induces a voltage in the second coil proportional to the ratio of the number of turns in the windings.</a:t>
            </a:r>
          </a:p>
          <a:p>
            <a:pPr algn="just"/>
            <a:r>
              <a:rPr lang="en-US" sz="2400" dirty="0" smtClean="0"/>
              <a:t> The larger the number of turns in the secondary coil, the larger the voltage is, and, consequently, smaller the current is. </a:t>
            </a:r>
          </a:p>
          <a:p>
            <a:pPr algn="just"/>
            <a:r>
              <a:rPr lang="en-US" sz="2400" dirty="0" smtClean="0"/>
              <a:t>However, the induction of voltage in the secondary is very much a function of the strength of the flux. </a:t>
            </a:r>
          </a:p>
          <a:p>
            <a:pPr algn="just"/>
            <a:r>
              <a:rPr lang="en-US" sz="2400" dirty="0" smtClean="0"/>
              <a:t>If no iron core is present, the flux lines can disperse, reducing the strength of the magnetic field. </a:t>
            </a:r>
          </a:p>
          <a:p>
            <a:pPr algn="just"/>
            <a:r>
              <a:rPr lang="en-US" sz="2400" dirty="0" smtClean="0"/>
              <a:t>As a result, the induction of voltage in the secondary will be minimal.</a:t>
            </a:r>
            <a:endParaRPr lang="en-IN" sz="2400" dirty="0"/>
          </a:p>
        </p:txBody>
      </p:sp>
    </p:spTree>
    <p:extLst>
      <p:ext uri="{BB962C8B-B14F-4D97-AF65-F5344CB8AC3E}">
        <p14:creationId xmlns:p14="http://schemas.microsoft.com/office/powerpoint/2010/main" val="1652874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smtClean="0"/>
              <a:t> </a:t>
            </a:r>
            <a:r>
              <a:rPr lang="en-US" dirty="0"/>
              <a:t>In the presence of an iron core, the flux lines are gathered inward, increasing the strength of the field and thus the induced voltage. </a:t>
            </a:r>
            <a:endParaRPr lang="en-US" dirty="0" smtClean="0"/>
          </a:p>
          <a:p>
            <a:pPr algn="just"/>
            <a:r>
              <a:rPr lang="en-US" dirty="0" smtClean="0"/>
              <a:t>This </a:t>
            </a:r>
            <a:r>
              <a:rPr lang="en-US" dirty="0"/>
              <a:t>is used </a:t>
            </a:r>
            <a:r>
              <a:rPr lang="en-US" dirty="0" smtClean="0"/>
              <a:t>to create </a:t>
            </a:r>
            <a:r>
              <a:rPr lang="en-US" dirty="0"/>
              <a:t>the output variable voltage in the linear variable differential transformer (LVDT). </a:t>
            </a:r>
            <a:endParaRPr lang="en-US" dirty="0" smtClean="0"/>
          </a:p>
          <a:p>
            <a:pPr algn="just"/>
            <a:r>
              <a:rPr lang="en-US" dirty="0" smtClean="0"/>
              <a:t>The </a:t>
            </a:r>
            <a:r>
              <a:rPr lang="en-US" dirty="0"/>
              <a:t>output of an LVDT is very linear, proportional to the input position of the core.</a:t>
            </a:r>
            <a:endParaRPr lang="en-IN" dirty="0"/>
          </a:p>
          <a:p>
            <a:endParaRPr lang="en-IN" dirty="0"/>
          </a:p>
        </p:txBody>
      </p:sp>
    </p:spTree>
    <p:extLst>
      <p:ext uri="{BB962C8B-B14F-4D97-AF65-F5344CB8AC3E}">
        <p14:creationId xmlns:p14="http://schemas.microsoft.com/office/powerpoint/2010/main" val="1967568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3" algn="ctr" rtl="0">
              <a:spcBef>
                <a:spcPct val="0"/>
              </a:spcBef>
            </a:pPr>
            <a:r>
              <a:rPr lang="en-US" sz="3600" b="1" dirty="0" smtClean="0">
                <a:latin typeface="Times New Roman" pitchFamily="18" charset="0"/>
                <a:cs typeface="Times New Roman" pitchFamily="18" charset="0"/>
              </a:rPr>
              <a:t>Resolvers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t>Resolvers are very similar to LVDTs in principle, but are used to measure an angular motion instead of linear motion. </a:t>
            </a:r>
            <a:endParaRPr lang="en-US" dirty="0" smtClean="0"/>
          </a:p>
          <a:p>
            <a:pPr algn="just"/>
            <a:r>
              <a:rPr lang="en-US" dirty="0" smtClean="0"/>
              <a:t>A </a:t>
            </a:r>
            <a:r>
              <a:rPr lang="en-US" dirty="0"/>
              <a:t>resolver is also a transformer, where the primary coil is connected to the rotating shaft and carries an alternating current through slip rings</a:t>
            </a:r>
            <a:endParaRPr lang="en-IN"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image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941168"/>
            <a:ext cx="5760640" cy="172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2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A sensor is a device that converts a physical parameter or an environmental characteristic (e.g., temperature, distance, speed, etc.) into a signal that can be digitally measured and processed to perform specific tasks. </a:t>
            </a:r>
          </a:p>
          <a:p>
            <a:pPr algn="just"/>
            <a:r>
              <a:rPr lang="en-US" dirty="0" smtClean="0"/>
              <a:t>Mobile robots need sensors to measure properties of their environment, thus allowing for safe navigation, complex perception and corresponding actions and effective interactions with other agents that populate it.</a:t>
            </a:r>
            <a:endParaRPr lang="en-IN" dirty="0"/>
          </a:p>
        </p:txBody>
      </p:sp>
    </p:spTree>
    <p:extLst>
      <p:ext uri="{BB962C8B-B14F-4D97-AF65-F5344CB8AC3E}">
        <p14:creationId xmlns:p14="http://schemas.microsoft.com/office/powerpoint/2010/main" val="43937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dirty="0"/>
              <a:t>There are two secondary coils, placed 90° apart from each other. </a:t>
            </a:r>
            <a:endParaRPr lang="en-US" dirty="0" smtClean="0"/>
          </a:p>
          <a:p>
            <a:pPr algn="just"/>
            <a:r>
              <a:rPr lang="en-US" dirty="0" smtClean="0"/>
              <a:t>As </a:t>
            </a:r>
            <a:r>
              <a:rPr lang="en-US" dirty="0"/>
              <a:t>the rotor rotates, the flux it develops rotates with </a:t>
            </a:r>
            <a:r>
              <a:rPr lang="en-US" dirty="0" smtClean="0"/>
              <a:t>it.</a:t>
            </a:r>
          </a:p>
          <a:p>
            <a:pPr algn="just"/>
            <a:r>
              <a:rPr lang="en-US" dirty="0" smtClean="0"/>
              <a:t>When </a:t>
            </a:r>
            <a:r>
              <a:rPr lang="en-US" dirty="0"/>
              <a:t>the primary coil in the rotor is parallel to either of the two secondary coils, the voltage induced in that coil is maximum, while the other secondary coil that is perpendicular to it does not develop any voltage. </a:t>
            </a:r>
            <a:endParaRPr lang="en-US" dirty="0" smtClean="0"/>
          </a:p>
          <a:p>
            <a:pPr algn="just"/>
            <a:r>
              <a:rPr lang="en-US" dirty="0" smtClean="0"/>
              <a:t>As </a:t>
            </a:r>
            <a:r>
              <a:rPr lang="en-US" dirty="0"/>
              <a:t>the rotor rotates, eventually the voltage in the first secondary coil goes to zero, while the second coil develops its maximum voltage</a:t>
            </a:r>
            <a:r>
              <a:rPr lang="en-US"/>
              <a:t>. </a:t>
            </a:r>
            <a:endParaRPr lang="en-US" smtClean="0"/>
          </a:p>
          <a:p>
            <a:pPr algn="just"/>
            <a:r>
              <a:rPr lang="en-US" smtClean="0"/>
              <a:t>For </a:t>
            </a:r>
            <a:r>
              <a:rPr lang="en-US" dirty="0"/>
              <a:t>all other angles in between, the two secondary coils develop a voltage proportional to the sine and cosine of the angle between the primary and the two secondary coils. </a:t>
            </a:r>
            <a:endParaRPr lang="en-IN" dirty="0"/>
          </a:p>
        </p:txBody>
      </p:sp>
    </p:spTree>
    <p:extLst>
      <p:ext uri="{BB962C8B-B14F-4D97-AF65-F5344CB8AC3E}">
        <p14:creationId xmlns:p14="http://schemas.microsoft.com/office/powerpoint/2010/main" val="195372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Sensors used by mobile robots range from simple tactile sensors, such as bumpers, to complex vision-based sensors such as structured light cameras. </a:t>
            </a:r>
          </a:p>
          <a:p>
            <a:pPr algn="just"/>
            <a:r>
              <a:rPr lang="en-US" dirty="0" smtClean="0"/>
              <a:t>All of them provide a digital output (e.g., a string, a set of values, a matrix, etc.) that can be processed by the robot’s computer. </a:t>
            </a:r>
          </a:p>
          <a:p>
            <a:pPr algn="just"/>
            <a:r>
              <a:rPr lang="en-US" dirty="0"/>
              <a:t>O</a:t>
            </a:r>
            <a:r>
              <a:rPr lang="en-US" dirty="0" smtClean="0"/>
              <a:t>utput is obtained by discretizing one or more analog electrical signals by using an Analog to Digital Converter (ADC) included in the sensor. </a:t>
            </a:r>
            <a:endParaRPr lang="en-IN" dirty="0"/>
          </a:p>
        </p:txBody>
      </p:sp>
    </p:spTree>
    <p:extLst>
      <p:ext uri="{BB962C8B-B14F-4D97-AF65-F5344CB8AC3E}">
        <p14:creationId xmlns:p14="http://schemas.microsoft.com/office/powerpoint/2010/main" val="2617303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Sensors Classifications</a:t>
            </a:r>
            <a:endParaRPr lang="en-IN" dirty="0"/>
          </a:p>
        </p:txBody>
      </p:sp>
      <p:sp>
        <p:nvSpPr>
          <p:cNvPr id="3" name="Content Placeholder 2"/>
          <p:cNvSpPr>
            <a:spLocks noGrp="1"/>
          </p:cNvSpPr>
          <p:nvPr>
            <p:ph idx="1"/>
          </p:nvPr>
        </p:nvSpPr>
        <p:spPr/>
        <p:txBody>
          <a:bodyPr/>
          <a:lstStyle/>
          <a:p>
            <a:pPr algn="just"/>
            <a:r>
              <a:rPr lang="en-US" dirty="0"/>
              <a:t>Sensor can be classified in several </a:t>
            </a:r>
            <a:r>
              <a:rPr lang="en-US" dirty="0" smtClean="0"/>
              <a:t>ways</a:t>
            </a:r>
          </a:p>
          <a:p>
            <a:pPr lvl="1" algn="just"/>
            <a:r>
              <a:rPr lang="en-US" dirty="0" smtClean="0"/>
              <a:t>based </a:t>
            </a:r>
            <a:r>
              <a:rPr lang="en-US" dirty="0"/>
              <a:t>on the source of the excitation </a:t>
            </a:r>
            <a:r>
              <a:rPr lang="en-US" dirty="0" smtClean="0"/>
              <a:t>signal</a:t>
            </a:r>
          </a:p>
          <a:p>
            <a:pPr lvl="1" algn="just"/>
            <a:r>
              <a:rPr lang="en-US" dirty="0" smtClean="0"/>
              <a:t>the measurement </a:t>
            </a:r>
            <a:r>
              <a:rPr lang="en-IN" dirty="0" smtClean="0"/>
              <a:t>domain</a:t>
            </a:r>
          </a:p>
          <a:p>
            <a:pPr lvl="1" algn="just"/>
            <a:r>
              <a:rPr lang="en-IN" dirty="0" smtClean="0"/>
              <a:t>measurement </a:t>
            </a:r>
            <a:r>
              <a:rPr lang="en-IN" dirty="0"/>
              <a:t>type</a:t>
            </a:r>
          </a:p>
        </p:txBody>
      </p:sp>
    </p:spTree>
    <p:extLst>
      <p:ext uri="{BB962C8B-B14F-4D97-AF65-F5344CB8AC3E}">
        <p14:creationId xmlns:p14="http://schemas.microsoft.com/office/powerpoint/2010/main" val="209174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80120"/>
          </a:xfrm>
        </p:spPr>
        <p:txBody>
          <a:bodyPr>
            <a:normAutofit fontScale="90000"/>
          </a:bodyPr>
          <a:lstStyle/>
          <a:p>
            <a:r>
              <a:rPr lang="en-IN" b="1" dirty="0"/>
              <a:t>Excitation Signal Source (Passive and Active Sensors</a:t>
            </a:r>
            <a:r>
              <a:rPr lang="en-IN" b="1" dirty="0" smtClean="0"/>
              <a:t>)</a:t>
            </a:r>
            <a:endParaRPr lang="en-IN" dirty="0"/>
          </a:p>
        </p:txBody>
      </p:sp>
      <p:sp>
        <p:nvSpPr>
          <p:cNvPr id="3" name="Content Placeholder 2"/>
          <p:cNvSpPr>
            <a:spLocks noGrp="1"/>
          </p:cNvSpPr>
          <p:nvPr>
            <p:ph idx="1"/>
          </p:nvPr>
        </p:nvSpPr>
        <p:spPr>
          <a:xfrm>
            <a:off x="467544" y="1340768"/>
            <a:ext cx="8229600" cy="4896544"/>
          </a:xfrm>
        </p:spPr>
        <p:txBody>
          <a:bodyPr>
            <a:noAutofit/>
          </a:bodyPr>
          <a:lstStyle/>
          <a:p>
            <a:pPr algn="just"/>
            <a:r>
              <a:rPr lang="en-IN" dirty="0"/>
              <a:t>A sensor is </a:t>
            </a:r>
            <a:r>
              <a:rPr lang="en-IN" dirty="0" smtClean="0"/>
              <a:t>generally </a:t>
            </a:r>
            <a:r>
              <a:rPr lang="en-US" dirty="0" smtClean="0"/>
              <a:t>classified </a:t>
            </a:r>
            <a:r>
              <a:rPr lang="en-US" dirty="0"/>
              <a:t>as </a:t>
            </a:r>
            <a:r>
              <a:rPr lang="en-US" b="1" i="1" dirty="0"/>
              <a:t>passive </a:t>
            </a:r>
            <a:r>
              <a:rPr lang="en-US" dirty="0"/>
              <a:t>if it does not require, except for the signal amplification </a:t>
            </a:r>
            <a:r>
              <a:rPr lang="en-US" dirty="0" smtClean="0"/>
              <a:t>and digital </a:t>
            </a:r>
            <a:r>
              <a:rPr lang="en-US" dirty="0"/>
              <a:t>conversion, a power supply to </a:t>
            </a:r>
            <a:r>
              <a:rPr lang="en-US" dirty="0" smtClean="0"/>
              <a:t>operate.</a:t>
            </a:r>
          </a:p>
          <a:p>
            <a:pPr algn="just"/>
            <a:r>
              <a:rPr lang="en-US" dirty="0" smtClean="0"/>
              <a:t>A </a:t>
            </a:r>
            <a:r>
              <a:rPr lang="en-US" dirty="0"/>
              <a:t>passive sensor changes its </a:t>
            </a:r>
            <a:r>
              <a:rPr lang="en-US" dirty="0" smtClean="0"/>
              <a:t>output in </a:t>
            </a:r>
            <a:r>
              <a:rPr lang="en-US" dirty="0"/>
              <a:t>response to an excitation signal generated by an external phenomena, e.g., a </a:t>
            </a:r>
            <a:r>
              <a:rPr lang="en-US" dirty="0" smtClean="0"/>
              <a:t>microphone that </a:t>
            </a:r>
            <a:r>
              <a:rPr lang="en-US" dirty="0"/>
              <a:t>senses a human voice. </a:t>
            </a:r>
            <a:endParaRPr lang="en-US" dirty="0" smtClean="0"/>
          </a:p>
          <a:p>
            <a:pPr algn="just"/>
            <a:endParaRPr lang="en-IN" dirty="0"/>
          </a:p>
        </p:txBody>
      </p:sp>
    </p:spTree>
    <p:extLst>
      <p:ext uri="{BB962C8B-B14F-4D97-AF65-F5344CB8AC3E}">
        <p14:creationId xmlns:p14="http://schemas.microsoft.com/office/powerpoint/2010/main" val="1045728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smtClean="0"/>
              <a:t>An </a:t>
            </a:r>
            <a:r>
              <a:rPr lang="en-US" b="1" i="1" dirty="0" smtClean="0"/>
              <a:t>active</a:t>
            </a:r>
            <a:r>
              <a:rPr lang="en-US" i="1" dirty="0" smtClean="0"/>
              <a:t> </a:t>
            </a:r>
            <a:r>
              <a:rPr lang="en-US" dirty="0" smtClean="0"/>
              <a:t>sensor requires an external power supply to self generate the excitation signal, and it measures the environmental reaction to such a signal, e.g. a sonar that emits a sound pulse and then senses the reflected wave of the pulse.</a:t>
            </a:r>
          </a:p>
          <a:p>
            <a:pPr algn="just"/>
            <a:r>
              <a:rPr lang="en-US" dirty="0" smtClean="0"/>
              <a:t> An alternative definition used in mobile robotics indicates passive sensors as sensors that include only receiver transducers, and active sensors as sensors that also include one or more emitter transducers</a:t>
            </a:r>
            <a:endParaRPr lang="en-IN" dirty="0"/>
          </a:p>
        </p:txBody>
      </p:sp>
    </p:spTree>
    <p:extLst>
      <p:ext uri="{BB962C8B-B14F-4D97-AF65-F5344CB8AC3E}">
        <p14:creationId xmlns:p14="http://schemas.microsoft.com/office/powerpoint/2010/main" val="1211424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2008188"/>
            <a:ext cx="5692775" cy="284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470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Measurement Domain (Proprioceptive and </a:t>
            </a:r>
            <a:r>
              <a:rPr lang="en-IN" b="1" dirty="0" err="1"/>
              <a:t>Exteroceptive</a:t>
            </a:r>
            <a:r>
              <a:rPr lang="en-IN" b="1" dirty="0"/>
              <a:t> Sensors)</a:t>
            </a:r>
            <a:endParaRPr lang="en-IN" dirty="0"/>
          </a:p>
        </p:txBody>
      </p:sp>
      <p:sp>
        <p:nvSpPr>
          <p:cNvPr id="3" name="Content Placeholder 2"/>
          <p:cNvSpPr>
            <a:spLocks noGrp="1"/>
          </p:cNvSpPr>
          <p:nvPr>
            <p:ph idx="1"/>
          </p:nvPr>
        </p:nvSpPr>
        <p:spPr>
          <a:xfrm>
            <a:off x="457200" y="1600200"/>
            <a:ext cx="8363272" cy="4525963"/>
          </a:xfrm>
        </p:spPr>
        <p:txBody>
          <a:bodyPr>
            <a:normAutofit fontScale="92500"/>
          </a:bodyPr>
          <a:lstStyle/>
          <a:p>
            <a:pPr algn="just"/>
            <a:r>
              <a:rPr lang="en-IN" dirty="0"/>
              <a:t>A </a:t>
            </a:r>
            <a:r>
              <a:rPr lang="en-IN" dirty="0" smtClean="0"/>
              <a:t>sensor </a:t>
            </a:r>
            <a:r>
              <a:rPr lang="en-US" dirty="0" smtClean="0"/>
              <a:t>is </a:t>
            </a:r>
            <a:r>
              <a:rPr lang="en-US" dirty="0"/>
              <a:t>classified as </a:t>
            </a:r>
            <a:r>
              <a:rPr lang="en-US" b="1" i="1" dirty="0"/>
              <a:t>proprioceptive</a:t>
            </a:r>
            <a:r>
              <a:rPr lang="en-US" i="1" dirty="0"/>
              <a:t> </a:t>
            </a:r>
            <a:r>
              <a:rPr lang="en-US" dirty="0"/>
              <a:t>if it measures a quantity that depends only on the </a:t>
            </a:r>
            <a:r>
              <a:rPr lang="en-US" dirty="0" smtClean="0"/>
              <a:t>internal robot </a:t>
            </a:r>
            <a:r>
              <a:rPr lang="en-US" dirty="0"/>
              <a:t>system and its current internal state (e.g. wheels position, rotational </a:t>
            </a:r>
            <a:r>
              <a:rPr lang="en-US" dirty="0" err="1" smtClean="0"/>
              <a:t>speed,etc</a:t>
            </a:r>
            <a:r>
              <a:rPr lang="en-US" dirty="0"/>
              <a:t>.). </a:t>
            </a:r>
            <a:endParaRPr lang="en-US" dirty="0" smtClean="0"/>
          </a:p>
          <a:p>
            <a:pPr algn="just"/>
            <a:r>
              <a:rPr lang="en-US" dirty="0" smtClean="0"/>
              <a:t>On </a:t>
            </a:r>
            <a:r>
              <a:rPr lang="en-US" dirty="0"/>
              <a:t>the other side, an </a:t>
            </a:r>
            <a:r>
              <a:rPr lang="en-US" i="1" dirty="0" err="1"/>
              <a:t>exteroceptive</a:t>
            </a:r>
            <a:r>
              <a:rPr lang="en-US" i="1" dirty="0"/>
              <a:t> </a:t>
            </a:r>
            <a:r>
              <a:rPr lang="en-US" dirty="0"/>
              <a:t>sensor measures a quantity that depends </a:t>
            </a:r>
            <a:r>
              <a:rPr lang="en-US" dirty="0" smtClean="0"/>
              <a:t>on both </a:t>
            </a:r>
            <a:r>
              <a:rPr lang="en-US" dirty="0"/>
              <a:t>the robot state (e.g., its position) and the environment surrounding the robot</a:t>
            </a:r>
            <a:r>
              <a:rPr lang="en-US" dirty="0" smtClean="0"/>
              <a:t>,</a:t>
            </a:r>
            <a:r>
              <a:rPr lang="en-US" dirty="0"/>
              <a:t> for example the distance to the closest obstacle.</a:t>
            </a:r>
            <a:endParaRPr lang="en-IN" dirty="0"/>
          </a:p>
        </p:txBody>
      </p:sp>
    </p:spTree>
    <p:extLst>
      <p:ext uri="{BB962C8B-B14F-4D97-AF65-F5344CB8AC3E}">
        <p14:creationId xmlns:p14="http://schemas.microsoft.com/office/powerpoint/2010/main" val="2746638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1287</TotalTime>
  <Words>1402</Words>
  <Application>Microsoft Office PowerPoint</Application>
  <PresentationFormat>On-screen Show (4:3)</PresentationFormat>
  <Paragraphs>108</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Module 2</vt:lpstr>
      <vt:lpstr>Introduction</vt:lpstr>
      <vt:lpstr>Sensors</vt:lpstr>
      <vt:lpstr>Sensors</vt:lpstr>
      <vt:lpstr>Sensors Classifications</vt:lpstr>
      <vt:lpstr>Excitation Signal Source (Passive and Active Sensors)</vt:lpstr>
      <vt:lpstr>PowerPoint Presentation</vt:lpstr>
      <vt:lpstr>PowerPoint Presentation</vt:lpstr>
      <vt:lpstr>Measurement Domain (Proprioceptive and Exteroceptive Sensors)</vt:lpstr>
      <vt:lpstr>Measurement Type</vt:lpstr>
      <vt:lpstr>PowerPoint Presentation</vt:lpstr>
      <vt:lpstr>Sensors</vt:lpstr>
      <vt:lpstr>PowerPoint Presentation</vt:lpstr>
      <vt:lpstr>Position Sensors</vt:lpstr>
      <vt:lpstr>Potentiometer</vt:lpstr>
      <vt:lpstr>PowerPoint Presentation</vt:lpstr>
      <vt:lpstr>Potentiometer</vt:lpstr>
      <vt:lpstr>PowerPoint Presentation</vt:lpstr>
      <vt:lpstr>Encoders</vt:lpstr>
      <vt:lpstr>PowerPoint Presentation</vt:lpstr>
      <vt:lpstr>PowerPoint Presentation</vt:lpstr>
      <vt:lpstr>PowerPoint Presentation</vt:lpstr>
      <vt:lpstr>PowerPoint Presentation</vt:lpstr>
      <vt:lpstr>PowerPoint Presentation</vt:lpstr>
      <vt:lpstr>LVDT</vt:lpstr>
      <vt:lpstr>PowerPoint Presentation</vt:lpstr>
      <vt:lpstr>PowerPoint Presentation</vt:lpstr>
      <vt:lpstr>PowerPoint Presentation</vt:lpstr>
      <vt:lpstr>Resolvers</vt:lpstr>
      <vt:lpstr>PowerPoint Presentation</vt:lpstr>
    </vt:vector>
  </TitlesOfParts>
  <Company>pramod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USER</dc:creator>
  <cp:lastModifiedBy>Syama R</cp:lastModifiedBy>
  <cp:revision>23</cp:revision>
  <dcterms:created xsi:type="dcterms:W3CDTF">2023-03-03T02:22:23Z</dcterms:created>
  <dcterms:modified xsi:type="dcterms:W3CDTF">2025-01-28T05:12:28Z</dcterms:modified>
</cp:coreProperties>
</file>