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3" r:id="rId10"/>
    <p:sldId id="272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BBFF-819D-4F4C-9E5A-A2B25EF5AD66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E734-23E3-4352-8AED-035B9D2375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6868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Simple </a:t>
            </a:r>
            <a:r>
              <a:rPr lang="en-US" sz="5400" dirty="0" smtClean="0"/>
              <a:t>Curve Detection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CMPUT 206</a:t>
            </a:r>
          </a:p>
          <a:p>
            <a:r>
              <a:rPr lang="en-US" dirty="0" smtClean="0"/>
              <a:t>Nilanjan 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1077" y="6172200"/>
            <a:ext cx="542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Some slide </a:t>
            </a:r>
            <a:r>
              <a:rPr lang="en-US" dirty="0" smtClean="0"/>
              <a:t>materials taken from www.imagingbook.com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HT: Example</a:t>
            </a:r>
            <a:endParaRPr lang="en-US" dirty="0"/>
          </a:p>
        </p:txBody>
      </p:sp>
      <p:pic>
        <p:nvPicPr>
          <p:cNvPr id="4" name="Content Placeholder 3" descr="p163-fig9-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438400"/>
            <a:ext cx="5991481" cy="2743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Circle Detection with HT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Equation of a circle: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 smtClean="0"/>
              </a:p>
              <a:p>
                <a:r>
                  <a:rPr lang="en-CA" dirty="0" smtClean="0"/>
                  <a:t>Circle equation has 3 parameters</a:t>
                </a:r>
              </a:p>
              <a:p>
                <a:r>
                  <a:rPr lang="en-CA" dirty="0" smtClean="0"/>
                  <a:t>Hough space would be a 3D array, </a:t>
                </a:r>
                <a:r>
                  <a:rPr lang="en-CA" i="1" dirty="0" smtClean="0"/>
                  <a:t>H</a:t>
                </a:r>
                <a:r>
                  <a:rPr lang="en-CA" dirty="0" smtClean="0"/>
                  <a:t>[</a:t>
                </a:r>
                <a:r>
                  <a:rPr lang="en-CA" i="1" dirty="0" smtClean="0"/>
                  <a:t>x</a:t>
                </a:r>
                <a:r>
                  <a:rPr lang="en-CA" baseline="-25000" dirty="0" smtClean="0"/>
                  <a:t>0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y</a:t>
                </a:r>
                <a:r>
                  <a:rPr lang="en-CA" baseline="-25000" dirty="0" smtClean="0"/>
                  <a:t>0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r</a:t>
                </a:r>
                <a:r>
                  <a:rPr lang="en-CA" dirty="0" smtClean="0"/>
                  <a:t>]</a:t>
                </a:r>
              </a:p>
              <a:p>
                <a:r>
                  <a:rPr lang="en-CA" dirty="0" smtClean="0"/>
                  <a:t>The principle is the same as before, for each bright pixel location (</a:t>
                </a:r>
                <a:r>
                  <a:rPr lang="en-CA" i="1" dirty="0" smtClean="0"/>
                  <a:t>x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y</a:t>
                </a:r>
                <a:r>
                  <a:rPr lang="en-CA" dirty="0" smtClean="0"/>
                  <a:t>) found in the image, increment </a:t>
                </a:r>
                <a:r>
                  <a:rPr lang="en-CA" i="1" dirty="0"/>
                  <a:t>H</a:t>
                </a:r>
                <a:r>
                  <a:rPr lang="en-CA" dirty="0"/>
                  <a:t>[</a:t>
                </a:r>
                <a:r>
                  <a:rPr lang="en-CA" i="1" dirty="0"/>
                  <a:t>x</a:t>
                </a:r>
                <a:r>
                  <a:rPr lang="en-CA" baseline="-25000" dirty="0"/>
                  <a:t>0</a:t>
                </a:r>
                <a:r>
                  <a:rPr lang="en-CA" dirty="0"/>
                  <a:t>, </a:t>
                </a:r>
                <a:r>
                  <a:rPr lang="en-CA" i="1" dirty="0"/>
                  <a:t>y</a:t>
                </a:r>
                <a:r>
                  <a:rPr lang="en-CA" baseline="-25000" dirty="0"/>
                  <a:t>0</a:t>
                </a:r>
                <a:r>
                  <a:rPr lang="en-CA" dirty="0"/>
                  <a:t>, </a:t>
                </a:r>
                <a:r>
                  <a:rPr lang="en-CA" i="1" dirty="0"/>
                  <a:t>r</a:t>
                </a:r>
                <a:r>
                  <a:rPr lang="en-CA" dirty="0" smtClean="0"/>
                  <a:t>], for all (</a:t>
                </a:r>
                <a:r>
                  <a:rPr lang="en-CA" i="1" dirty="0"/>
                  <a:t>x</a:t>
                </a:r>
                <a:r>
                  <a:rPr lang="en-CA" baseline="-25000" dirty="0"/>
                  <a:t>0</a:t>
                </a:r>
                <a:r>
                  <a:rPr lang="en-CA" dirty="0"/>
                  <a:t>, </a:t>
                </a:r>
                <a:r>
                  <a:rPr lang="en-CA" i="1" dirty="0"/>
                  <a:t>y</a:t>
                </a:r>
                <a:r>
                  <a:rPr lang="en-CA" baseline="-25000" dirty="0"/>
                  <a:t>0</a:t>
                </a:r>
                <a:r>
                  <a:rPr lang="en-CA" dirty="0"/>
                  <a:t>, </a:t>
                </a:r>
                <a:r>
                  <a:rPr lang="en-CA" i="1" dirty="0" smtClean="0"/>
                  <a:t>r</a:t>
                </a:r>
                <a:r>
                  <a:rPr lang="en-CA" dirty="0" smtClean="0"/>
                  <a:t>) values that satisfy the circle equation.</a:t>
                </a:r>
              </a:p>
              <a:p>
                <a:r>
                  <a:rPr lang="en-CA" dirty="0" smtClean="0"/>
                  <a:t>Find in the </a:t>
                </a:r>
                <a:r>
                  <a:rPr lang="en-CA" i="1" dirty="0" smtClean="0"/>
                  <a:t>H</a:t>
                </a:r>
                <a:r>
                  <a:rPr lang="en-CA" dirty="0" smtClean="0"/>
                  <a:t> space local maxima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74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86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Circle Detection…</a:t>
            </a:r>
            <a:endParaRPr lang="en-CA" dirty="0"/>
          </a:p>
        </p:txBody>
      </p:sp>
      <p:pic>
        <p:nvPicPr>
          <p:cNvPr id="1026" name="Picture 2" descr="http://www.mathworks.com/help/images/ref/imfindcircles_coin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28670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thworks.com/help/images/ref/imfindcircles_coin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47925"/>
            <a:ext cx="28670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5181600"/>
            <a:ext cx="21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Five strongest circles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164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simple curves</a:t>
            </a:r>
            <a:endParaRPr lang="en-US" dirty="0"/>
          </a:p>
        </p:txBody>
      </p:sp>
      <p:pic>
        <p:nvPicPr>
          <p:cNvPr id="4" name="Content Placeholder 3" descr="p156-fig9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399" y="1905000"/>
            <a:ext cx="7126385" cy="2438400"/>
          </a:xfrm>
        </p:spPr>
      </p:pic>
      <p:sp>
        <p:nvSpPr>
          <p:cNvPr id="5" name="TextBox 4"/>
          <p:cNvSpPr txBox="1"/>
          <p:nvPr/>
        </p:nvSpPr>
        <p:spPr>
          <a:xfrm>
            <a:off x="2819400" y="4800600"/>
            <a:ext cx="337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detect these curves?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Realistic examples</a:t>
            </a:r>
            <a:endParaRPr lang="en-US" dirty="0"/>
          </a:p>
        </p:txBody>
      </p:sp>
      <p:pic>
        <p:nvPicPr>
          <p:cNvPr id="4" name="Content Placeholder 3" descr="p157-fig9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447800"/>
            <a:ext cx="6272212" cy="3657600"/>
          </a:xfrm>
        </p:spPr>
      </p:pic>
      <p:sp>
        <p:nvSpPr>
          <p:cNvPr id="5" name="TextBox 4"/>
          <p:cNvSpPr txBox="1"/>
          <p:nvPr/>
        </p:nvSpPr>
        <p:spPr>
          <a:xfrm>
            <a:off x="1981200" y="5410200"/>
            <a:ext cx="52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simple parametric curves we want to detect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method for detecting parametric curves</a:t>
            </a:r>
          </a:p>
          <a:p>
            <a:pPr lvl="1"/>
            <a:r>
              <a:rPr lang="en-US" dirty="0" smtClean="0"/>
              <a:t>Straight lines</a:t>
            </a:r>
          </a:p>
          <a:p>
            <a:pPr lvl="1"/>
            <a:r>
              <a:rPr lang="en-US" dirty="0" smtClean="0"/>
              <a:t>Circles</a:t>
            </a:r>
          </a:p>
          <a:p>
            <a:pPr lvl="1"/>
            <a:r>
              <a:rPr lang="en-US" dirty="0" err="1" smtClean="0"/>
              <a:t>Ellispes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Generalized Hough transform can detect a general curve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straight lines</a:t>
            </a:r>
            <a:endParaRPr lang="en-US" dirty="0"/>
          </a:p>
        </p:txBody>
      </p:sp>
      <p:pic>
        <p:nvPicPr>
          <p:cNvPr id="4" name="Content Placeholder 3" descr="p157-fig9-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752600"/>
            <a:ext cx="3515186" cy="2209800"/>
          </a:xfrm>
        </p:spPr>
      </p:pic>
      <p:pic>
        <p:nvPicPr>
          <p:cNvPr id="5" name="Picture 4" descr="p158-tab-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4648200"/>
            <a:ext cx="61076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2362200"/>
            <a:ext cx="1307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Parametric</a:t>
            </a:r>
          </a:p>
          <a:p>
            <a:pPr algn="ctr"/>
            <a:r>
              <a:rPr lang="en-US" dirty="0" smtClean="0"/>
              <a:t>form of a</a:t>
            </a:r>
          </a:p>
          <a:p>
            <a:pPr algn="ctr"/>
            <a:r>
              <a:rPr lang="en-US" dirty="0" smtClean="0"/>
              <a:t>straight 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95700" y="6019800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Dual relationship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straight lines</a:t>
            </a:r>
            <a:endParaRPr lang="en-US" dirty="0"/>
          </a:p>
        </p:txBody>
      </p:sp>
      <p:pic>
        <p:nvPicPr>
          <p:cNvPr id="4" name="Content Placeholder 3" descr="p159-fig9-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1206" y="2209800"/>
            <a:ext cx="6823594" cy="3200400"/>
          </a:xfrm>
        </p:spPr>
      </p:pic>
      <p:sp>
        <p:nvSpPr>
          <p:cNvPr id="5" name="TextBox 4"/>
          <p:cNvSpPr txBox="1"/>
          <p:nvPr/>
        </p:nvSpPr>
        <p:spPr>
          <a:xfrm>
            <a:off x="457200" y="5791200"/>
            <a:ext cx="832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Hough transform: for each point detected on the image space draw a straight</a:t>
            </a:r>
          </a:p>
          <a:p>
            <a:r>
              <a:rPr lang="en-US" dirty="0" smtClean="0"/>
              <a:t>line in the parameter space. The intersection point of all straight lines in the parameter</a:t>
            </a:r>
          </a:p>
          <a:p>
            <a:r>
              <a:rPr lang="en-US" dirty="0" smtClean="0"/>
              <a:t>space identifies a straight line in the image space.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HT: a simple example</a:t>
            </a:r>
            <a:endParaRPr lang="en-US" dirty="0"/>
          </a:p>
        </p:txBody>
      </p:sp>
      <p:pic>
        <p:nvPicPr>
          <p:cNvPr id="4" name="Content Placeholder 3" descr="p160-fig9-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981200"/>
            <a:ext cx="6491949" cy="3581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HT: Computationally better parametric form…</a:t>
            </a:r>
            <a:endParaRPr lang="en-US" dirty="0"/>
          </a:p>
        </p:txBody>
      </p:sp>
      <p:pic>
        <p:nvPicPr>
          <p:cNvPr id="4" name="Content Placeholder 3" descr="p161-fig9-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6217472" cy="3429000"/>
          </a:xfrm>
        </p:spPr>
      </p:pic>
      <p:pic>
        <p:nvPicPr>
          <p:cNvPr id="5" name="Picture 4" descr="p159-eqn9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5257800"/>
            <a:ext cx="4751624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6324600"/>
            <a:ext cx="458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wrong with the other parametric form?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00100"/>
          </a:xfrm>
        </p:spPr>
        <p:txBody>
          <a:bodyPr>
            <a:normAutofit/>
          </a:bodyPr>
          <a:lstStyle/>
          <a:p>
            <a:r>
              <a:rPr lang="en-CA" dirty="0" smtClean="0"/>
              <a:t>HT Straight Line Detection </a:t>
            </a:r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990600"/>
            <a:ext cx="77724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en-US" dirty="0" smtClean="0"/>
              <a:t>Use a polar parameterization for a straight line</a:t>
            </a:r>
          </a:p>
          <a:p>
            <a:pPr marL="457200" indent="-457200"/>
            <a:endParaRPr lang="en-US" altLang="en-US" dirty="0" smtClean="0"/>
          </a:p>
          <a:p>
            <a:pPr marL="838200" lvl="1" indent="-381000"/>
            <a:r>
              <a:rPr lang="en-US" altLang="en-US" i="1" dirty="0" smtClean="0"/>
              <a:t>d</a:t>
            </a:r>
            <a:r>
              <a:rPr lang="en-US" altLang="en-US" dirty="0" smtClean="0"/>
              <a:t> is the perpendicular distance from origin to the line</a:t>
            </a:r>
          </a:p>
          <a:p>
            <a:pPr marL="838200" lvl="1" indent="-381000"/>
            <a:r>
              <a:rPr lang="en-US" altLang="en-US" i="1" dirty="0" smtClean="0">
                <a:sym typeface="Symbol" panose="05050102010706020507" pitchFamily="18" charset="2"/>
              </a:rPr>
              <a:t>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/>
              <a:t>is the angle this perpendicular makes with the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axis</a:t>
            </a:r>
          </a:p>
          <a:p>
            <a:pPr marL="457200" indent="-457200"/>
            <a:r>
              <a:rPr lang="en-US" altLang="en-US" dirty="0" smtClean="0"/>
              <a:t>HT algorithm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 smtClean="0"/>
              <a:t>Initialize </a:t>
            </a:r>
            <a:r>
              <a:rPr lang="en-US" altLang="en-US" i="1" dirty="0" smtClean="0"/>
              <a:t>H</a:t>
            </a:r>
            <a:r>
              <a:rPr lang="en-US" altLang="en-US" dirty="0"/>
              <a:t> </a:t>
            </a:r>
            <a:r>
              <a:rPr lang="en-US" altLang="en-US" dirty="0" smtClean="0"/>
              <a:t>matrix to zero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 smtClean="0"/>
              <a:t>for each edge point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] in the image</a:t>
            </a:r>
          </a:p>
          <a:p>
            <a:pPr marL="1257300" lvl="2" indent="-342900">
              <a:buFontTx/>
              <a:buNone/>
            </a:pPr>
            <a:r>
              <a:rPr lang="en-US" altLang="en-US" sz="2000" dirty="0" smtClean="0"/>
              <a:t>    for </a:t>
            </a:r>
            <a:r>
              <a:rPr lang="en-US" altLang="en-US" sz="2000" dirty="0" smtClean="0">
                <a:sym typeface="Symbol" panose="05050102010706020507" pitchFamily="18" charset="2"/>
              </a:rPr>
              <a:t></a:t>
            </a:r>
            <a:r>
              <a:rPr lang="en-US" altLang="en-US" sz="2000" dirty="0" smtClean="0"/>
              <a:t> = 0 to 2*pi </a:t>
            </a:r>
          </a:p>
          <a:p>
            <a:pPr marL="1676400" lvl="3" indent="-304800"/>
            <a:endParaRPr lang="en-US" altLang="en-US" dirty="0" smtClean="0"/>
          </a:p>
          <a:p>
            <a:pPr marL="1676400" lvl="3" indent="-304800"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, </a:t>
            </a:r>
            <a:r>
              <a:rPr lang="en-US" altLang="en-US" sz="1800" i="1" dirty="0" smtClean="0">
                <a:sym typeface="Symbol" panose="05050102010706020507" pitchFamily="18" charset="2"/>
              </a:rPr>
              <a:t></a:t>
            </a:r>
            <a:r>
              <a:rPr lang="en-US" altLang="en-US" dirty="0" smtClean="0"/>
              <a:t>] = </a:t>
            </a:r>
            <a:r>
              <a:rPr lang="en-US" altLang="en-US" i="1" dirty="0"/>
              <a:t>H</a:t>
            </a:r>
            <a:r>
              <a:rPr lang="en-US" altLang="en-US" dirty="0"/>
              <a:t>[</a:t>
            </a:r>
            <a:r>
              <a:rPr lang="en-US" altLang="en-US" i="1" dirty="0"/>
              <a:t>d</a:t>
            </a:r>
            <a:r>
              <a:rPr lang="en-US" altLang="en-US" dirty="0"/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]</a:t>
            </a:r>
            <a:r>
              <a:rPr lang="en-US" altLang="en-US" dirty="0" smtClean="0"/>
              <a:t> + 1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 smtClean="0"/>
              <a:t>Find the value(s) of (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, </a:t>
            </a:r>
            <a:r>
              <a:rPr lang="en-US" altLang="en-US" i="1" dirty="0" smtClean="0">
                <a:sym typeface="Symbol" panose="05050102010706020507" pitchFamily="18" charset="2"/>
              </a:rPr>
              <a:t></a:t>
            </a:r>
            <a:r>
              <a:rPr lang="en-US" altLang="en-US" dirty="0" smtClean="0">
                <a:sym typeface="Symbol" panose="05050102010706020507" pitchFamily="18" charset="2"/>
              </a:rPr>
              <a:t>) where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H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, </a:t>
            </a:r>
            <a:r>
              <a:rPr lang="en-US" altLang="en-US" i="1" dirty="0" smtClean="0">
                <a:sym typeface="Symbol" panose="05050102010706020507" pitchFamily="18" charset="2"/>
              </a:rPr>
              <a:t></a:t>
            </a:r>
            <a:r>
              <a:rPr lang="en-US" altLang="en-US" dirty="0" smtClean="0"/>
              <a:t>] is locally maximum and greater than a threshold value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 smtClean="0"/>
              <a:t>The detected line in the image is given by these 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smtClean="0">
                <a:sym typeface="Symbol" panose="05050102010706020507" pitchFamily="18" charset="2"/>
              </a:rPr>
              <a:t>values</a:t>
            </a:r>
            <a:endParaRPr lang="en-US" altLang="en-US" dirty="0" smtClean="0"/>
          </a:p>
        </p:txBody>
      </p:sp>
      <p:pic>
        <p:nvPicPr>
          <p:cNvPr id="5" name="Picture 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447800"/>
            <a:ext cx="2687637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2020887" cy="22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237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d = x cos \theta + y sin \theta&#10;\]&#10;\end{document}&#10;"/>
  <p:tag name="EXTERNALNAME" val="Edittex"/>
  <p:tag name="BLEND" val="False"/>
  <p:tag name="TRANSPARENT" val="False"/>
  <p:tag name="BITMAPFORMAT" val="bmp256"/>
  <p:tag name="DEBUGINTERACTIVE" val="True"/>
  <p:tag name="ORIGWIDTH" val="644.3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d = x cos \theta + y sin \theta&#10;\]&#10;\end{document}&#10;"/>
  <p:tag name="EXTERNALNAME" val="Edittex"/>
  <p:tag name="BLEND" val="False"/>
  <p:tag name="TRANSPARENT" val="False"/>
  <p:tag name="BITMAPFORMAT" val="bmp256"/>
  <p:tag name="DEBUGINTERACTIVE" val="True"/>
  <p:tag name="ORIGWIDTH" val="644.3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258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Office Theme</vt:lpstr>
      <vt:lpstr>Simple Curve Detection</vt:lpstr>
      <vt:lpstr>Detecting simple curves</vt:lpstr>
      <vt:lpstr>Realistic examples</vt:lpstr>
      <vt:lpstr>Hough Transform</vt:lpstr>
      <vt:lpstr>Detecting straight lines</vt:lpstr>
      <vt:lpstr>Detecting straight lines</vt:lpstr>
      <vt:lpstr>HT: a simple example</vt:lpstr>
      <vt:lpstr>HT: Computationally better parametric form…</vt:lpstr>
      <vt:lpstr>HT Straight Line Detection </vt:lpstr>
      <vt:lpstr>HT: Example</vt:lpstr>
      <vt:lpstr>Circle Detection with HT</vt:lpstr>
      <vt:lpstr>Circle Detection…</vt:lpstr>
    </vt:vector>
  </TitlesOfParts>
  <Company>The 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Corner and Simple Curve Detection</dc:title>
  <dc:creator>Nilinjan Ray</dc:creator>
  <cp:lastModifiedBy>Nilanjan</cp:lastModifiedBy>
  <cp:revision>51</cp:revision>
  <dcterms:created xsi:type="dcterms:W3CDTF">2010-03-19T02:33:42Z</dcterms:created>
  <dcterms:modified xsi:type="dcterms:W3CDTF">2015-03-02T07:14:48Z</dcterms:modified>
</cp:coreProperties>
</file>