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09" r:id="rId5"/>
    <p:sldId id="310" r:id="rId6"/>
    <p:sldId id="305" r:id="rId7"/>
    <p:sldId id="311" r:id="rId8"/>
    <p:sldId id="312" r:id="rId9"/>
    <p:sldId id="282" r:id="rId10"/>
    <p:sldId id="302" r:id="rId11"/>
    <p:sldId id="304" r:id="rId12"/>
    <p:sldId id="303" r:id="rId13"/>
    <p:sldId id="313" r:id="rId14"/>
    <p:sldId id="285" r:id="rId15"/>
    <p:sldId id="315" r:id="rId16"/>
    <p:sldId id="316" r:id="rId17"/>
    <p:sldId id="298" r:id="rId18"/>
    <p:sldId id="317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CA13-E20F-4EE8-9B66-892DC385511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C1C8B-5A46-4171-A9DE-A6940617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3D4860-93D3-4665-8854-874BA4D31A5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08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0D08-FCAC-4530-ADAB-80AA72C8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D0F0-4E18-4FE7-BF14-573B9E615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871"/>
            <a:ext cx="9144000" cy="2387600"/>
          </a:xfrm>
        </p:spPr>
        <p:txBody>
          <a:bodyPr/>
          <a:lstStyle/>
          <a:p>
            <a:r>
              <a:rPr lang="en-US" dirty="0" smtClean="0"/>
              <a:t>Data-Driven Methods in Image Processing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206</a:t>
            </a:r>
          </a:p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Nonlocal means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denote input image by </a:t>
            </a:r>
            <a:r>
              <a:rPr lang="en-US" i="1" dirty="0" smtClean="0"/>
              <a:t>I</a:t>
            </a:r>
            <a:r>
              <a:rPr lang="en-US" dirty="0" smtClean="0"/>
              <a:t> and output image by </a:t>
            </a:r>
            <a:r>
              <a:rPr lang="en-US" i="1" dirty="0" smtClean="0"/>
              <a:t>J</a:t>
            </a:r>
            <a:r>
              <a:rPr lang="en-US" dirty="0" smtClean="0"/>
              <a:t>, as before</a:t>
            </a:r>
          </a:p>
          <a:p>
            <a:r>
              <a:rPr lang="en-US" dirty="0" smtClean="0"/>
              <a:t>For every pixel location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), consider a small image patch around it; call it </a:t>
            </a:r>
            <a:r>
              <a:rPr lang="en-US" i="1" dirty="0" smtClean="0"/>
              <a:t>P</a:t>
            </a:r>
            <a:r>
              <a:rPr lang="en-US" i="1" baseline="-25000" dirty="0" smtClean="0"/>
              <a:t>i, j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Find out similar patches </a:t>
            </a:r>
            <a:r>
              <a:rPr lang="en-US" i="1" dirty="0" smtClean="0"/>
              <a:t>P</a:t>
            </a:r>
            <a:r>
              <a:rPr lang="en-US" i="1" baseline="-25000" dirty="0" smtClean="0"/>
              <a:t>m, n</a:t>
            </a:r>
            <a:r>
              <a:rPr lang="en-US" dirty="0" smtClean="0"/>
              <a:t> centered at pixel locations (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Consider weight between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and (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 as </a:t>
            </a:r>
          </a:p>
          <a:p>
            <a:pPr lvl="1"/>
            <a:r>
              <a:rPr lang="en-US" i="1" dirty="0" smtClean="0"/>
              <a:t>W</a:t>
            </a:r>
            <a:r>
              <a:rPr lang="en-US" baseline="-25000" dirty="0" smtClean="0"/>
              <a:t>(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, </a:t>
            </a:r>
            <a:r>
              <a:rPr lang="en-US" i="1" baseline="-25000" dirty="0" smtClean="0"/>
              <a:t>j</a:t>
            </a:r>
            <a:r>
              <a:rPr lang="en-US" baseline="-25000" dirty="0" smtClean="0"/>
              <a:t>), (</a:t>
            </a:r>
            <a:r>
              <a:rPr lang="en-US" i="1" baseline="-25000" dirty="0" smtClean="0"/>
              <a:t>m</a:t>
            </a:r>
            <a:r>
              <a:rPr lang="en-US" baseline="-25000" dirty="0" smtClean="0"/>
              <a:t>, 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)</a:t>
            </a:r>
            <a:r>
              <a:rPr lang="en-US" dirty="0" smtClean="0"/>
              <a:t> = </a:t>
            </a:r>
            <a:r>
              <a:rPr lang="en-US" dirty="0" err="1" smtClean="0"/>
              <a:t>exp</a:t>
            </a:r>
            <a:r>
              <a:rPr lang="en-US" dirty="0" smtClean="0"/>
              <a:t>(-||</a:t>
            </a:r>
            <a:r>
              <a:rPr lang="en-US" i="1" dirty="0" smtClean="0"/>
              <a:t>P</a:t>
            </a:r>
            <a:r>
              <a:rPr lang="en-US" baseline="-25000" dirty="0" smtClean="0"/>
              <a:t>i, j </a:t>
            </a:r>
            <a:r>
              <a:rPr lang="en-US" dirty="0" smtClean="0"/>
              <a:t>- </a:t>
            </a:r>
            <a:r>
              <a:rPr lang="en-US" i="1" dirty="0" smtClean="0"/>
              <a:t>P</a:t>
            </a:r>
            <a:r>
              <a:rPr lang="en-US" i="1" baseline="-25000" dirty="0" smtClean="0"/>
              <a:t>m</a:t>
            </a:r>
            <a:r>
              <a:rPr lang="en-US" baseline="-25000" dirty="0" smtClean="0"/>
              <a:t>, </a:t>
            </a:r>
            <a:r>
              <a:rPr lang="en-US" i="1" baseline="-25000" dirty="0" smtClean="0"/>
              <a:t>n</a:t>
            </a:r>
            <a:r>
              <a:rPr lang="en-US" dirty="0" smtClean="0"/>
              <a:t>||</a:t>
            </a:r>
            <a:r>
              <a:rPr lang="en-US" baseline="30000" dirty="0" smtClean="0"/>
              <a:t>2</a:t>
            </a:r>
            <a:r>
              <a:rPr lang="en-US" dirty="0" smtClean="0"/>
              <a:t>/s), </a:t>
            </a:r>
            <a:r>
              <a:rPr lang="en-US" i="1" dirty="0" smtClean="0"/>
              <a:t>s</a:t>
            </a:r>
            <a:r>
              <a:rPr lang="en-US" dirty="0" smtClean="0"/>
              <a:t> is a user input parameter </a:t>
            </a:r>
          </a:p>
          <a:p>
            <a:r>
              <a:rPr lang="en-US" dirty="0" smtClean="0"/>
              <a:t>Output image is calculated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5943" y="5381896"/>
                <a:ext cx="3637517" cy="621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3" y="5381896"/>
                <a:ext cx="3637517" cy="621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62943" y="6389914"/>
            <a:ext cx="615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 we can see here that the mean is a weighted non-local mean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 means filtering…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14900" cy="4351338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(p, q1) and w(p, q2) would be large</a:t>
            </a:r>
          </a:p>
          <a:p>
            <a:r>
              <a:rPr lang="en-US" dirty="0" smtClean="0"/>
              <a:t>w(p, q3) would be small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654049"/>
            <a:ext cx="5248275" cy="5248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4797" y="6176963"/>
            <a:ext cx="978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A. </a:t>
            </a:r>
            <a:r>
              <a:rPr lang="en-US" sz="1400" dirty="0" err="1" smtClean="0"/>
              <a:t>Buades</a:t>
            </a:r>
            <a:r>
              <a:rPr lang="en-US" sz="1400" dirty="0" smtClean="0"/>
              <a:t>, B. </a:t>
            </a:r>
            <a:r>
              <a:rPr lang="en-US" sz="1400" dirty="0" err="1" smtClean="0"/>
              <a:t>Coll</a:t>
            </a:r>
            <a:r>
              <a:rPr lang="en-US" sz="1400" dirty="0" smtClean="0"/>
              <a:t> and J. M. Morel, "A non-local algorithm for image </a:t>
            </a:r>
            <a:r>
              <a:rPr lang="en-US" sz="1400" dirty="0" err="1" smtClean="0"/>
              <a:t>denoising</a:t>
            </a:r>
            <a:r>
              <a:rPr lang="en-US" sz="1400" dirty="0" smtClean="0"/>
              <a:t>," </a:t>
            </a:r>
            <a:r>
              <a:rPr lang="en-US" sz="1400" i="1" dirty="0" smtClean="0"/>
              <a:t>Computer Vision and Pattern Recognition, 2005. CVPR 2005. IEEE Computer Society Conference on</a:t>
            </a:r>
            <a:r>
              <a:rPr lang="en-US" sz="1400" dirty="0" smtClean="0"/>
              <a:t>, 2005, pp. 60-65 vol. 2.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10.1109/CVPR.2005.38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9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 filtering result with some comparisons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222" t="25873" r="3968" b="10889"/>
          <a:stretch/>
        </p:blipFill>
        <p:spPr>
          <a:xfrm>
            <a:off x="1548481" y="1690688"/>
            <a:ext cx="8548935" cy="4031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497" y="6299200"/>
            <a:ext cx="978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A. </a:t>
            </a:r>
            <a:r>
              <a:rPr lang="en-US" sz="1400" dirty="0" err="1" smtClean="0"/>
              <a:t>Buades</a:t>
            </a:r>
            <a:r>
              <a:rPr lang="en-US" sz="1400" dirty="0" smtClean="0"/>
              <a:t>, B. </a:t>
            </a:r>
            <a:r>
              <a:rPr lang="en-US" sz="1400" dirty="0" err="1" smtClean="0"/>
              <a:t>Coll</a:t>
            </a:r>
            <a:r>
              <a:rPr lang="en-US" sz="1400" dirty="0" smtClean="0"/>
              <a:t> and J. M. Morel, "A non-local algorithm for image </a:t>
            </a:r>
            <a:r>
              <a:rPr lang="en-US" sz="1400" dirty="0" err="1" smtClean="0"/>
              <a:t>denoising</a:t>
            </a:r>
            <a:r>
              <a:rPr lang="en-US" sz="1400" dirty="0" smtClean="0"/>
              <a:t>," </a:t>
            </a:r>
            <a:r>
              <a:rPr lang="en-US" sz="1400" i="1" dirty="0" smtClean="0"/>
              <a:t>Computer Vision and Pattern Recognition, 2005. CVPR 2005. IEEE Computer Society Conference on</a:t>
            </a:r>
            <a:r>
              <a:rPr lang="en-US" sz="1400" dirty="0" smtClean="0"/>
              <a:t>, 2005, pp. 60-65 vol. 2.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10.1109/CVPR.2005.38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2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BM3D: Block matching and collaborative filtering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25" t="41930" r="4518" b="11053"/>
          <a:stretch/>
        </p:blipFill>
        <p:spPr>
          <a:xfrm>
            <a:off x="429127" y="2407782"/>
            <a:ext cx="10924673" cy="3187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383893"/>
            <a:ext cx="706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source: http://www.cs.tut.fi/~foi/GCF-BM3D/BM3D_TIP_2007.pdf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by Block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every noisy reference block:</a:t>
                </a:r>
              </a:p>
              <a:p>
                <a:pPr lvl="1"/>
                <a:r>
                  <a:rPr lang="en-US" dirty="0" smtClean="0"/>
                  <a:t>Calculate SSD between noisy blocks</a:t>
                </a:r>
              </a:p>
              <a:p>
                <a:pPr lvl="1"/>
                <a:r>
                  <a:rPr lang="en-US" dirty="0" smtClean="0"/>
                  <a:t>If SSD</a:t>
                </a:r>
                <a:r>
                  <a:rPr lang="en-US" b="1" dirty="0" smtClean="0"/>
                  <a:t>&lt;</a:t>
                </a:r>
                <a:r>
                  <a:rPr lang="en-US" dirty="0" err="1" smtClean="0"/>
                  <a:t>thr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add to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514920"/>
            <a:ext cx="5562600" cy="280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488668"/>
            <a:ext cx="706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source: http://www.cs.tut.fi/~foi/GCF-BM3D/BM3D_TIP_2007.pdf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 + collaborative filtering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wavelet transform to 3D blocks</a:t>
            </a:r>
          </a:p>
          <a:p>
            <a:r>
              <a:rPr lang="en-US" dirty="0" smtClean="0"/>
              <a:t>Apply hard thresholding to wavelet coefficients</a:t>
            </a:r>
          </a:p>
          <a:p>
            <a:r>
              <a:rPr lang="en-US" dirty="0" smtClean="0"/>
              <a:t>Apply inverse wavelet transform to obtain de-noised 3D blocks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of de-noised 3D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are merged by suitable weights obtained from previous filtering steps</a:t>
            </a:r>
          </a:p>
        </p:txBody>
      </p:sp>
    </p:spTree>
    <p:extLst>
      <p:ext uri="{BB962C8B-B14F-4D97-AF65-F5344CB8AC3E}">
        <p14:creationId xmlns:p14="http://schemas.microsoft.com/office/powerpoint/2010/main" val="25645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BM3D examples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7876" y="1762126"/>
            <a:ext cx="47339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7900" y="3962400"/>
            <a:ext cx="32385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5798" y="1881188"/>
            <a:ext cx="4341603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350" y="6477001"/>
            <a:ext cx="706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source: http://www.cs.tut.fi/~foi/GCF-BM3D/BM3D_TIP_2007.pdf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learning-based </a:t>
            </a:r>
            <a:r>
              <a:rPr lang="en-US" dirty="0" err="1" smtClean="0"/>
              <a:t>denoising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143" t="43556" r="8786" b="28762"/>
          <a:stretch/>
        </p:blipFill>
        <p:spPr>
          <a:xfrm>
            <a:off x="775463" y="2185850"/>
            <a:ext cx="10641074" cy="2299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3458" y="4980075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https://arxiv.org/pdf/1608.03981.pdf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7443" y="6035040"/>
            <a:ext cx="705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achieves state-of-the-art results in image </a:t>
            </a:r>
            <a:r>
              <a:rPr lang="en-US" dirty="0" err="1" smtClean="0"/>
              <a:t>denoising</a:t>
            </a:r>
            <a:r>
              <a:rPr lang="en-US" dirty="0" smtClean="0"/>
              <a:t> today!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4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Data-driven texture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data-driven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think there is a rigorous definition!</a:t>
            </a:r>
          </a:p>
          <a:p>
            <a:r>
              <a:rPr lang="en-US" dirty="0" smtClean="0"/>
              <a:t>Loosely speaking, if an algorithm relies on a </a:t>
            </a:r>
            <a:r>
              <a:rPr lang="en-US" dirty="0" smtClean="0">
                <a:solidFill>
                  <a:srgbClr val="FF0000"/>
                </a:solidFill>
              </a:rPr>
              <a:t>lot of data during run-time </a:t>
            </a:r>
            <a:r>
              <a:rPr lang="en-US" dirty="0" smtClean="0"/>
              <a:t>to accomplish a task, it is referred to as a data-driven method</a:t>
            </a:r>
          </a:p>
          <a:p>
            <a:r>
              <a:rPr lang="en-US" dirty="0" smtClean="0"/>
              <a:t>In the next few lectures, we will study some examples:</a:t>
            </a:r>
          </a:p>
          <a:p>
            <a:pPr lvl="1"/>
            <a:r>
              <a:rPr lang="en-US" dirty="0" smtClean="0"/>
              <a:t>De-noising</a:t>
            </a:r>
          </a:p>
          <a:p>
            <a:pPr lvl="1"/>
            <a:r>
              <a:rPr lang="en-US" dirty="0" smtClean="0"/>
              <a:t>Texture synthesis</a:t>
            </a:r>
          </a:p>
          <a:p>
            <a:pPr lvl="1"/>
            <a:r>
              <a:rPr lang="en-US" dirty="0" smtClean="0"/>
              <a:t>Super resolution</a:t>
            </a:r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inpainting</a:t>
            </a:r>
            <a:endParaRPr lang="en-US" dirty="0"/>
          </a:p>
          <a:p>
            <a:pPr lvl="1"/>
            <a:r>
              <a:rPr lang="en-US" dirty="0" smtClean="0"/>
              <a:t>Object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De-noising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first study a famous de-noising method called bilateral filter </a:t>
            </a:r>
          </a:p>
          <a:p>
            <a:r>
              <a:rPr lang="en-US" dirty="0" smtClean="0"/>
              <a:t>Next, we will study a method called </a:t>
            </a:r>
            <a:r>
              <a:rPr lang="en-US" dirty="0" smtClean="0">
                <a:solidFill>
                  <a:srgbClr val="FF0000"/>
                </a:solidFill>
              </a:rPr>
              <a:t>non-local means </a:t>
            </a:r>
            <a:r>
              <a:rPr lang="en-US" dirty="0" smtClean="0"/>
              <a:t>which is a generalization of bilateral filter</a:t>
            </a:r>
          </a:p>
          <a:p>
            <a:r>
              <a:rPr lang="en-US" dirty="0" smtClean="0"/>
              <a:t>Finally, we will take a look at </a:t>
            </a:r>
            <a:r>
              <a:rPr lang="en-US" dirty="0" smtClean="0">
                <a:solidFill>
                  <a:srgbClr val="FF0000"/>
                </a:solidFill>
              </a:rPr>
              <a:t>BM3D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3013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filtering setup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be the input and output of the bilateral filtering, respectively.</a:t>
            </a:r>
          </a:p>
          <a:p>
            <a:r>
              <a:rPr lang="en-US" dirty="0" smtClean="0"/>
              <a:t>Let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denote a pixel location.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denote set of neighboring pixels of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); Note,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 smtClean="0"/>
              <a:t>) includes pixel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as well.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w</a:t>
            </a:r>
            <a:r>
              <a:rPr lang="en-US" dirty="0" smtClean="0"/>
              <a:t>((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), (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)) denote non-negative weight assigned to pixel pairs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and (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038" y="6236043"/>
            <a:ext cx="663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do we create this weights? Relationship with Gaussian filtering?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21028" y="3995351"/>
                <a:ext cx="7264168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28" y="3995351"/>
                <a:ext cx="7264168" cy="602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84389" y="2265406"/>
                <a:ext cx="5239265" cy="795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9" y="2265406"/>
                <a:ext cx="5239265" cy="7950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8454" y="5514071"/>
            <a:ext cx="737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comparison, Gaussian filter weights are independent of gray/color values: 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8314280">
            <a:off x="8199164" y="3421047"/>
            <a:ext cx="1117831" cy="7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21795" y="3060495"/>
            <a:ext cx="2131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depends</a:t>
            </a:r>
          </a:p>
          <a:p>
            <a:r>
              <a:rPr lang="en-US" dirty="0" smtClean="0"/>
              <a:t>on gray/color values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1244" y="6011489"/>
                <a:ext cx="4560158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4" y="6011489"/>
                <a:ext cx="4560158" cy="5557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filtering examples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9" y="1865173"/>
            <a:ext cx="3681563" cy="2666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02" y="1865173"/>
            <a:ext cx="3681563" cy="266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65" y="1865173"/>
            <a:ext cx="3681563" cy="2666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6378" y="4670854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92811" y="4670854"/>
            <a:ext cx="15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filter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98279" y="4559654"/>
            <a:ext cx="14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bilateral filter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650185" y="5964195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Bilateral filter is able to preserve edges; but Gaussian filter failed; why?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Gaussian filter cannot preserve edges?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0" y="2474774"/>
            <a:ext cx="3681563" cy="2666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33" y="2474774"/>
            <a:ext cx="3681563" cy="2666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2292" y="3692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368380" y="3692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237" y="2474774"/>
            <a:ext cx="3681563" cy="2666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0769" y="21375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pixel 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33600" y="2474774"/>
            <a:ext cx="496389" cy="33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7205" y="1961175"/>
            <a:ext cx="335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pixel gray value diminished! 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675223" y="2386149"/>
            <a:ext cx="888274" cy="110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44708" y="5064601"/>
                <a:ext cx="263681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708" y="5064601"/>
                <a:ext cx="2636811" cy="5557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333750" y="4061766"/>
            <a:ext cx="413562" cy="186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794" y="5925194"/>
            <a:ext cx="187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Weighted average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9149" y="515783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84855" y="515913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18" y="139017"/>
            <a:ext cx="10515600" cy="1325563"/>
          </a:xfrm>
        </p:spPr>
        <p:txBody>
          <a:bodyPr/>
          <a:lstStyle/>
          <a:p>
            <a:r>
              <a:rPr lang="en-US" dirty="0" smtClean="0"/>
              <a:t>Why bilateral filter preserves edges?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1" y="1464580"/>
            <a:ext cx="3681563" cy="2666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1" y="1559604"/>
            <a:ext cx="3681563" cy="266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893" y="1559604"/>
            <a:ext cx="3681563" cy="2666334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3794274" y="1654629"/>
            <a:ext cx="472926" cy="2476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/>
          <p:cNvSpPr/>
          <p:nvPr/>
        </p:nvSpPr>
        <p:spPr>
          <a:xfrm rot="10800000">
            <a:off x="11134755" y="1654629"/>
            <a:ext cx="472926" cy="2476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478590" y="27913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494192" y="27460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00891" y="5303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72" y="4164731"/>
            <a:ext cx="3681563" cy="26663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063931" y="1341121"/>
            <a:ext cx="984069" cy="47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3253" y="11564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pixel </a:t>
            </a:r>
            <a:endParaRPr lang="en-CA" dirty="0"/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>
            <a:off x="2769412" y="4609913"/>
            <a:ext cx="1775874" cy="58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45286" y="5006440"/>
            <a:ext cx="323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no change at edge  pixel!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99458" y="4158606"/>
                <a:ext cx="263681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458" y="4158606"/>
                <a:ext cx="2636811" cy="5557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087000" y="4130914"/>
                <a:ext cx="2820131" cy="694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00" y="4130914"/>
                <a:ext cx="2820131" cy="6948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1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-4445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Bilateral </a:t>
            </a:r>
            <a:r>
              <a:rPr lang="en-US" altLang="en-US" dirty="0"/>
              <a:t>f</a:t>
            </a:r>
            <a:r>
              <a:rPr lang="en-US" altLang="en-US" dirty="0" smtClean="0"/>
              <a:t>ilter weights in 2D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286000" y="3276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114800" y="5653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</a:t>
            </a:r>
            <a:r>
              <a:rPr lang="en-US" altLang="en-US" baseline="-25000"/>
              <a:t>c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638800" y="5653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</a:t>
            </a:r>
            <a:r>
              <a:rPr lang="en-US" altLang="en-US" baseline="-25000"/>
              <a:t>s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0104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</a:t>
            </a:r>
            <a:r>
              <a:rPr lang="en-US" altLang="en-US" baseline="-25000"/>
              <a:t>s</a:t>
            </a:r>
            <a:r>
              <a:rPr lang="en-US" altLang="en-US"/>
              <a:t>*W</a:t>
            </a:r>
            <a:r>
              <a:rPr lang="en-US" altLang="en-US" baseline="-25000"/>
              <a:t>c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8991600" y="33528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Output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1"/>
            <a:ext cx="1524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1657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9" y="3448050"/>
            <a:ext cx="16478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562350"/>
            <a:ext cx="1619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371600"/>
            <a:ext cx="17145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5486400" y="2209800"/>
            <a:ext cx="1447800" cy="457200"/>
          </a:xfrm>
          <a:prstGeom prst="rightArrow">
            <a:avLst>
              <a:gd name="adj1" fmla="val 50000"/>
              <a:gd name="adj2" fmla="val 7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0064" y="6488668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source: http://faculty.cs.tamu.edu/jchai/csce441_2015fall/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700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Data-Driven Methods in Image Processing </vt:lpstr>
      <vt:lpstr>What is a data-driven method?</vt:lpstr>
      <vt:lpstr>De-noising</vt:lpstr>
      <vt:lpstr>Bilateral filtering setup</vt:lpstr>
      <vt:lpstr>Bilateral filtering</vt:lpstr>
      <vt:lpstr>Bilateral filtering examples</vt:lpstr>
      <vt:lpstr>Why Gaussian filter cannot preserve edges?</vt:lpstr>
      <vt:lpstr>Why bilateral filter preserves edges?</vt:lpstr>
      <vt:lpstr>Bilateral filter weights in 2D</vt:lpstr>
      <vt:lpstr>Nonlocal means filtering</vt:lpstr>
      <vt:lpstr>NL means filtering…</vt:lpstr>
      <vt:lpstr>NL filtering result with some comparisons</vt:lpstr>
      <vt:lpstr>BM3D: Block matching and collaborative filtering</vt:lpstr>
      <vt:lpstr>Grouping by Block Matching</vt:lpstr>
      <vt:lpstr>3D transform + collaborative filtering</vt:lpstr>
      <vt:lpstr>Fusion of de-noised 3D blocks</vt:lpstr>
      <vt:lpstr>BM3D examples</vt:lpstr>
      <vt:lpstr>Deep learning-based denoising</vt:lpstr>
      <vt:lpstr>Next lecture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Methods in Image Processing</dc:title>
  <dc:creator>Windows User</dc:creator>
  <cp:lastModifiedBy>Nilanjan</cp:lastModifiedBy>
  <cp:revision>43</cp:revision>
  <dcterms:created xsi:type="dcterms:W3CDTF">2016-03-29T18:43:37Z</dcterms:created>
  <dcterms:modified xsi:type="dcterms:W3CDTF">2019-04-01T01:13:22Z</dcterms:modified>
</cp:coreProperties>
</file>