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7" r:id="rId8"/>
    <p:sldId id="268" r:id="rId9"/>
    <p:sldId id="265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7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5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068A-ECE4-4284-A682-42CD9F05E07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2576-761F-4EB3-8434-47E50B4D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2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iji.sc/wiki/index.php/Statistical_Region_Merg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CMPUT 206: Image Segmentation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Nilanjan Ray</a:t>
            </a:r>
          </a:p>
          <a:p>
            <a:r>
              <a:rPr lang="en-US" dirty="0" smtClean="0"/>
              <a:t>Computing Science</a:t>
            </a:r>
          </a:p>
          <a:p>
            <a:r>
              <a:rPr lang="en-US" dirty="0" smtClean="0"/>
              <a:t>University of Alberta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8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image </a:t>
            </a:r>
            <a:r>
              <a:rPr lang="en-US" dirty="0"/>
              <a:t>s</a:t>
            </a:r>
            <a:r>
              <a:rPr lang="en-US" dirty="0" smtClean="0"/>
              <a:t>egmentation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watch a </a:t>
            </a:r>
            <a:r>
              <a:rPr lang="en-US" sz="2800" dirty="0" smtClean="0"/>
              <a:t>short video</a:t>
            </a:r>
            <a:r>
              <a:rPr lang="en-US" sz="2800" dirty="0"/>
              <a:t>: https://www.youtube.com/watch?v=aqt2PPZqldk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22140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Color image segmentation by clustering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00" t="11480" r="7500" b="8519"/>
          <a:stretch/>
        </p:blipFill>
        <p:spPr>
          <a:xfrm>
            <a:off x="914400" y="1752600"/>
            <a:ext cx="7543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image segmentation by </a:t>
            </a:r>
            <a:r>
              <a:rPr lang="en-US" dirty="0" smtClean="0"/>
              <a:t>clustering…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4" t="12963" r="6666" b="8519"/>
          <a:stretch/>
        </p:blipFill>
        <p:spPr>
          <a:xfrm>
            <a:off x="685800" y="2133600"/>
            <a:ext cx="7543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9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with user interaction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3681563" cy="2666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209800"/>
            <a:ext cx="3681563" cy="2666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5029200"/>
            <a:ext cx="7808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has labeled three regions.</a:t>
            </a:r>
          </a:p>
          <a:p>
            <a:endParaRPr lang="en-US" dirty="0"/>
          </a:p>
          <a:p>
            <a:r>
              <a:rPr lang="en-US" dirty="0" smtClean="0"/>
              <a:t>For each pixel location, find the closest (in R-G-B space) pixel user has labeled. </a:t>
            </a:r>
          </a:p>
          <a:p>
            <a:r>
              <a:rPr lang="en-US" dirty="0" smtClean="0"/>
              <a:t>This can be done efficiently by building a </a:t>
            </a:r>
            <a:r>
              <a:rPr lang="en-US" dirty="0" err="1" smtClean="0"/>
              <a:t>kd</a:t>
            </a:r>
            <a:r>
              <a:rPr lang="en-US" dirty="0" smtClean="0"/>
              <a:t>-tree and performing an approximate </a:t>
            </a:r>
          </a:p>
          <a:p>
            <a:r>
              <a:rPr lang="en-US" dirty="0" smtClean="0"/>
              <a:t>nearest neighbor search.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345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difficult and widely used application in image analysis is segmentation</a:t>
            </a:r>
          </a:p>
          <a:p>
            <a:r>
              <a:rPr lang="en-US" dirty="0" smtClean="0"/>
              <a:t>What is image segmentation?</a:t>
            </a:r>
          </a:p>
          <a:p>
            <a:r>
              <a:rPr lang="en-US" dirty="0" smtClean="0"/>
              <a:t>Classical methods (this lecture)</a:t>
            </a:r>
          </a:p>
          <a:p>
            <a:r>
              <a:rPr lang="en-US" dirty="0" smtClean="0"/>
              <a:t>More advanced methods (next lecture)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11767" cy="792162"/>
          </a:xfrm>
        </p:spPr>
        <p:txBody>
          <a:bodyPr>
            <a:noAutofit/>
          </a:bodyPr>
          <a:lstStyle/>
          <a:p>
            <a:r>
              <a:rPr lang="en-US" dirty="0" smtClean="0"/>
              <a:t>What is image segmentation?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371600"/>
            <a:ext cx="6615113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5955268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Edmonton (Picture source: westjet.com)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599"/>
            <a:ext cx="6615114" cy="4286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599"/>
            <a:ext cx="6615114" cy="42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4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Classical Segmentation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Automatic threshold operation</a:t>
            </a:r>
          </a:p>
          <a:p>
            <a:pPr lvl="1"/>
            <a:r>
              <a:rPr lang="en-US" sz="2400" dirty="0" smtClean="0"/>
              <a:t>Applies to grayscale image</a:t>
            </a:r>
          </a:p>
          <a:p>
            <a:pPr lvl="1"/>
            <a:r>
              <a:rPr lang="en-US" sz="2400" dirty="0" smtClean="0"/>
              <a:t>Produces a binary image as the result of segmentation</a:t>
            </a:r>
          </a:p>
          <a:p>
            <a:r>
              <a:rPr lang="en-US" sz="2800" dirty="0" smtClean="0"/>
              <a:t>Clustering</a:t>
            </a:r>
          </a:p>
          <a:p>
            <a:pPr lvl="1"/>
            <a:r>
              <a:rPr lang="en-US" sz="2400" dirty="0" smtClean="0"/>
              <a:t>Applies to both color and grayscale images</a:t>
            </a:r>
          </a:p>
          <a:p>
            <a:pPr lvl="1"/>
            <a:r>
              <a:rPr lang="en-US" sz="2400" dirty="0" smtClean="0"/>
              <a:t>Can produce two or more pixel labels</a:t>
            </a:r>
          </a:p>
          <a:p>
            <a:r>
              <a:rPr lang="en-US" sz="2800" dirty="0" smtClean="0"/>
              <a:t>Region merging</a:t>
            </a:r>
          </a:p>
          <a:p>
            <a:pPr lvl="1"/>
            <a:r>
              <a:rPr lang="en-US" sz="2400" dirty="0" smtClean="0"/>
              <a:t>Watershed (very old method) + merging of watershed regions</a:t>
            </a:r>
          </a:p>
          <a:p>
            <a:pPr lvl="1"/>
            <a:r>
              <a:rPr lang="en-US" sz="2400" dirty="0" smtClean="0"/>
              <a:t>Statistical region merging (more recent): </a:t>
            </a:r>
            <a:r>
              <a:rPr lang="en-US" sz="2400" dirty="0" smtClean="0">
                <a:hlinkClick r:id="rId2"/>
              </a:rPr>
              <a:t>http://fiji.sc/wiki/index.php/Statistical_Region_Merging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86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Threshold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Otsu’s Method</a:t>
            </a:r>
          </a:p>
          <a:p>
            <a:pPr lvl="1"/>
            <a:r>
              <a:rPr lang="en-US" sz="2000" dirty="0" smtClean="0"/>
              <a:t>For every threshold value, compute intra-class variance</a:t>
            </a:r>
          </a:p>
          <a:p>
            <a:pPr lvl="1"/>
            <a:r>
              <a:rPr lang="en-US" sz="2000" dirty="0" smtClean="0"/>
              <a:t>Pick the threshold value that results in the lowest intra-class variance</a:t>
            </a:r>
          </a:p>
          <a:p>
            <a:r>
              <a:rPr lang="en-US" sz="2400" dirty="0" smtClean="0"/>
              <a:t>Example computation of intra-class variance: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37680"/>
              </p:ext>
            </p:extLst>
          </p:nvPr>
        </p:nvGraphicFramePr>
        <p:xfrm>
          <a:off x="685800" y="3688080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0" y="3581400"/>
            <a:ext cx="57320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For a threshold value = 6, we have two classes for the </a:t>
            </a:r>
          </a:p>
          <a:p>
            <a:r>
              <a:rPr lang="en-US" dirty="0" smtClean="0">
                <a:sym typeface="Symbol"/>
              </a:rPr>
              <a:t>example image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C1={3,  4,  2, 3, 4, 1, 3}  and  C2 = {8, 6, 9, 7, 9}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v1 = variance of pixel values in C1 = 0.9796</a:t>
            </a:r>
          </a:p>
          <a:p>
            <a:r>
              <a:rPr lang="en-US" dirty="0" smtClean="0">
                <a:sym typeface="Symbol"/>
              </a:rPr>
              <a:t>v2 = variance of pixel values in C2 = 1.36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Intra-class variance = (7/12)*0.9796 + (5/12)*1.36 = 1.1381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362" y="4888468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ImageJ</a:t>
            </a:r>
            <a:r>
              <a:rPr lang="en-US" dirty="0" smtClean="0"/>
              <a:t>: Otsu’s Automatic Threshold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3" y="2124074"/>
            <a:ext cx="2343150" cy="232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24074"/>
            <a:ext cx="2352675" cy="23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9581" y="4597646"/>
            <a:ext cx="170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Grayscale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4459287"/>
            <a:ext cx="195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Otsu’s </a:t>
            </a:r>
          </a:p>
          <a:p>
            <a:r>
              <a:rPr lang="en-US" dirty="0" smtClean="0"/>
              <a:t>applying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1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Segmentation With Region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strategy:</a:t>
            </a:r>
          </a:p>
          <a:p>
            <a:pPr lvl="1"/>
            <a:r>
              <a:rPr lang="en-US" dirty="0" smtClean="0"/>
              <a:t>Compute small regions</a:t>
            </a:r>
          </a:p>
          <a:p>
            <a:pPr lvl="2"/>
            <a:r>
              <a:rPr lang="en-US" dirty="0" smtClean="0"/>
              <a:t>Example method: Watershed method</a:t>
            </a:r>
          </a:p>
          <a:p>
            <a:pPr lvl="1"/>
            <a:r>
              <a:rPr lang="en-US" dirty="0" smtClean="0"/>
              <a:t>Merge neighboring regions having similar properties (such as: mean color values, texture, etc.)</a:t>
            </a:r>
          </a:p>
          <a:p>
            <a:pPr lvl="2"/>
            <a:r>
              <a:rPr lang="en-US" dirty="0" smtClean="0"/>
              <a:t>Example method: Statistical region 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1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1143000"/>
          </a:xfrm>
        </p:spPr>
        <p:txBody>
          <a:bodyPr/>
          <a:lstStyle/>
          <a:p>
            <a:r>
              <a:rPr lang="en-US" dirty="0" err="1" smtClean="0"/>
              <a:t>ImageJ</a:t>
            </a:r>
            <a:r>
              <a:rPr lang="en-US" dirty="0" smtClean="0"/>
              <a:t>: Watershed Regions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371600"/>
            <a:ext cx="25146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504096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7" y="1371601"/>
            <a:ext cx="2514289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0791" y="3958709"/>
            <a:ext cx="170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Grayscale 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7911" y="3958709"/>
            <a:ext cx="2008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strength</a:t>
            </a:r>
          </a:p>
          <a:p>
            <a:r>
              <a:rPr lang="en-US" dirty="0" smtClean="0"/>
              <a:t>(darker pixels imply</a:t>
            </a:r>
          </a:p>
          <a:p>
            <a:r>
              <a:rPr lang="en-US" dirty="0"/>
              <a:t>s</a:t>
            </a:r>
            <a:r>
              <a:rPr lang="en-US" dirty="0" smtClean="0"/>
              <a:t>tronger edges)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6018" y="3984355"/>
            <a:ext cx="19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Watershed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9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Statistical Region Merging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590732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50808"/>
            <a:ext cx="3592512" cy="288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4648200"/>
            <a:ext cx="66824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Consider all neighboring pixel pairs</a:t>
            </a:r>
          </a:p>
          <a:p>
            <a:endParaRPr lang="en-US" dirty="0" smtClean="0"/>
          </a:p>
          <a:p>
            <a:r>
              <a:rPr lang="en-US" dirty="0" smtClean="0"/>
              <a:t>Step 2: Sort the </a:t>
            </a:r>
            <a:r>
              <a:rPr lang="en-US" dirty="0" smtClean="0"/>
              <a:t>pairs </a:t>
            </a:r>
            <a:r>
              <a:rPr lang="en-US" dirty="0" smtClean="0"/>
              <a:t>according to color difference in </a:t>
            </a:r>
            <a:r>
              <a:rPr lang="en-US" dirty="0" smtClean="0"/>
              <a:t>increasing </a:t>
            </a:r>
            <a:r>
              <a:rPr lang="en-US" dirty="0" smtClean="0"/>
              <a:t>order</a:t>
            </a:r>
          </a:p>
          <a:p>
            <a:endParaRPr lang="en-US" dirty="0" smtClean="0"/>
          </a:p>
          <a:p>
            <a:r>
              <a:rPr lang="en-US" dirty="0" smtClean="0"/>
              <a:t>Step 3: Merge </a:t>
            </a:r>
            <a:r>
              <a:rPr lang="en-US" dirty="0" smtClean="0"/>
              <a:t>pairs </a:t>
            </a:r>
            <a:r>
              <a:rPr lang="en-US" dirty="0" smtClean="0"/>
              <a:t>according to </a:t>
            </a:r>
            <a:r>
              <a:rPr lang="en-US" dirty="0" smtClean="0"/>
              <a:t>a threshold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409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Office Theme</vt:lpstr>
      <vt:lpstr>CMPUT 206: Image Segmentation I</vt:lpstr>
      <vt:lpstr>Agenda</vt:lpstr>
      <vt:lpstr>What is image segmentation?</vt:lpstr>
      <vt:lpstr>Classical Segmentation Methods</vt:lpstr>
      <vt:lpstr>Automatic Threshold Method</vt:lpstr>
      <vt:lpstr>ImageJ: Otsu’s Automatic Threshold</vt:lpstr>
      <vt:lpstr>Image Segmentation With Region Merging</vt:lpstr>
      <vt:lpstr>ImageJ: Watershed Regions</vt:lpstr>
      <vt:lpstr>Statistical Region Merging</vt:lpstr>
      <vt:lpstr>Color image segmentation</vt:lpstr>
      <vt:lpstr>Color image segmentation by clustering</vt:lpstr>
      <vt:lpstr>Color image segmentation by clustering…</vt:lpstr>
      <vt:lpstr>Segmentation with user interaction</vt:lpstr>
    </vt:vector>
  </TitlesOfParts>
  <Company>The 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CMPUT 206: Image Segmentation I</dc:title>
  <dc:creator>Nilinjan Ray</dc:creator>
  <cp:lastModifiedBy>Nilanjan</cp:lastModifiedBy>
  <cp:revision>31</cp:revision>
  <dcterms:created xsi:type="dcterms:W3CDTF">2012-03-16T01:52:41Z</dcterms:created>
  <dcterms:modified xsi:type="dcterms:W3CDTF">2019-02-15T05:00:09Z</dcterms:modified>
</cp:coreProperties>
</file>