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8" r:id="rId4"/>
    <p:sldId id="281" r:id="rId5"/>
    <p:sldId id="279" r:id="rId6"/>
    <p:sldId id="280" r:id="rId7"/>
    <p:sldId id="290" r:id="rId8"/>
    <p:sldId id="260" r:id="rId9"/>
    <p:sldId id="276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7E1D0-6B36-4341-9173-13D35C0616CC}" type="datetimeFigureOut">
              <a:rPr lang="en-CA" smtClean="0"/>
              <a:t>2020-03-19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75861-E4D8-4530-AAC7-B1D61A8203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067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07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748C-5DDD-4314-BF54-83460D9105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98EC-6DF7-43EB-B81B-3F575B47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8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748C-5DDD-4314-BF54-83460D9105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98EC-6DF7-43EB-B81B-3F575B47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9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748C-5DDD-4314-BF54-83460D9105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98EC-6DF7-43EB-B81B-3F575B47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19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71053" y="6223800"/>
            <a:ext cx="731599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z="2667" smtClean="0">
                <a:solidFill>
                  <a:srgbClr val="FFFFFF"/>
                </a:solidFill>
              </a:rPr>
              <a:pPr/>
              <a:t>‹#›</a:t>
            </a:fld>
            <a:endParaRPr lang="en" sz="2667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66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748C-5DDD-4314-BF54-83460D9105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98EC-6DF7-43EB-B81B-3F575B47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748C-5DDD-4314-BF54-83460D9105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98EC-6DF7-43EB-B81B-3F575B47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8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748C-5DDD-4314-BF54-83460D9105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98EC-6DF7-43EB-B81B-3F575B47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0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748C-5DDD-4314-BF54-83460D9105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98EC-6DF7-43EB-B81B-3F575B47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0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748C-5DDD-4314-BF54-83460D9105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98EC-6DF7-43EB-B81B-3F575B47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748C-5DDD-4314-BF54-83460D9105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98EC-6DF7-43EB-B81B-3F575B47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7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748C-5DDD-4314-BF54-83460D9105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98EC-6DF7-43EB-B81B-3F575B47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3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748C-5DDD-4314-BF54-83460D9105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98EC-6DF7-43EB-B81B-3F575B47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7748C-5DDD-4314-BF54-83460D91054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98EC-6DF7-43EB-B81B-3F575B47C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6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Computing Science</a:t>
            </a:r>
          </a:p>
          <a:p>
            <a:r>
              <a:rPr lang="en-US" dirty="0"/>
              <a:t>University of Alberta</a:t>
            </a:r>
          </a:p>
          <a:p>
            <a:r>
              <a:rPr lang="en-US" dirty="0" err="1"/>
              <a:t>Nilanjan</a:t>
            </a:r>
            <a:r>
              <a:rPr lang="en-US" dirty="0"/>
              <a:t> Ray</a:t>
            </a:r>
          </a:p>
        </p:txBody>
      </p:sp>
    </p:spTree>
    <p:extLst>
      <p:ext uri="{BB962C8B-B14F-4D97-AF65-F5344CB8AC3E}">
        <p14:creationId xmlns:p14="http://schemas.microsoft.com/office/powerpoint/2010/main" val="391143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/>
        </p:nvSpPr>
        <p:spPr>
          <a:xfrm>
            <a:off x="7901974" y="1324886"/>
            <a:ext cx="3754983" cy="4622004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pPr lvl="0"/>
            <a:r>
              <a:rPr lang="en" sz="2400" dirty="0">
                <a:solidFill>
                  <a:srgbClr val="FF0000"/>
                </a:solidFill>
              </a:rPr>
              <a:t>Classify images into digits</a:t>
            </a:r>
          </a:p>
          <a:p>
            <a:pPr lvl="0"/>
            <a:endParaRPr lang="en" sz="2400" dirty="0"/>
          </a:p>
          <a:p>
            <a:pPr lvl="0"/>
            <a:r>
              <a:rPr lang="en" sz="2400" dirty="0"/>
              <a:t>Each image is </a:t>
            </a:r>
            <a:r>
              <a:rPr lang="en" sz="2400" b="1" dirty="0"/>
              <a:t>28x28</a:t>
            </a:r>
          </a:p>
          <a:p>
            <a:endParaRPr lang="en" sz="2400" b="1" dirty="0"/>
          </a:p>
          <a:p>
            <a:r>
              <a:rPr lang="en" sz="2400" b="1" dirty="0"/>
              <a:t>10</a:t>
            </a:r>
            <a:r>
              <a:rPr lang="en" sz="2400" dirty="0"/>
              <a:t> labels </a:t>
            </a:r>
          </a:p>
          <a:p>
            <a:endParaRPr lang="en" sz="2400" b="1" dirty="0"/>
          </a:p>
          <a:p>
            <a:r>
              <a:rPr lang="en" sz="2400" b="1" dirty="0"/>
              <a:t>55,000</a:t>
            </a:r>
            <a:r>
              <a:rPr lang="en" sz="2400" dirty="0"/>
              <a:t> training images</a:t>
            </a:r>
          </a:p>
          <a:p>
            <a:endParaRPr lang="en" sz="2400" dirty="0"/>
          </a:p>
          <a:p>
            <a:r>
              <a:rPr lang="en" sz="2400" b="1" dirty="0"/>
              <a:t>5,000</a:t>
            </a:r>
            <a:r>
              <a:rPr lang="en" sz="2400" dirty="0"/>
              <a:t> validation images</a:t>
            </a:r>
          </a:p>
          <a:p>
            <a:endParaRPr lang="en" sz="2400" b="1" dirty="0"/>
          </a:p>
          <a:p>
            <a:r>
              <a:rPr lang="en" sz="2400" b="1" dirty="0"/>
              <a:t>10,000 </a:t>
            </a:r>
            <a:r>
              <a:rPr lang="en" sz="2400" dirty="0"/>
              <a:t>test images.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74" y="1615555"/>
            <a:ext cx="6097537" cy="40406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96241" y="293260"/>
            <a:ext cx="5825121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MNIST Digit Classification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10925358" y="6273227"/>
            <a:ext cx="731599" cy="524800"/>
          </a:xfrm>
        </p:spPr>
        <p:txBody>
          <a:bodyPr/>
          <a:lstStyle/>
          <a:p>
            <a:fld id="{00000000-1234-1234-1234-123412341234}" type="slidenum">
              <a:rPr lang="en" smtClean="0">
                <a:solidFill>
                  <a:schemeClr val="bg1">
                    <a:lumMod val="75000"/>
                  </a:schemeClr>
                </a:solidFill>
              </a:rPr>
              <a:pPr/>
              <a:t>10</a:t>
            </a:fld>
            <a:endParaRPr lang="e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714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CA" dirty="0"/>
              <a:t>MNIST classification problem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69" y="2310498"/>
            <a:ext cx="4245132" cy="10612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2567" y="3371780"/>
            <a:ext cx="5756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Small 28 pixels-by-28 pixels images of hand written digits</a:t>
            </a:r>
          </a:p>
          <a:p>
            <a:endParaRPr lang="en-CA" dirty="0"/>
          </a:p>
          <a:p>
            <a:r>
              <a:rPr lang="en-CA" dirty="0"/>
              <a:t>The visual recognition problem definition:</a:t>
            </a:r>
          </a:p>
          <a:p>
            <a:r>
              <a:rPr lang="en-CA" dirty="0">
                <a:solidFill>
                  <a:srgbClr val="FF0000"/>
                </a:solidFill>
              </a:rPr>
              <a:t>to recognize the digit from an 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007" y="2310497"/>
            <a:ext cx="3936311" cy="396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51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773" y="101514"/>
            <a:ext cx="10515600" cy="1325563"/>
          </a:xfrm>
        </p:spPr>
        <p:txBody>
          <a:bodyPr/>
          <a:lstStyle/>
          <a:p>
            <a:r>
              <a:rPr lang="en-US" dirty="0"/>
              <a:t>NN Architecture for MNIST Classification</a:t>
            </a:r>
          </a:p>
        </p:txBody>
      </p:sp>
      <p:sp>
        <p:nvSpPr>
          <p:cNvPr id="4" name="Oval 3"/>
          <p:cNvSpPr/>
          <p:nvPr/>
        </p:nvSpPr>
        <p:spPr>
          <a:xfrm>
            <a:off x="788773" y="1671817"/>
            <a:ext cx="2142727" cy="81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Z</a:t>
            </a:r>
            <a:r>
              <a:rPr lang="en-US" sz="1600" dirty="0"/>
              <a:t>1=</a:t>
            </a:r>
            <a:r>
              <a:rPr lang="en-US" sz="1600" i="1" dirty="0"/>
              <a:t>f</a:t>
            </a:r>
            <a:r>
              <a:rPr lang="en-US" sz="1600" dirty="0"/>
              <a:t>(</a:t>
            </a:r>
            <a:r>
              <a:rPr lang="en-US" sz="1600" i="1" dirty="0"/>
              <a:t>X</a:t>
            </a:r>
            <a:r>
              <a:rPr lang="en-US" sz="1600" dirty="0"/>
              <a:t>*</a:t>
            </a:r>
            <a:r>
              <a:rPr lang="en-US" sz="1600" i="1" dirty="0"/>
              <a:t>W</a:t>
            </a:r>
            <a:r>
              <a:rPr lang="en-US" sz="1600" dirty="0"/>
              <a:t>1+</a:t>
            </a:r>
            <a:r>
              <a:rPr lang="en-US" sz="1600" i="1" dirty="0"/>
              <a:t>b</a:t>
            </a:r>
            <a:r>
              <a:rPr lang="en-US" sz="1600" dirty="0"/>
              <a:t>1)</a:t>
            </a:r>
            <a:endParaRPr lang="en-CA" sz="16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40337" y="2073616"/>
            <a:ext cx="648436" cy="5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935538" y="2086696"/>
            <a:ext cx="63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131" y="1695566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X</a:t>
            </a:r>
            <a:r>
              <a:rPr lang="en-US" sz="1600" dirty="0"/>
              <a:t>: input</a:t>
            </a:r>
            <a:endParaRPr lang="en-CA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018062" y="1747780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Z</a:t>
            </a:r>
            <a:r>
              <a:rPr lang="en-US" sz="1600" dirty="0"/>
              <a:t>1</a:t>
            </a:r>
            <a:endParaRPr lang="en-CA" sz="1600" dirty="0"/>
          </a:p>
        </p:txBody>
      </p:sp>
      <p:cxnSp>
        <p:nvCxnSpPr>
          <p:cNvPr id="9" name="Straight Arrow Connector 8"/>
          <p:cNvCxnSpPr>
            <a:endCxn id="4" idx="4"/>
          </p:cNvCxnSpPr>
          <p:nvPr/>
        </p:nvCxnSpPr>
        <p:spPr>
          <a:xfrm flipH="1" flipV="1">
            <a:off x="1860137" y="2485432"/>
            <a:ext cx="1614" cy="58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42160" y="3099655"/>
            <a:ext cx="1835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W</a:t>
            </a:r>
            <a:r>
              <a:rPr lang="en-US" sz="1600" dirty="0"/>
              <a:t>1, </a:t>
            </a:r>
            <a:r>
              <a:rPr lang="en-US" sz="1600" i="1" dirty="0"/>
              <a:t>b</a:t>
            </a:r>
            <a:r>
              <a:rPr lang="en-US" sz="1600" dirty="0"/>
              <a:t>1: parameters</a:t>
            </a:r>
            <a:endParaRPr lang="en-CA" sz="1600" dirty="0"/>
          </a:p>
        </p:txBody>
      </p:sp>
      <p:sp>
        <p:nvSpPr>
          <p:cNvPr id="23" name="Oval 22"/>
          <p:cNvSpPr/>
          <p:nvPr/>
        </p:nvSpPr>
        <p:spPr>
          <a:xfrm>
            <a:off x="3581712" y="1685969"/>
            <a:ext cx="2235666" cy="81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Z</a:t>
            </a:r>
            <a:r>
              <a:rPr lang="en-US" sz="1600" dirty="0"/>
              <a:t>2=</a:t>
            </a:r>
            <a:r>
              <a:rPr lang="en-US" sz="1600" i="1" dirty="0"/>
              <a:t>f</a:t>
            </a:r>
            <a:r>
              <a:rPr lang="en-US" sz="1600" dirty="0"/>
              <a:t>(</a:t>
            </a:r>
            <a:r>
              <a:rPr lang="en-US" sz="1600" i="1" dirty="0"/>
              <a:t>Z</a:t>
            </a:r>
            <a:r>
              <a:rPr lang="en-US" sz="1600" dirty="0"/>
              <a:t>1*</a:t>
            </a:r>
            <a:r>
              <a:rPr lang="en-US" sz="1600" i="1" dirty="0"/>
              <a:t>W</a:t>
            </a:r>
            <a:r>
              <a:rPr lang="en-US" sz="1600" dirty="0"/>
              <a:t>2+</a:t>
            </a:r>
            <a:r>
              <a:rPr lang="en-US" sz="1600" i="1" dirty="0"/>
              <a:t>b</a:t>
            </a:r>
            <a:r>
              <a:rPr lang="en-US" sz="1600" dirty="0"/>
              <a:t>2)</a:t>
            </a:r>
            <a:endParaRPr lang="en-CA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999385" y="3099655"/>
            <a:ext cx="1835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W</a:t>
            </a:r>
            <a:r>
              <a:rPr lang="en-US" sz="1600" dirty="0"/>
              <a:t>2, </a:t>
            </a:r>
            <a:r>
              <a:rPr lang="en-US" sz="1600" i="1" dirty="0"/>
              <a:t>b</a:t>
            </a:r>
            <a:r>
              <a:rPr lang="en-US" sz="1600" dirty="0"/>
              <a:t>2: parameters</a:t>
            </a:r>
            <a:endParaRPr lang="en-CA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699544" y="2478712"/>
            <a:ext cx="1" cy="58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17378" y="2096733"/>
            <a:ext cx="63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79035" y="1787541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Z</a:t>
            </a:r>
            <a:r>
              <a:rPr lang="en-US" sz="1600" dirty="0"/>
              <a:t>2</a:t>
            </a:r>
            <a:endParaRPr lang="en-CA" sz="1600" dirty="0"/>
          </a:p>
        </p:txBody>
      </p:sp>
      <p:sp>
        <p:nvSpPr>
          <p:cNvPr id="30" name="Oval 29"/>
          <p:cNvSpPr/>
          <p:nvPr/>
        </p:nvSpPr>
        <p:spPr>
          <a:xfrm>
            <a:off x="6448167" y="1695566"/>
            <a:ext cx="1951583" cy="81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Z</a:t>
            </a:r>
            <a:r>
              <a:rPr lang="en-US" sz="1600" dirty="0"/>
              <a:t>3=</a:t>
            </a:r>
            <a:r>
              <a:rPr lang="en-US" sz="1600" i="1" dirty="0"/>
              <a:t>Z</a:t>
            </a:r>
            <a:r>
              <a:rPr lang="en-US" sz="1600" dirty="0"/>
              <a:t>2*</a:t>
            </a:r>
            <a:r>
              <a:rPr lang="en-US" sz="1600" i="1" dirty="0"/>
              <a:t>W</a:t>
            </a:r>
            <a:r>
              <a:rPr lang="en-US" sz="1600" dirty="0"/>
              <a:t>3+</a:t>
            </a:r>
            <a:r>
              <a:rPr lang="en-US" sz="1600" i="1" dirty="0"/>
              <a:t>b</a:t>
            </a:r>
            <a:r>
              <a:rPr lang="en-US" sz="1600" dirty="0"/>
              <a:t>3</a:t>
            </a:r>
            <a:endParaRPr lang="en-CA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8491312" y="1765394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Z</a:t>
            </a:r>
            <a:r>
              <a:rPr lang="en-US" sz="1600" dirty="0"/>
              <a:t>3</a:t>
            </a:r>
            <a:endParaRPr lang="en-CA" sz="16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399750" y="2113300"/>
            <a:ext cx="63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03222" y="3105887"/>
            <a:ext cx="1835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W</a:t>
            </a:r>
            <a:r>
              <a:rPr lang="en-US" sz="1600" dirty="0"/>
              <a:t>3, </a:t>
            </a:r>
            <a:r>
              <a:rPr lang="en-US" sz="1600" i="1" dirty="0"/>
              <a:t>b</a:t>
            </a:r>
            <a:r>
              <a:rPr lang="en-US" sz="1600" dirty="0"/>
              <a:t>3: parameters</a:t>
            </a:r>
            <a:endParaRPr lang="en-CA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7434663" y="2501108"/>
            <a:ext cx="1" cy="58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030539" y="1704305"/>
            <a:ext cx="2104329" cy="81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Y</a:t>
            </a:r>
            <a:r>
              <a:rPr lang="en-US" sz="1600" dirty="0" err="1"/>
              <a:t>p</a:t>
            </a:r>
            <a:r>
              <a:rPr lang="en-US" sz="1600" dirty="0"/>
              <a:t>=</a:t>
            </a:r>
            <a:r>
              <a:rPr lang="en-US" sz="1600" dirty="0" err="1"/>
              <a:t>Softmax</a:t>
            </a:r>
            <a:r>
              <a:rPr lang="en-US" sz="1600" dirty="0"/>
              <a:t>(</a:t>
            </a:r>
            <a:r>
              <a:rPr lang="en-US" sz="1600" i="1" dirty="0"/>
              <a:t>Z</a:t>
            </a:r>
            <a:r>
              <a:rPr lang="en-US" sz="1600" dirty="0"/>
              <a:t>3)</a:t>
            </a:r>
            <a:endParaRPr lang="en-CA" sz="1600" dirty="0"/>
          </a:p>
        </p:txBody>
      </p:sp>
      <p:cxnSp>
        <p:nvCxnSpPr>
          <p:cNvPr id="39" name="Straight Arrow Connector 38"/>
          <p:cNvCxnSpPr>
            <a:stCxn id="35" idx="6"/>
          </p:cNvCxnSpPr>
          <p:nvPr/>
        </p:nvCxnSpPr>
        <p:spPr>
          <a:xfrm>
            <a:off x="11134868" y="2111113"/>
            <a:ext cx="752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306971" y="17417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Y</a:t>
            </a:r>
            <a:r>
              <a:rPr lang="en-US" dirty="0" err="1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18062" y="4256464"/>
            <a:ext cx="503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Activation function, </a:t>
            </a:r>
            <a:r>
              <a:rPr lang="en-US" i="1" dirty="0"/>
              <a:t>f</a:t>
            </a:r>
            <a:r>
              <a:rPr lang="en-US" dirty="0"/>
              <a:t> is </a:t>
            </a:r>
            <a:r>
              <a:rPr lang="en-US" dirty="0" err="1"/>
              <a:t>ReLU</a:t>
            </a:r>
            <a:r>
              <a:rPr lang="en-US" dirty="0"/>
              <a:t> in our implementation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C59F18-09A2-4CFC-A72C-BCFC8D6C2DBD}"/>
              </a:ext>
            </a:extLst>
          </p:cNvPr>
          <p:cNvSpPr/>
          <p:nvPr/>
        </p:nvSpPr>
        <p:spPr>
          <a:xfrm>
            <a:off x="4395578" y="5709508"/>
            <a:ext cx="2843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Notebook: </a:t>
            </a:r>
            <a:r>
              <a:rPr lang="en-CA" dirty="0" err="1"/>
              <a:t>MNIST_NN.ipynb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606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Neural Net? </a:t>
            </a:r>
          </a:p>
          <a:p>
            <a:pPr lvl="1"/>
            <a:r>
              <a:rPr lang="en-US" dirty="0"/>
              <a:t>Neural net as a computational graph</a:t>
            </a:r>
          </a:p>
          <a:p>
            <a:r>
              <a:rPr lang="en-US" dirty="0"/>
              <a:t>Approximating “XOR” function with neural net</a:t>
            </a:r>
          </a:p>
          <a:p>
            <a:r>
              <a:rPr lang="en-US" dirty="0"/>
              <a:t>Universal function approximation by a neural net</a:t>
            </a:r>
          </a:p>
          <a:p>
            <a:r>
              <a:rPr lang="en-US" dirty="0"/>
              <a:t>MNIST digit classification using a neural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B0EF3-16F1-4972-B92E-EA0C1F8B9EC7}"/>
              </a:ext>
            </a:extLst>
          </p:cNvPr>
          <p:cNvSpPr txBox="1"/>
          <p:nvPr/>
        </p:nvSpPr>
        <p:spPr>
          <a:xfrm>
            <a:off x="1606858" y="5942568"/>
            <a:ext cx="7691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Note: I am purposefully leaving out backpropagation from CMPUT 206 materials</a:t>
            </a:r>
          </a:p>
        </p:txBody>
      </p:sp>
    </p:spTree>
    <p:extLst>
      <p:ext uri="{BB962C8B-B14F-4D97-AF65-F5344CB8AC3E}">
        <p14:creationId xmlns:p14="http://schemas.microsoft.com/office/powerpoint/2010/main" val="157910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557" y="155010"/>
            <a:ext cx="10515600" cy="684108"/>
          </a:xfrm>
        </p:spPr>
        <p:txBody>
          <a:bodyPr>
            <a:normAutofit fontScale="90000"/>
          </a:bodyPr>
          <a:lstStyle/>
          <a:p>
            <a:r>
              <a:rPr lang="en-US" dirty="0"/>
              <a:t>Feed forward neural network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1688757" y="2504303"/>
            <a:ext cx="477794" cy="486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1688757" y="4263082"/>
            <a:ext cx="477794" cy="486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3929449" y="1425146"/>
            <a:ext cx="2998573" cy="13839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22124" y="1972896"/>
                <a:ext cx="28132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124" y="1972896"/>
                <a:ext cx="281322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386" t="-4444" r="-3471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4" idx="6"/>
            <a:endCxn id="7" idx="2"/>
          </p:cNvCxnSpPr>
          <p:nvPr/>
        </p:nvCxnSpPr>
        <p:spPr>
          <a:xfrm flipV="1">
            <a:off x="2166551" y="2117125"/>
            <a:ext cx="1762898" cy="63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" idx="7"/>
            <a:endCxn id="7" idx="2"/>
          </p:cNvCxnSpPr>
          <p:nvPr/>
        </p:nvCxnSpPr>
        <p:spPr>
          <a:xfrm flipV="1">
            <a:off x="2096580" y="2117125"/>
            <a:ext cx="1832869" cy="221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820479" y="2608819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479" y="2608819"/>
                <a:ext cx="27610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20479" y="4334260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479" y="4334260"/>
                <a:ext cx="28142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3975787" y="2934741"/>
            <a:ext cx="2998573" cy="13839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050954" y="3501022"/>
                <a:ext cx="28132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954" y="3501022"/>
                <a:ext cx="281322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820" t="-2174" r="-3905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4" idx="5"/>
            <a:endCxn id="17" idx="2"/>
          </p:cNvCxnSpPr>
          <p:nvPr/>
        </p:nvCxnSpPr>
        <p:spPr>
          <a:xfrm>
            <a:off x="2096580" y="2919157"/>
            <a:ext cx="1879207" cy="70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5" idx="6"/>
            <a:endCxn id="17" idx="2"/>
          </p:cNvCxnSpPr>
          <p:nvPr/>
        </p:nvCxnSpPr>
        <p:spPr>
          <a:xfrm flipV="1">
            <a:off x="2166551" y="3626720"/>
            <a:ext cx="1809236" cy="879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046833" y="4481398"/>
            <a:ext cx="2998573" cy="13839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139508" y="5029148"/>
                <a:ext cx="28132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508" y="5029148"/>
                <a:ext cx="281322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814" t="-2222" r="-3680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cxnSpLocks/>
            <a:stCxn id="4" idx="4"/>
            <a:endCxn id="25" idx="2"/>
          </p:cNvCxnSpPr>
          <p:nvPr/>
        </p:nvCxnSpPr>
        <p:spPr>
          <a:xfrm>
            <a:off x="1927654" y="2990335"/>
            <a:ext cx="2119179" cy="2183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5"/>
            <a:endCxn id="25" idx="2"/>
          </p:cNvCxnSpPr>
          <p:nvPr/>
        </p:nvCxnSpPr>
        <p:spPr>
          <a:xfrm>
            <a:off x="2096580" y="4677936"/>
            <a:ext cx="1950253" cy="49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20680" y="2751436"/>
            <a:ext cx="3433119" cy="17958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920681" y="3453231"/>
                <a:ext cx="34454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681" y="3453231"/>
                <a:ext cx="3445476" cy="276999"/>
              </a:xfrm>
              <a:prstGeom prst="rect">
                <a:avLst/>
              </a:prstGeom>
              <a:blipFill rotWithShape="0">
                <a:blip r:embed="rId7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Left Brace 36"/>
          <p:cNvSpPr/>
          <p:nvPr/>
        </p:nvSpPr>
        <p:spPr>
          <a:xfrm rot="16200000">
            <a:off x="1791729" y="5017326"/>
            <a:ext cx="271849" cy="6992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/>
          <p:cNvSpPr txBox="1"/>
          <p:nvPr/>
        </p:nvSpPr>
        <p:spPr>
          <a:xfrm>
            <a:off x="1262887" y="575940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nodes</a:t>
            </a:r>
            <a:endParaRPr lang="en-CA" dirty="0"/>
          </a:p>
        </p:txBody>
      </p:sp>
      <p:sp>
        <p:nvSpPr>
          <p:cNvPr id="41" name="Left Brace 40"/>
          <p:cNvSpPr/>
          <p:nvPr/>
        </p:nvSpPr>
        <p:spPr>
          <a:xfrm rot="16200000">
            <a:off x="5357679" y="4533893"/>
            <a:ext cx="448967" cy="30706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TextBox 41"/>
          <p:cNvSpPr txBox="1"/>
          <p:nvPr/>
        </p:nvSpPr>
        <p:spPr>
          <a:xfrm>
            <a:off x="4899891" y="6403946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nodes</a:t>
            </a:r>
            <a:endParaRPr lang="en-CA" dirty="0"/>
          </a:p>
        </p:txBody>
      </p:sp>
      <p:sp>
        <p:nvSpPr>
          <p:cNvPr id="43" name="Left Brace 42"/>
          <p:cNvSpPr/>
          <p:nvPr/>
        </p:nvSpPr>
        <p:spPr>
          <a:xfrm rot="16200000">
            <a:off x="9472479" y="3856801"/>
            <a:ext cx="448967" cy="30706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TextBox 43"/>
          <p:cNvSpPr txBox="1"/>
          <p:nvPr/>
        </p:nvSpPr>
        <p:spPr>
          <a:xfrm>
            <a:off x="9001900" y="575940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node</a:t>
            </a:r>
            <a:endParaRPr lang="en-CA" dirty="0"/>
          </a:p>
        </p:txBody>
      </p:sp>
      <p:cxnSp>
        <p:nvCxnSpPr>
          <p:cNvPr id="46" name="Straight Arrow Connector 45"/>
          <p:cNvCxnSpPr>
            <a:cxnSpLocks/>
            <a:stCxn id="7" idx="6"/>
            <a:endCxn id="36" idx="1"/>
          </p:cNvCxnSpPr>
          <p:nvPr/>
        </p:nvCxnSpPr>
        <p:spPr>
          <a:xfrm>
            <a:off x="6928022" y="2117125"/>
            <a:ext cx="992659" cy="147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  <a:stCxn id="17" idx="6"/>
            <a:endCxn id="36" idx="1"/>
          </p:cNvCxnSpPr>
          <p:nvPr/>
        </p:nvCxnSpPr>
        <p:spPr>
          <a:xfrm flipV="1">
            <a:off x="6974360" y="3591731"/>
            <a:ext cx="946321" cy="3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  <a:stCxn id="25" idx="6"/>
            <a:endCxn id="36" idx="1"/>
          </p:cNvCxnSpPr>
          <p:nvPr/>
        </p:nvCxnSpPr>
        <p:spPr>
          <a:xfrm flipV="1">
            <a:off x="7045406" y="3591731"/>
            <a:ext cx="875275" cy="158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399561" y="1424883"/>
            <a:ext cx="2475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r>
              <a:rPr lang="en-US" dirty="0"/>
              <a:t> is a non-linear function</a:t>
            </a:r>
          </a:p>
          <a:p>
            <a:r>
              <a:rPr lang="en-US" i="1" dirty="0"/>
              <a:t>g</a:t>
            </a:r>
            <a:r>
              <a:rPr lang="en-US" dirty="0"/>
              <a:t> can also be non-linear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674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983"/>
          </a:xfrm>
        </p:spPr>
        <p:txBody>
          <a:bodyPr/>
          <a:lstStyle/>
          <a:p>
            <a:r>
              <a:rPr lang="en-US" dirty="0"/>
              <a:t>Feed forward net: non-linear functions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535" y="1825625"/>
            <a:ext cx="10515600" cy="1741359"/>
          </a:xfrm>
        </p:spPr>
        <p:txBody>
          <a:bodyPr/>
          <a:lstStyle/>
          <a:p>
            <a:r>
              <a:rPr lang="en-US" dirty="0"/>
              <a:t>Non-linear functions at hidden nodes are known as “activation function”</a:t>
            </a:r>
          </a:p>
          <a:p>
            <a:pPr lvl="1"/>
            <a:r>
              <a:rPr lang="en-US" dirty="0"/>
              <a:t>Sigmoid, </a:t>
            </a:r>
            <a:r>
              <a:rPr lang="en-US" dirty="0" err="1"/>
              <a:t>ReLU</a:t>
            </a:r>
            <a:r>
              <a:rPr lang="en-US" dirty="0"/>
              <a:t>, ELU, ….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961" y="3317871"/>
            <a:ext cx="3279261" cy="2646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129" y="3212166"/>
            <a:ext cx="3810000" cy="2857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47070" y="6392562"/>
            <a:ext cx="399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Why activation functions are non-linear?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54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27" y="365125"/>
            <a:ext cx="11532973" cy="738745"/>
          </a:xfrm>
        </p:spPr>
        <p:txBody>
          <a:bodyPr/>
          <a:lstStyle/>
          <a:p>
            <a:r>
              <a:rPr lang="en-US" dirty="0"/>
              <a:t>Feedforward net in general: Directed acyclic graph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1606378" y="2529016"/>
            <a:ext cx="329514" cy="337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1606378" y="3167448"/>
            <a:ext cx="329514" cy="337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1606378" y="3867665"/>
            <a:ext cx="329514" cy="337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3422821" y="2722604"/>
            <a:ext cx="329514" cy="337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393990" y="3468130"/>
            <a:ext cx="329514" cy="337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4880919" y="3122141"/>
            <a:ext cx="329514" cy="337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4880919" y="3760573"/>
            <a:ext cx="329514" cy="337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4880919" y="4460790"/>
            <a:ext cx="329514" cy="337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6862119" y="2467233"/>
            <a:ext cx="329514" cy="337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6862119" y="3105665"/>
            <a:ext cx="329514" cy="337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6862119" y="3805882"/>
            <a:ext cx="329514" cy="337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9362302" y="3974758"/>
            <a:ext cx="329514" cy="337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9362302" y="4674975"/>
            <a:ext cx="329514" cy="337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Left Brace 18"/>
          <p:cNvSpPr/>
          <p:nvPr/>
        </p:nvSpPr>
        <p:spPr>
          <a:xfrm rot="16200000">
            <a:off x="1665256" y="4189432"/>
            <a:ext cx="271849" cy="6992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1136414" y="4931511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nodes</a:t>
            </a:r>
            <a:endParaRPr lang="en-CA" dirty="0"/>
          </a:p>
        </p:txBody>
      </p:sp>
      <p:sp>
        <p:nvSpPr>
          <p:cNvPr id="21" name="Left Brace 20"/>
          <p:cNvSpPr/>
          <p:nvPr/>
        </p:nvSpPr>
        <p:spPr>
          <a:xfrm rot="16200000">
            <a:off x="9444680" y="5097786"/>
            <a:ext cx="271849" cy="6992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/>
          <p:cNvSpPr txBox="1"/>
          <p:nvPr/>
        </p:nvSpPr>
        <p:spPr>
          <a:xfrm>
            <a:off x="8915838" y="583986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nodes</a:t>
            </a:r>
            <a:endParaRPr lang="en-CA" dirty="0"/>
          </a:p>
        </p:txBody>
      </p:sp>
      <p:sp>
        <p:nvSpPr>
          <p:cNvPr id="23" name="Oval 22"/>
          <p:cNvSpPr/>
          <p:nvPr/>
        </p:nvSpPr>
        <p:spPr>
          <a:xfrm>
            <a:off x="6862119" y="4481385"/>
            <a:ext cx="329514" cy="337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4" idx="6"/>
            <a:endCxn id="8" idx="2"/>
          </p:cNvCxnSpPr>
          <p:nvPr/>
        </p:nvCxnSpPr>
        <p:spPr>
          <a:xfrm>
            <a:off x="1935892" y="2697892"/>
            <a:ext cx="1486929" cy="1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3"/>
          </p:cNvCxnSpPr>
          <p:nvPr/>
        </p:nvCxnSpPr>
        <p:spPr>
          <a:xfrm flipV="1">
            <a:off x="1935892" y="3010893"/>
            <a:ext cx="1535185" cy="325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6"/>
          </p:cNvCxnSpPr>
          <p:nvPr/>
        </p:nvCxnSpPr>
        <p:spPr>
          <a:xfrm flipV="1">
            <a:off x="1935892" y="3696712"/>
            <a:ext cx="1486929" cy="339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6"/>
            <a:endCxn id="13" idx="2"/>
          </p:cNvCxnSpPr>
          <p:nvPr/>
        </p:nvCxnSpPr>
        <p:spPr>
          <a:xfrm flipV="1">
            <a:off x="3752335" y="2636109"/>
            <a:ext cx="3109784" cy="25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eft Brace 32"/>
          <p:cNvSpPr/>
          <p:nvPr/>
        </p:nvSpPr>
        <p:spPr>
          <a:xfrm rot="16200000">
            <a:off x="5195430" y="3568254"/>
            <a:ext cx="271849" cy="3720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/>
          <p:cNvSpPr txBox="1"/>
          <p:nvPr/>
        </p:nvSpPr>
        <p:spPr>
          <a:xfrm>
            <a:off x="4557416" y="5704904"/>
            <a:ext cx="15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nodes</a:t>
            </a:r>
            <a:endParaRPr lang="en-CA" dirty="0"/>
          </a:p>
        </p:txBody>
      </p:sp>
      <p:cxnSp>
        <p:nvCxnSpPr>
          <p:cNvPr id="36" name="Curved Connector 35"/>
          <p:cNvCxnSpPr>
            <a:stCxn id="5" idx="5"/>
            <a:endCxn id="10" idx="2"/>
          </p:cNvCxnSpPr>
          <p:nvPr/>
        </p:nvCxnSpPr>
        <p:spPr>
          <a:xfrm rot="5400000" flipH="1" flipV="1">
            <a:off x="3301917" y="1876735"/>
            <a:ext cx="164720" cy="2993283"/>
          </a:xfrm>
          <a:prstGeom prst="curvedConnector4">
            <a:avLst>
              <a:gd name="adj1" fmla="val -138781"/>
              <a:gd name="adj2" fmla="val 508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5"/>
            <a:endCxn id="12" idx="2"/>
          </p:cNvCxnSpPr>
          <p:nvPr/>
        </p:nvCxnSpPr>
        <p:spPr>
          <a:xfrm>
            <a:off x="1887636" y="4155954"/>
            <a:ext cx="2993283" cy="47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3" idx="1"/>
          </p:cNvCxnSpPr>
          <p:nvPr/>
        </p:nvCxnSpPr>
        <p:spPr>
          <a:xfrm>
            <a:off x="1935892" y="4098325"/>
            <a:ext cx="4974483" cy="432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5"/>
            <a:endCxn id="11" idx="2"/>
          </p:cNvCxnSpPr>
          <p:nvPr/>
        </p:nvCxnSpPr>
        <p:spPr>
          <a:xfrm>
            <a:off x="3675248" y="3756419"/>
            <a:ext cx="1205671" cy="17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6"/>
            <a:endCxn id="13" idx="3"/>
          </p:cNvCxnSpPr>
          <p:nvPr/>
        </p:nvCxnSpPr>
        <p:spPr>
          <a:xfrm flipV="1">
            <a:off x="5210433" y="2755522"/>
            <a:ext cx="1699942" cy="535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9" idx="6"/>
            <a:endCxn id="14" idx="3"/>
          </p:cNvCxnSpPr>
          <p:nvPr/>
        </p:nvCxnSpPr>
        <p:spPr>
          <a:xfrm flipV="1">
            <a:off x="3723504" y="3393954"/>
            <a:ext cx="3186871" cy="24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2" idx="5"/>
            <a:endCxn id="18" idx="3"/>
          </p:cNvCxnSpPr>
          <p:nvPr/>
        </p:nvCxnSpPr>
        <p:spPr>
          <a:xfrm rot="16200000" flipH="1">
            <a:off x="7179275" y="2731980"/>
            <a:ext cx="214185" cy="4248381"/>
          </a:xfrm>
          <a:prstGeom prst="curvedConnector3">
            <a:avLst>
              <a:gd name="adj1" fmla="val 2298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5" idx="6"/>
            <a:endCxn id="17" idx="2"/>
          </p:cNvCxnSpPr>
          <p:nvPr/>
        </p:nvCxnSpPr>
        <p:spPr>
          <a:xfrm>
            <a:off x="7191633" y="3974758"/>
            <a:ext cx="2170669" cy="16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3" idx="6"/>
            <a:endCxn id="17" idx="3"/>
          </p:cNvCxnSpPr>
          <p:nvPr/>
        </p:nvCxnSpPr>
        <p:spPr>
          <a:xfrm flipV="1">
            <a:off x="7191633" y="4263047"/>
            <a:ext cx="2218925" cy="38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5"/>
            <a:endCxn id="18" idx="2"/>
          </p:cNvCxnSpPr>
          <p:nvPr/>
        </p:nvCxnSpPr>
        <p:spPr>
          <a:xfrm>
            <a:off x="7143377" y="2755522"/>
            <a:ext cx="2218925" cy="208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17" idx="1"/>
          </p:cNvCxnSpPr>
          <p:nvPr/>
        </p:nvCxnSpPr>
        <p:spPr>
          <a:xfrm>
            <a:off x="7077026" y="3299050"/>
            <a:ext cx="2333532" cy="72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1" idx="6"/>
          </p:cNvCxnSpPr>
          <p:nvPr/>
        </p:nvCxnSpPr>
        <p:spPr>
          <a:xfrm>
            <a:off x="5210433" y="3929449"/>
            <a:ext cx="1618511" cy="5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3" idx="0"/>
          </p:cNvCxnSpPr>
          <p:nvPr/>
        </p:nvCxnSpPr>
        <p:spPr>
          <a:xfrm>
            <a:off x="5210433" y="4085762"/>
            <a:ext cx="1816443" cy="39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4" idx="0"/>
            <a:endCxn id="17" idx="0"/>
          </p:cNvCxnSpPr>
          <p:nvPr/>
        </p:nvCxnSpPr>
        <p:spPr>
          <a:xfrm rot="16200000" flipH="1">
            <a:off x="4926226" y="-626075"/>
            <a:ext cx="1445742" cy="7755924"/>
          </a:xfrm>
          <a:prstGeom prst="curvedConnector3">
            <a:avLst>
              <a:gd name="adj1" fmla="val -158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90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big deal about neural net?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Mathematically very rich: it can approximate any function</a:t>
            </a:r>
          </a:p>
          <a:p>
            <a:r>
              <a:rPr lang="en-US" dirty="0"/>
              <a:t>It is biologically inspired: (loosely) resembles neuron connections</a:t>
            </a:r>
          </a:p>
          <a:p>
            <a:r>
              <a:rPr lang="en-US" dirty="0"/>
              <a:t>Computationally: </a:t>
            </a:r>
          </a:p>
          <a:p>
            <a:pPr lvl="1"/>
            <a:r>
              <a:rPr lang="en-US" dirty="0"/>
              <a:t>Simple: matrix-vector multiplication and point-wise non-linear function</a:t>
            </a:r>
          </a:p>
          <a:p>
            <a:pPr lvl="1"/>
            <a:r>
              <a:rPr lang="en-US" dirty="0"/>
              <a:t>Highly </a:t>
            </a:r>
            <a:r>
              <a:rPr lang="en-US" dirty="0" err="1"/>
              <a:t>paralleizable</a:t>
            </a:r>
            <a:r>
              <a:rPr lang="en-US" dirty="0"/>
              <a:t>: </a:t>
            </a:r>
            <a:r>
              <a:rPr lang="en-US" dirty="0" err="1"/>
              <a:t>cuBLAS</a:t>
            </a:r>
            <a:r>
              <a:rPr lang="en-US" dirty="0"/>
              <a:t>, GEMM, Batched GEMM!</a:t>
            </a:r>
          </a:p>
          <a:p>
            <a:r>
              <a:rPr lang="en-US" dirty="0"/>
              <a:t>Excellent </a:t>
            </a:r>
            <a:r>
              <a:rPr lang="en-US" dirty="0">
                <a:solidFill>
                  <a:srgbClr val="FF0000"/>
                </a:solidFill>
              </a:rPr>
              <a:t>empirical</a:t>
            </a:r>
            <a:r>
              <a:rPr lang="en-US" dirty="0"/>
              <a:t> results on “generalization capability” over variety of applications!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290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9C09D-D929-4313-9AF2-29626266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Approximating XOR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389472-0F8B-4735-BF4C-F38740525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950686"/>
              </p:ext>
            </p:extLst>
          </p:nvPr>
        </p:nvGraphicFramePr>
        <p:xfrm>
          <a:off x="3379487" y="2487648"/>
          <a:ext cx="21861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76207F6-0FE6-40D0-BD20-22F5931720C4}"/>
              </a:ext>
            </a:extLst>
          </p:cNvPr>
          <p:cNvSpPr txBox="1"/>
          <p:nvPr/>
        </p:nvSpPr>
        <p:spPr>
          <a:xfrm>
            <a:off x="3817399" y="1996491"/>
            <a:ext cx="147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XOR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433880-5A3E-4B2E-91DD-5A27D0F820CC}"/>
                  </a:ext>
                </a:extLst>
              </p:cNvPr>
              <p:cNvSpPr txBox="1"/>
              <p:nvPr/>
            </p:nvSpPr>
            <p:spPr>
              <a:xfrm>
                <a:off x="7194528" y="2386601"/>
                <a:ext cx="1316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b="0" dirty="0"/>
                  <a:t>XOR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A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433880-5A3E-4B2E-91DD-5A27D0F82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528" y="2386601"/>
                <a:ext cx="1316899" cy="276999"/>
              </a:xfrm>
              <a:prstGeom prst="rect">
                <a:avLst/>
              </a:prstGeom>
              <a:blipFill>
                <a:blip r:embed="rId2"/>
                <a:stretch>
                  <a:fillRect l="-10648" t="-28889" r="-6019" b="-5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9E64D4-959E-4114-93A9-736DFF11AD65}"/>
                  </a:ext>
                </a:extLst>
              </p:cNvPr>
              <p:cNvSpPr txBox="1"/>
              <p:nvPr/>
            </p:nvSpPr>
            <p:spPr>
              <a:xfrm>
                <a:off x="7194528" y="2849639"/>
                <a:ext cx="1316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b="0" dirty="0"/>
                  <a:t>XOR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9E64D4-959E-4114-93A9-736DFF11A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528" y="2849639"/>
                <a:ext cx="1316899" cy="276999"/>
              </a:xfrm>
              <a:prstGeom prst="rect">
                <a:avLst/>
              </a:prstGeom>
              <a:blipFill>
                <a:blip r:embed="rId3"/>
                <a:stretch>
                  <a:fillRect l="-10648" t="-28261" r="-6019" b="-5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1BA528-4DA1-4F0E-8F96-916D459AC64C}"/>
                  </a:ext>
                </a:extLst>
              </p:cNvPr>
              <p:cNvSpPr txBox="1"/>
              <p:nvPr/>
            </p:nvSpPr>
            <p:spPr>
              <a:xfrm>
                <a:off x="7194528" y="3311034"/>
                <a:ext cx="1316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b="0" dirty="0"/>
                  <a:t>XOR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A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1BA528-4DA1-4F0E-8F96-916D459A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528" y="3311034"/>
                <a:ext cx="1316899" cy="276999"/>
              </a:xfrm>
              <a:prstGeom prst="rect">
                <a:avLst/>
              </a:prstGeom>
              <a:blipFill>
                <a:blip r:embed="rId4"/>
                <a:stretch>
                  <a:fillRect l="-10648" t="-28261" r="-6019" b="-5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61F7AA-7307-4035-92F9-8101679A1BE2}"/>
                  </a:ext>
                </a:extLst>
              </p:cNvPr>
              <p:cNvSpPr txBox="1"/>
              <p:nvPr/>
            </p:nvSpPr>
            <p:spPr>
              <a:xfrm>
                <a:off x="7194528" y="3713665"/>
                <a:ext cx="1316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b="0" dirty="0"/>
                  <a:t>XOR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61F7AA-7307-4035-92F9-8101679A1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528" y="3713665"/>
                <a:ext cx="1316899" cy="276999"/>
              </a:xfrm>
              <a:prstGeom prst="rect">
                <a:avLst/>
              </a:prstGeom>
              <a:blipFill>
                <a:blip r:embed="rId5"/>
                <a:stretch>
                  <a:fillRect l="-10648" t="-28261" r="-6019" b="-5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11278F1-1168-4AAC-BD98-A166404AF761}"/>
              </a:ext>
            </a:extLst>
          </p:cNvPr>
          <p:cNvSpPr txBox="1"/>
          <p:nvPr/>
        </p:nvSpPr>
        <p:spPr>
          <a:xfrm>
            <a:off x="1562469" y="4838329"/>
            <a:ext cx="869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We will design a neural net that will behave (approximately) like the above function XOR</a:t>
            </a:r>
          </a:p>
        </p:txBody>
      </p:sp>
    </p:spTree>
    <p:extLst>
      <p:ext uri="{BB962C8B-B14F-4D97-AF65-F5344CB8AC3E}">
        <p14:creationId xmlns:p14="http://schemas.microsoft.com/office/powerpoint/2010/main" val="418886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774"/>
            <a:ext cx="10515600" cy="765685"/>
          </a:xfrm>
        </p:spPr>
        <p:txBody>
          <a:bodyPr/>
          <a:lstStyle/>
          <a:p>
            <a:r>
              <a:rPr lang="en-US" dirty="0"/>
              <a:t>Neural network to approximate XOR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3914" y="2141834"/>
            <a:ext cx="2965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83009" y="2141834"/>
            <a:ext cx="2965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4081" y="2133596"/>
            <a:ext cx="2965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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86614" y="2141834"/>
            <a:ext cx="2965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82577" y="2133596"/>
            <a:ext cx="2965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72475" y="2133596"/>
            <a:ext cx="2965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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1540476" y="2326500"/>
            <a:ext cx="1542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 flipV="1">
            <a:off x="3379571" y="2318262"/>
            <a:ext cx="1264510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7" idx="1"/>
          </p:cNvCxnSpPr>
          <p:nvPr/>
        </p:nvCxnSpPr>
        <p:spPr>
          <a:xfrm>
            <a:off x="4940643" y="2318262"/>
            <a:ext cx="1245971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>
          <a:xfrm flipV="1">
            <a:off x="6483176" y="2318262"/>
            <a:ext cx="1399401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9" idx="1"/>
          </p:cNvCxnSpPr>
          <p:nvPr/>
        </p:nvCxnSpPr>
        <p:spPr>
          <a:xfrm>
            <a:off x="8179139" y="2318262"/>
            <a:ext cx="1293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2465" y="184527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9" name="Straight Arrow Connector 28"/>
          <p:cNvCxnSpPr>
            <a:stCxn id="27" idx="3"/>
            <a:endCxn id="4" idx="1"/>
          </p:cNvCxnSpPr>
          <p:nvPr/>
        </p:nvCxnSpPr>
        <p:spPr>
          <a:xfrm>
            <a:off x="667357" y="2029938"/>
            <a:ext cx="576557" cy="29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0832" y="1432282"/>
            <a:ext cx="1867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(</a:t>
            </a:r>
            <a:r>
              <a:rPr lang="en-US" dirty="0">
                <a:solidFill>
                  <a:srgbClr val="FF0000"/>
                </a:solidFill>
              </a:rPr>
              <a:t>4x2</a:t>
            </a:r>
            <a:r>
              <a:rPr lang="en-US" dirty="0"/>
              <a:t> matrix)</a:t>
            </a:r>
          </a:p>
        </p:txBody>
      </p:sp>
      <p:cxnSp>
        <p:nvCxnSpPr>
          <p:cNvPr id="32" name="Straight Arrow Connector 31"/>
          <p:cNvCxnSpPr>
            <a:stCxn id="9" idx="3"/>
          </p:cNvCxnSpPr>
          <p:nvPr/>
        </p:nvCxnSpPr>
        <p:spPr>
          <a:xfrm>
            <a:off x="9769037" y="2318262"/>
            <a:ext cx="800109" cy="350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065599" y="2135998"/>
            <a:ext cx="103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30000" dirty="0" err="1"/>
              <a:t>p</a:t>
            </a:r>
            <a:r>
              <a:rPr lang="en-US" baseline="30000" dirty="0"/>
              <a:t> </a:t>
            </a:r>
            <a:r>
              <a:rPr lang="en-US" dirty="0"/>
              <a:t>= </a:t>
            </a:r>
            <a:r>
              <a:rPr lang="en-US" dirty="0">
                <a:sym typeface="Symbol" panose="05050102010706020507" pitchFamily="18" charset="2"/>
              </a:rPr>
              <a:t></a:t>
            </a:r>
            <a:r>
              <a:rPr lang="en-US" dirty="0"/>
              <a:t>(Z</a:t>
            </a:r>
            <a:r>
              <a:rPr lang="en-US" baseline="-25000" dirty="0"/>
              <a:t>5</a:t>
            </a:r>
            <a:r>
              <a:rPr lang="en-US" dirty="0"/>
              <a:t>)</a:t>
            </a:r>
            <a:endParaRPr lang="en-US" baseline="30000" dirty="0"/>
          </a:p>
        </p:txBody>
      </p:sp>
      <p:sp>
        <p:nvSpPr>
          <p:cNvPr id="34" name="TextBox 33"/>
          <p:cNvSpPr txBox="1"/>
          <p:nvPr/>
        </p:nvSpPr>
        <p:spPr>
          <a:xfrm>
            <a:off x="10003883" y="1808887"/>
            <a:ext cx="202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(</a:t>
            </a:r>
            <a:r>
              <a:rPr lang="en-US" dirty="0">
                <a:solidFill>
                  <a:srgbClr val="FF0000"/>
                </a:solidFill>
              </a:rPr>
              <a:t>4x1</a:t>
            </a:r>
            <a:r>
              <a:rPr lang="en-US" dirty="0"/>
              <a:t> vector)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584173" y="2511166"/>
            <a:ext cx="583814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10125111" y="2809099"/>
            <a:ext cx="444035" cy="612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769037" y="342144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522982" y="3776477"/>
            <a:ext cx="250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Ideal output (</a:t>
            </a:r>
            <a:r>
              <a:rPr lang="en-US" dirty="0">
                <a:solidFill>
                  <a:srgbClr val="FF0000"/>
                </a:solidFill>
              </a:rPr>
              <a:t>4x1</a:t>
            </a:r>
            <a:r>
              <a:rPr lang="en-US" dirty="0"/>
              <a:t> vector)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57996" y="293897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</a:t>
            </a:r>
            <a:r>
              <a:rPr lang="en-US" baseline="-25000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42" name="Straight Arrow Connector 41"/>
          <p:cNvCxnSpPr>
            <a:stCxn id="40" idx="0"/>
            <a:endCxn id="4" idx="2"/>
          </p:cNvCxnSpPr>
          <p:nvPr/>
        </p:nvCxnSpPr>
        <p:spPr>
          <a:xfrm flipV="1">
            <a:off x="1392195" y="2511166"/>
            <a:ext cx="0" cy="42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38769" y="293060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baseline="-25000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45" name="Straight Arrow Connector 44"/>
          <p:cNvCxnSpPr>
            <a:stCxn id="43" idx="0"/>
            <a:endCxn id="5" idx="2"/>
          </p:cNvCxnSpPr>
          <p:nvPr/>
        </p:nvCxnSpPr>
        <p:spPr>
          <a:xfrm flipV="1">
            <a:off x="3231290" y="2511166"/>
            <a:ext cx="0" cy="41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096000" y="292854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</a:t>
            </a:r>
            <a:r>
              <a:rPr lang="en-US" baseline="-25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838337" y="294308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baseline="-25000" dirty="0">
                <a:solidFill>
                  <a:srgbClr val="0070C0"/>
                </a:solidFill>
              </a:rPr>
              <a:t>2</a:t>
            </a:r>
          </a:p>
        </p:txBody>
      </p:sp>
      <p:cxnSp>
        <p:nvCxnSpPr>
          <p:cNvPr id="50" name="Straight Arrow Connector 49"/>
          <p:cNvCxnSpPr>
            <a:stCxn id="47" idx="0"/>
            <a:endCxn id="7" idx="2"/>
          </p:cNvCxnSpPr>
          <p:nvPr/>
        </p:nvCxnSpPr>
        <p:spPr>
          <a:xfrm flipV="1">
            <a:off x="6330199" y="2511166"/>
            <a:ext cx="4696" cy="41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8" idx="0"/>
            <a:endCxn id="8" idx="2"/>
          </p:cNvCxnSpPr>
          <p:nvPr/>
        </p:nvCxnSpPr>
        <p:spPr>
          <a:xfrm flipV="1">
            <a:off x="8030858" y="2502928"/>
            <a:ext cx="0" cy="44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19181" y="3255430"/>
            <a:ext cx="23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Parameter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2x8</a:t>
            </a:r>
            <a:r>
              <a:rPr lang="en-US" dirty="0"/>
              <a:t> matrix)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663664" y="3255430"/>
            <a:ext cx="2335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Parameter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1x8</a:t>
            </a:r>
            <a:r>
              <a:rPr lang="en-US" dirty="0"/>
              <a:t> vector)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218453" y="3255430"/>
            <a:ext cx="2335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Parameter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8x1</a:t>
            </a:r>
            <a:r>
              <a:rPr lang="en-US" dirty="0"/>
              <a:t> vector)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621996" y="3249934"/>
            <a:ext cx="1897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Parameter</a:t>
            </a:r>
            <a:r>
              <a:rPr lang="en-US" dirty="0"/>
              <a:t> (scalar)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813759" y="194893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baseline="-25000" dirty="0"/>
              <a:t>1</a:t>
            </a:r>
            <a:r>
              <a:rPr lang="en-US" dirty="0"/>
              <a:t> = XW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450629" y="1937194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baseline="-25000" dirty="0"/>
              <a:t>2</a:t>
            </a:r>
            <a:r>
              <a:rPr lang="en-US" dirty="0"/>
              <a:t> = Z</a:t>
            </a:r>
            <a:r>
              <a:rPr lang="en-US" baseline="-25000" dirty="0"/>
              <a:t>1</a:t>
            </a:r>
            <a:r>
              <a:rPr lang="en-US" dirty="0"/>
              <a:t>+b</a:t>
            </a:r>
            <a:r>
              <a:rPr lang="en-US" baseline="-25000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03963" y="189063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baseline="-25000" dirty="0"/>
              <a:t>3</a:t>
            </a:r>
            <a:r>
              <a:rPr lang="en-US" dirty="0"/>
              <a:t> = </a:t>
            </a:r>
            <a:r>
              <a:rPr lang="en-US" dirty="0">
                <a:sym typeface="Symbol" panose="05050102010706020507" pitchFamily="18" charset="2"/>
              </a:rPr>
              <a:t></a:t>
            </a:r>
            <a:r>
              <a:rPr lang="en-US" dirty="0"/>
              <a:t>(Z</a:t>
            </a:r>
            <a:r>
              <a:rPr lang="en-US" baseline="-25000" dirty="0"/>
              <a:t>2</a:t>
            </a:r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65" name="TextBox 64"/>
          <p:cNvSpPr txBox="1"/>
          <p:nvPr/>
        </p:nvSpPr>
        <p:spPr>
          <a:xfrm>
            <a:off x="6605248" y="1890632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baseline="-25000" dirty="0"/>
              <a:t>4</a:t>
            </a:r>
            <a:r>
              <a:rPr lang="en-US" dirty="0"/>
              <a:t> = Z</a:t>
            </a:r>
            <a:r>
              <a:rPr lang="en-US" baseline="-25000" dirty="0"/>
              <a:t>3</a:t>
            </a:r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96650" y="190881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baseline="-25000" dirty="0"/>
              <a:t>5</a:t>
            </a:r>
            <a:r>
              <a:rPr lang="en-US" dirty="0"/>
              <a:t> = Z</a:t>
            </a:r>
            <a:r>
              <a:rPr lang="en-US" baseline="-25000" dirty="0"/>
              <a:t>4</a:t>
            </a:r>
            <a:r>
              <a:rPr lang="en-US" dirty="0"/>
              <a:t>+b</a:t>
            </a:r>
            <a:r>
              <a:rPr lang="en-US" baseline="-25000" dirty="0"/>
              <a:t>2</a:t>
            </a:r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408228"/>
              </p:ext>
            </p:extLst>
          </p:nvPr>
        </p:nvGraphicFramePr>
        <p:xfrm>
          <a:off x="6930554" y="4724820"/>
          <a:ext cx="21861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0" name="Left Brace 69"/>
          <p:cNvSpPr/>
          <p:nvPr/>
        </p:nvSpPr>
        <p:spPr>
          <a:xfrm rot="5400000">
            <a:off x="7483886" y="3746030"/>
            <a:ext cx="343562" cy="14683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 Brace 70"/>
          <p:cNvSpPr/>
          <p:nvPr/>
        </p:nvSpPr>
        <p:spPr>
          <a:xfrm rot="5400000">
            <a:off x="8581492" y="4116626"/>
            <a:ext cx="343562" cy="7268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503221" y="389826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US" baseline="30000" dirty="0"/>
          </a:p>
        </p:txBody>
      </p:sp>
      <p:sp>
        <p:nvSpPr>
          <p:cNvPr id="73" name="TextBox 72"/>
          <p:cNvSpPr txBox="1"/>
          <p:nvPr/>
        </p:nvSpPr>
        <p:spPr>
          <a:xfrm>
            <a:off x="8612161" y="38931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US" baseline="30000" dirty="0"/>
          </a:p>
        </p:txBody>
      </p:sp>
      <p:sp>
        <p:nvSpPr>
          <p:cNvPr id="74" name="TextBox 73"/>
          <p:cNvSpPr txBox="1"/>
          <p:nvPr/>
        </p:nvSpPr>
        <p:spPr>
          <a:xfrm>
            <a:off x="5013274" y="4782425"/>
            <a:ext cx="1591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network is</a:t>
            </a:r>
          </a:p>
          <a:p>
            <a:r>
              <a:rPr lang="en-US" dirty="0"/>
              <a:t>trying to learn</a:t>
            </a:r>
          </a:p>
          <a:p>
            <a:r>
              <a:rPr lang="en-US" dirty="0"/>
              <a:t>XOR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35078" y="4064341"/>
                <a:ext cx="2076018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78" y="4064341"/>
                <a:ext cx="2076018" cy="5695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574933" y="4864615"/>
            <a:ext cx="1996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Sigmoid function;</a:t>
            </a:r>
          </a:p>
          <a:p>
            <a:r>
              <a:rPr lang="en-US" dirty="0"/>
              <a:t>applied </a:t>
            </a:r>
            <a:r>
              <a:rPr lang="en-US" dirty="0">
                <a:solidFill>
                  <a:srgbClr val="FF0000"/>
                </a:solidFill>
              </a:rPr>
              <a:t>pointwise</a:t>
            </a:r>
          </a:p>
          <a:p>
            <a:r>
              <a:rPr lang="en-US" dirty="0"/>
              <a:t>to a vector or matrix input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709746" y="1728435"/>
            <a:ext cx="13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4x8</a:t>
            </a:r>
            <a:r>
              <a:rPr lang="en-US" dirty="0"/>
              <a:t> matrix)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257507" y="1707571"/>
            <a:ext cx="13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4x8</a:t>
            </a:r>
            <a:r>
              <a:rPr lang="en-US" dirty="0"/>
              <a:t> matrix)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891520" y="1690818"/>
            <a:ext cx="13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4x8</a:t>
            </a:r>
            <a:r>
              <a:rPr lang="en-US" dirty="0"/>
              <a:t> matrix)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429441" y="1677362"/>
            <a:ext cx="130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4x1</a:t>
            </a:r>
            <a:r>
              <a:rPr lang="en-US" dirty="0"/>
              <a:t> vector)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989663" y="1680111"/>
            <a:ext cx="130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4x1</a:t>
            </a:r>
            <a:r>
              <a:rPr lang="en-US" dirty="0"/>
              <a:t> vector)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D8471D-A853-4DC7-946B-EB745D83C5C0}"/>
              </a:ext>
            </a:extLst>
          </p:cNvPr>
          <p:cNvSpPr/>
          <p:nvPr/>
        </p:nvSpPr>
        <p:spPr>
          <a:xfrm>
            <a:off x="2591822" y="6371761"/>
            <a:ext cx="2840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Notebook: </a:t>
            </a:r>
            <a:r>
              <a:rPr lang="en-US" dirty="0" err="1"/>
              <a:t>Learn_XOR</a:t>
            </a:r>
            <a:r>
              <a:rPr lang="en-CA" dirty="0"/>
              <a:t>.</a:t>
            </a:r>
            <a:r>
              <a:rPr lang="en-CA" dirty="0" err="1"/>
              <a:t>ipnyb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8515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function approximation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neural network with a single hidden layer can approximate “any” function!</a:t>
            </a:r>
          </a:p>
          <a:p>
            <a:pPr lvl="1"/>
            <a:r>
              <a:rPr lang="en-US" dirty="0"/>
              <a:t>Wikipedia has a clear statement: https://en.wikipedia.org/wiki/Universal_approximation_theorem</a:t>
            </a:r>
          </a:p>
          <a:p>
            <a:r>
              <a:rPr lang="en-US" dirty="0"/>
              <a:t>A non-technical explanation of universality theorem:</a:t>
            </a:r>
            <a:endParaRPr lang="en-CA" dirty="0"/>
          </a:p>
          <a:p>
            <a:pPr lvl="1"/>
            <a:r>
              <a:rPr lang="en-CA" dirty="0"/>
              <a:t>http://neuralnetworksanddeeplearning.com/chap4.html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2010" y="6127234"/>
            <a:ext cx="663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Why do we then even need multiple layers and why even deep nets?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30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625</Words>
  <Application>Microsoft Office PowerPoint</Application>
  <PresentationFormat>Widescreen</PresentationFormat>
  <Paragraphs>150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Introduction to Neural Networks</vt:lpstr>
      <vt:lpstr>Agenda</vt:lpstr>
      <vt:lpstr>Feed forward neural network</vt:lpstr>
      <vt:lpstr>Feed forward net: non-linear functions</vt:lpstr>
      <vt:lpstr>Feedforward net in general: Directed acyclic graph</vt:lpstr>
      <vt:lpstr>What’s the big deal about neural net?</vt:lpstr>
      <vt:lpstr>Approximating XOR</vt:lpstr>
      <vt:lpstr>Neural network to approximate XOR</vt:lpstr>
      <vt:lpstr>Universal function approximation</vt:lpstr>
      <vt:lpstr>PowerPoint Presentation</vt:lpstr>
      <vt:lpstr>MNIST classification problem</vt:lpstr>
      <vt:lpstr>NN Architecture for MNIST Classification</vt:lpstr>
    </vt:vector>
  </TitlesOfParts>
  <Company>University of Alberta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with TensorFlow</dc:title>
  <dc:creator>Windows User</dc:creator>
  <cp:lastModifiedBy>Nilanjan Ray</cp:lastModifiedBy>
  <cp:revision>130</cp:revision>
  <dcterms:created xsi:type="dcterms:W3CDTF">2017-09-22T20:10:25Z</dcterms:created>
  <dcterms:modified xsi:type="dcterms:W3CDTF">2020-03-19T23:12:42Z</dcterms:modified>
</cp:coreProperties>
</file>