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23F0-1553-43C6-8BE9-5A05B345BC4D}" type="datetimeFigureOut">
              <a:rPr lang="en-CA" smtClean="0"/>
              <a:t>12/03/2020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994-F4FF-4597-A234-5FBCEDEF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37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23F0-1553-43C6-8BE9-5A05B345BC4D}" type="datetimeFigureOut">
              <a:rPr lang="en-CA" smtClean="0"/>
              <a:t>12/03/2020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994-F4FF-4597-A234-5FBCEDEF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56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23F0-1553-43C6-8BE9-5A05B345BC4D}" type="datetimeFigureOut">
              <a:rPr lang="en-CA" smtClean="0"/>
              <a:t>12/03/2020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994-F4FF-4597-A234-5FBCEDEF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50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23F0-1553-43C6-8BE9-5A05B345BC4D}" type="datetimeFigureOut">
              <a:rPr lang="en-CA" smtClean="0"/>
              <a:t>12/03/2020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994-F4FF-4597-A234-5FBCEDEF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70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23F0-1553-43C6-8BE9-5A05B345BC4D}" type="datetimeFigureOut">
              <a:rPr lang="en-CA" smtClean="0"/>
              <a:t>12/03/2020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994-F4FF-4597-A234-5FBCEDEF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05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23F0-1553-43C6-8BE9-5A05B345BC4D}" type="datetimeFigureOut">
              <a:rPr lang="en-CA" smtClean="0"/>
              <a:t>12/03/2020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994-F4FF-4597-A234-5FBCEDEF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9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23F0-1553-43C6-8BE9-5A05B345BC4D}" type="datetimeFigureOut">
              <a:rPr lang="en-CA" smtClean="0"/>
              <a:t>12/03/2020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994-F4FF-4597-A234-5FBCEDEF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7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23F0-1553-43C6-8BE9-5A05B345BC4D}" type="datetimeFigureOut">
              <a:rPr lang="en-CA" smtClean="0"/>
              <a:t>12/03/2020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994-F4FF-4597-A234-5FBCEDEF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26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23F0-1553-43C6-8BE9-5A05B345BC4D}" type="datetimeFigureOut">
              <a:rPr lang="en-CA" smtClean="0"/>
              <a:t>12/03/2020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994-F4FF-4597-A234-5FBCEDEF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11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23F0-1553-43C6-8BE9-5A05B345BC4D}" type="datetimeFigureOut">
              <a:rPr lang="en-CA" smtClean="0"/>
              <a:t>12/03/2020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994-F4FF-4597-A234-5FBCEDEF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28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23F0-1553-43C6-8BE9-5A05B345BC4D}" type="datetimeFigureOut">
              <a:rPr lang="en-CA" smtClean="0"/>
              <a:t>12/03/2020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3994-F4FF-4597-A234-5FBCEDEF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68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23F0-1553-43C6-8BE9-5A05B345BC4D}" type="datetimeFigureOut">
              <a:rPr lang="en-CA" smtClean="0"/>
              <a:t>12/03/2020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A3994-F4FF-4597-A234-5FBCEDEF2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69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Matching and Object Tracking in Videos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Nilanjan Ray</a:t>
            </a:r>
          </a:p>
          <a:p>
            <a:r>
              <a:rPr lang="en-US" dirty="0" smtClean="0"/>
              <a:t>Computing Science</a:t>
            </a:r>
          </a:p>
          <a:p>
            <a:r>
              <a:rPr lang="en-US" dirty="0" smtClean="0"/>
              <a:t>University of Alberta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779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object tracking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7775"/>
          </a:xfrm>
        </p:spPr>
        <p:txBody>
          <a:bodyPr/>
          <a:lstStyle/>
          <a:p>
            <a:r>
              <a:rPr lang="en-US" dirty="0" smtClean="0"/>
              <a:t>Initialize tracker (template) on frame 1</a:t>
            </a:r>
          </a:p>
          <a:p>
            <a:r>
              <a:rPr lang="en-US" dirty="0" smtClean="0"/>
              <a:t>For frame 2, 3, …</a:t>
            </a:r>
          </a:p>
          <a:p>
            <a:pPr lvl="1"/>
            <a:r>
              <a:rPr lang="en-US" dirty="0" smtClean="0"/>
              <a:t>Search for template within search window (maybe hierarchical search)</a:t>
            </a:r>
          </a:p>
          <a:p>
            <a:pPr lvl="1"/>
            <a:r>
              <a:rPr lang="en-US" dirty="0" smtClean="0"/>
              <a:t>Move object location to the location with best match</a:t>
            </a:r>
          </a:p>
          <a:p>
            <a:pPr lvl="1"/>
            <a:r>
              <a:rPr lang="en-US" dirty="0" smtClean="0"/>
              <a:t>Update template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8532" y="4143375"/>
            <a:ext cx="56187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do we deal with occlusion?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How do we deal with multiple objects?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How do we deal with scale change?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How do we deal with illumination changes and shadows?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How do we deal with deformable and articulated objects?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0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Demos to understand what we mean by visual tracking</a:t>
            </a:r>
          </a:p>
          <a:p>
            <a:r>
              <a:rPr lang="en-US" dirty="0" smtClean="0"/>
              <a:t>Template matching in videos will lead to a simple object tracking algorithm</a:t>
            </a:r>
          </a:p>
          <a:p>
            <a:r>
              <a:rPr lang="en-US" dirty="0" smtClean="0"/>
              <a:t>Speed up of computations will be achieved by hierarchical (aka multiresolution) search</a:t>
            </a:r>
          </a:p>
          <a:p>
            <a:pPr lvl="1"/>
            <a:r>
              <a:rPr lang="en-US" dirty="0" smtClean="0"/>
              <a:t>Image pyramid</a:t>
            </a:r>
          </a:p>
          <a:p>
            <a:r>
              <a:rPr lang="en-US" dirty="0" smtClean="0"/>
              <a:t>Baseline object tracking algorithm</a:t>
            </a:r>
          </a:p>
          <a:p>
            <a:r>
              <a:rPr lang="en-US" dirty="0" smtClean="0"/>
              <a:t>Why object tracking is an extremely difficult problem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62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demos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Demo from https://webdocs.cs.ualberta.ca/~nray1/research_ot.html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87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matching to compute motion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326292" y="1869989"/>
            <a:ext cx="3978875" cy="3171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12541" y="5362832"/>
            <a:ext cx="19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frame F</a:t>
            </a:r>
            <a:r>
              <a:rPr lang="en-US" baseline="-25000" dirty="0" smtClean="0"/>
              <a:t>t-1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817341" y="3146853"/>
            <a:ext cx="955589" cy="947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6685005" y="1869989"/>
            <a:ext cx="3978875" cy="3171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8176054" y="3146853"/>
            <a:ext cx="955589" cy="947352"/>
          </a:xfrm>
          <a:prstGeom prst="rect">
            <a:avLst/>
          </a:prstGeom>
          <a:solidFill>
            <a:schemeClr val="accent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8756821" y="2681417"/>
            <a:ext cx="955589" cy="947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653848" y="3155093"/>
            <a:ext cx="580767" cy="4736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38983" y="5362832"/>
            <a:ext cx="17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frame F</a:t>
            </a:r>
            <a:r>
              <a:rPr lang="en-US" baseline="-25000" dirty="0" smtClean="0"/>
              <a:t>t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10766854" y="3888172"/>
            <a:ext cx="120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Motion vector</a:t>
            </a:r>
            <a:endParaRPr lang="en-CA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8964026" y="3465470"/>
            <a:ext cx="1802828" cy="745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matching to compute motion…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3851189" y="2075935"/>
            <a:ext cx="3978875" cy="3171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342238" y="3352799"/>
            <a:ext cx="955589" cy="947352"/>
          </a:xfrm>
          <a:prstGeom prst="rect">
            <a:avLst/>
          </a:prstGeom>
          <a:solidFill>
            <a:schemeClr val="accent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5923005" y="2887363"/>
            <a:ext cx="955589" cy="947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820032" y="3361039"/>
            <a:ext cx="580767" cy="4736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14334" y="2611394"/>
            <a:ext cx="2652584" cy="243016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03790" y="4578180"/>
            <a:ext cx="1147119" cy="3400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26910" y="4748214"/>
            <a:ext cx="161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window</a:t>
            </a:r>
          </a:p>
          <a:p>
            <a:r>
              <a:rPr lang="en-US" dirty="0" smtClean="0"/>
              <a:t>(I)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897022" y="4124325"/>
            <a:ext cx="152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vector</a:t>
            </a:r>
            <a:endParaRPr lang="en-CA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6094194" y="3701622"/>
            <a:ext cx="1802828" cy="607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03111" y="3516956"/>
            <a:ext cx="252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in previous frame (T)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67075" y="3713593"/>
            <a:ext cx="1650658" cy="1056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94822" y="2991707"/>
            <a:ext cx="252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in current frame</a:t>
            </a:r>
            <a:endParaRPr lang="en-CA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878594" y="3168133"/>
            <a:ext cx="1116228" cy="16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84835" y="5506992"/>
            <a:ext cx="17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frame F</a:t>
            </a:r>
            <a:r>
              <a:rPr lang="en-US" baseline="-25000" dirty="0" smtClean="0"/>
              <a:t>t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2384492" y="6179190"/>
            <a:ext cx="741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normalized cross correlation between I and T to find motion vector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27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computation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complexity of search?</a:t>
            </a:r>
          </a:p>
          <a:p>
            <a:pPr lvl="1"/>
            <a:r>
              <a:rPr lang="en-US" dirty="0" smtClean="0"/>
              <a:t>Number of locations in the search window</a:t>
            </a:r>
          </a:p>
          <a:p>
            <a:r>
              <a:rPr lang="en-US" dirty="0" smtClean="0"/>
              <a:t>How do we reduce this computation?</a:t>
            </a:r>
          </a:p>
          <a:p>
            <a:pPr lvl="1"/>
            <a:r>
              <a:rPr lang="en-US" dirty="0" smtClean="0"/>
              <a:t>Hierarchical (aka multiresolution) search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29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pyramid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6" y="1651554"/>
            <a:ext cx="4351338" cy="4351338"/>
          </a:xfrm>
        </p:spPr>
      </p:pic>
      <p:sp>
        <p:nvSpPr>
          <p:cNvPr id="5" name="Rectangle 4"/>
          <p:cNvSpPr/>
          <p:nvPr/>
        </p:nvSpPr>
        <p:spPr>
          <a:xfrm>
            <a:off x="185645" y="6002892"/>
            <a:ext cx="572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https://en.wikipedia.org/wiki/Pyramid_(image_processing)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1651554"/>
            <a:ext cx="41910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5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search</a:t>
            </a:r>
            <a:endParaRPr lang="en-CA" dirty="0"/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590925" y="1420813"/>
            <a:ext cx="6762750" cy="5561012"/>
            <a:chOff x="2256" y="577"/>
            <a:chExt cx="4260" cy="3503"/>
          </a:xfrm>
        </p:grpSpPr>
        <p:graphicFrame>
          <p:nvGraphicFramePr>
            <p:cNvPr id="13" name="Object 3"/>
            <p:cNvGraphicFramePr>
              <a:graphicFrameLocks noChangeAspect="1"/>
            </p:cNvGraphicFramePr>
            <p:nvPr/>
          </p:nvGraphicFramePr>
          <p:xfrm>
            <a:off x="2256" y="636"/>
            <a:ext cx="4260" cy="3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Document" r:id="rId3" imgW="5833080" imgH="4724280" progId="Word.Document.8">
                    <p:embed/>
                  </p:oleObj>
                </mc:Choice>
                <mc:Fallback>
                  <p:oleObj name="Document" r:id="rId3" imgW="5833080" imgH="47242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636"/>
                          <a:ext cx="4260" cy="3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2296" y="721"/>
              <a:ext cx="3375" cy="3021"/>
              <a:chOff x="1008" y="1107"/>
              <a:chExt cx="3375" cy="3021"/>
            </a:xfrm>
          </p:grpSpPr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1008" y="1107"/>
                <a:ext cx="3375" cy="30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endParaRPr kumimoji="1" lang="en-US" altLang="en-US" sz="900" b="1">
                  <a:solidFill>
                    <a:srgbClr val="00FFFF"/>
                  </a:solidFill>
                  <a:ea typeface="PMingLiU" panose="02020500000000000000" pitchFamily="18" charset="-120"/>
                </a:endParaRPr>
              </a:p>
              <a:p>
                <a:pPr eaLnBrk="1" hangingPunct="1"/>
                <a:endParaRPr kumimoji="1" lang="en-US" altLang="en-US">
                  <a:solidFill>
                    <a:srgbClr val="00FFFF"/>
                  </a:solidFill>
                  <a:ea typeface="PMingLiU" panose="02020500000000000000" pitchFamily="18" charset="-120"/>
                </a:endParaRPr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1008" y="2598"/>
                <a:ext cx="3375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 flipV="1">
                <a:off x="2682" y="1107"/>
                <a:ext cx="0" cy="297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5521" y="1862"/>
              <a:ext cx="32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kumimoji="1" lang="en-US" altLang="en-US" sz="2000">
                  <a:solidFill>
                    <a:schemeClr val="bg2"/>
                  </a:solidFill>
                  <a:ea typeface="PMingLiU" panose="02020500000000000000" pitchFamily="18" charset="-120"/>
                </a:rPr>
                <a:t>dx</a:t>
              </a:r>
              <a:endParaRPr kumimoji="1" lang="en-US" altLang="en-US" sz="2000">
                <a:solidFill>
                  <a:srgbClr val="00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3575" y="577"/>
              <a:ext cx="32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r>
                <a:rPr kumimoji="1" lang="en-US" altLang="en-US" sz="2000">
                  <a:solidFill>
                    <a:schemeClr val="bg2"/>
                  </a:solidFill>
                  <a:ea typeface="PMingLiU" panose="02020500000000000000" pitchFamily="18" charset="-120"/>
                </a:rPr>
                <a:t>dy</a:t>
              </a:r>
            </a:p>
          </p:txBody>
        </p: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5080000" y="2868613"/>
            <a:ext cx="2439988" cy="2346325"/>
            <a:chOff x="3625" y="10498"/>
            <a:chExt cx="3277" cy="3335"/>
          </a:xfrm>
        </p:grpSpPr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5133" y="11919"/>
              <a:ext cx="203" cy="4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625" y="10498"/>
              <a:ext cx="203" cy="4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5133" y="10498"/>
              <a:ext cx="203" cy="4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3625" y="11948"/>
              <a:ext cx="203" cy="4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3625" y="13369"/>
              <a:ext cx="203" cy="4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5133" y="13398"/>
              <a:ext cx="203" cy="4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6670" y="13369"/>
              <a:ext cx="203" cy="4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6699" y="10498"/>
              <a:ext cx="203" cy="4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6699" y="11919"/>
              <a:ext cx="203" cy="4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6635750" y="2195513"/>
            <a:ext cx="1641475" cy="1468437"/>
            <a:chOff x="5684" y="9657"/>
            <a:chExt cx="2204" cy="2088"/>
          </a:xfrm>
        </p:grpSpPr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6728" y="11571"/>
              <a:ext cx="145" cy="1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5684" y="11571"/>
              <a:ext cx="145" cy="1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5684" y="10614"/>
              <a:ext cx="145" cy="1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5684" y="9657"/>
              <a:ext cx="145" cy="1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6728" y="9657"/>
              <a:ext cx="145" cy="1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7743" y="9657"/>
              <a:ext cx="145" cy="1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7743" y="10614"/>
              <a:ext cx="145" cy="1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7743" y="11571"/>
              <a:ext cx="145" cy="1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9" name="Group 31"/>
          <p:cNvGrpSpPr>
            <a:grpSpLocks/>
          </p:cNvGrpSpPr>
          <p:nvPr/>
        </p:nvGrpSpPr>
        <p:grpSpPr bwMode="auto">
          <a:xfrm>
            <a:off x="6246813" y="1868488"/>
            <a:ext cx="885825" cy="795337"/>
            <a:chOff x="5162" y="9193"/>
            <a:chExt cx="1189" cy="1131"/>
          </a:xfrm>
        </p:grpSpPr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5684" y="9193"/>
              <a:ext cx="145" cy="1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6206" y="9222"/>
              <a:ext cx="145" cy="1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6206" y="9686"/>
              <a:ext cx="145" cy="1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>
              <a:off x="6206" y="10179"/>
              <a:ext cx="145" cy="1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5713" y="10150"/>
              <a:ext cx="145" cy="1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5162" y="10150"/>
              <a:ext cx="145" cy="1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Oval 38"/>
            <p:cNvSpPr>
              <a:spLocks noChangeArrowheads="1"/>
            </p:cNvSpPr>
            <p:nvPr/>
          </p:nvSpPr>
          <p:spPr bwMode="auto">
            <a:xfrm>
              <a:off x="5162" y="9686"/>
              <a:ext cx="145" cy="1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7" name="Oval 39"/>
            <p:cNvSpPr>
              <a:spLocks noChangeArrowheads="1"/>
            </p:cNvSpPr>
            <p:nvPr/>
          </p:nvSpPr>
          <p:spPr bwMode="auto">
            <a:xfrm>
              <a:off x="5162" y="9193"/>
              <a:ext cx="145" cy="1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8" name="Line 40"/>
          <p:cNvSpPr>
            <a:spLocks noChangeShapeType="1"/>
          </p:cNvSpPr>
          <p:nvPr/>
        </p:nvSpPr>
        <p:spPr bwMode="auto">
          <a:xfrm flipV="1">
            <a:off x="6311900" y="2868613"/>
            <a:ext cx="1166813" cy="1000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9" name="Line 41"/>
          <p:cNvSpPr>
            <a:spLocks noChangeShapeType="1"/>
          </p:cNvSpPr>
          <p:nvPr/>
        </p:nvSpPr>
        <p:spPr bwMode="auto">
          <a:xfrm flipH="1" flipV="1">
            <a:off x="6700838" y="2195513"/>
            <a:ext cx="777875" cy="6731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0" name="Line 42"/>
          <p:cNvSpPr>
            <a:spLocks noChangeShapeType="1"/>
          </p:cNvSpPr>
          <p:nvPr/>
        </p:nvSpPr>
        <p:spPr bwMode="auto">
          <a:xfrm flipV="1">
            <a:off x="6700838" y="1868488"/>
            <a:ext cx="0" cy="3063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51" name="Group 43"/>
          <p:cNvGrpSpPr>
            <a:grpSpLocks/>
          </p:cNvGrpSpPr>
          <p:nvPr/>
        </p:nvGrpSpPr>
        <p:grpSpPr bwMode="auto">
          <a:xfrm>
            <a:off x="6615113" y="595313"/>
            <a:ext cx="2462212" cy="976312"/>
            <a:chOff x="4113" y="192"/>
            <a:chExt cx="1551" cy="615"/>
          </a:xfrm>
        </p:grpSpPr>
        <p:sp>
          <p:nvSpPr>
            <p:cNvPr id="52" name="Text Box 44"/>
            <p:cNvSpPr txBox="1">
              <a:spLocks noChangeArrowheads="1"/>
            </p:cNvSpPr>
            <p:nvPr/>
          </p:nvSpPr>
          <p:spPr bwMode="auto">
            <a:xfrm flipH="1">
              <a:off x="4368" y="192"/>
              <a:ext cx="1296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/>
            <a:p>
              <a:pPr eaLnBrk="1" hangingPunct="1">
                <a:lnSpc>
                  <a:spcPct val="95000"/>
                </a:lnSpc>
                <a:spcBef>
                  <a:spcPct val="25000"/>
                </a:spcBef>
              </a:pPr>
              <a:r>
                <a:rPr kumimoji="1" lang="en-US" altLang="zh-TW" sz="2000" dirty="0">
                  <a:solidFill>
                    <a:srgbClr val="800000"/>
                  </a:solidFill>
                  <a:ea typeface="PMingLiU" panose="02020500000000000000" pitchFamily="18" charset="-120"/>
                </a:rPr>
                <a:t>motion vector </a:t>
              </a:r>
              <a:br>
                <a:rPr kumimoji="1" lang="en-US" altLang="zh-TW" sz="2000" dirty="0">
                  <a:solidFill>
                    <a:srgbClr val="800000"/>
                  </a:solidFill>
                  <a:ea typeface="PMingLiU" panose="02020500000000000000" pitchFamily="18" charset="-120"/>
                </a:rPr>
              </a:br>
              <a:r>
                <a:rPr kumimoji="1" lang="en-US" altLang="zh-TW" sz="2000" dirty="0">
                  <a:solidFill>
                    <a:srgbClr val="800000"/>
                  </a:solidFill>
                  <a:ea typeface="PMingLiU" panose="02020500000000000000" pitchFamily="18" charset="-120"/>
                </a:rPr>
                <a:t>{dx, </a:t>
              </a:r>
              <a:r>
                <a:rPr kumimoji="1" lang="en-US" altLang="zh-TW" sz="2000" dirty="0" err="1">
                  <a:solidFill>
                    <a:srgbClr val="800000"/>
                  </a:solidFill>
                  <a:ea typeface="PMingLiU" panose="02020500000000000000" pitchFamily="18" charset="-120"/>
                </a:rPr>
                <a:t>dy</a:t>
              </a:r>
              <a:r>
                <a:rPr kumimoji="1" lang="en-US" altLang="zh-TW" sz="2000" dirty="0">
                  <a:solidFill>
                    <a:srgbClr val="800000"/>
                  </a:solidFill>
                  <a:ea typeface="PMingLiU" panose="02020500000000000000" pitchFamily="18" charset="-120"/>
                </a:rPr>
                <a:t>} = {1, 6}</a:t>
              </a:r>
            </a:p>
          </p:txBody>
        </p:sp>
        <p:sp>
          <p:nvSpPr>
            <p:cNvPr id="53" name="Freeform 45"/>
            <p:cNvSpPr>
              <a:spLocks/>
            </p:cNvSpPr>
            <p:nvPr/>
          </p:nvSpPr>
          <p:spPr bwMode="auto">
            <a:xfrm rot="-1682356">
              <a:off x="4113" y="615"/>
              <a:ext cx="816" cy="192"/>
            </a:xfrm>
            <a:custGeom>
              <a:avLst/>
              <a:gdLst>
                <a:gd name="T0" fmla="*/ 1344 w 1344"/>
                <a:gd name="T1" fmla="*/ 96 h 96"/>
                <a:gd name="T2" fmla="*/ 432 w 1344"/>
                <a:gd name="T3" fmla="*/ 0 h 96"/>
                <a:gd name="T4" fmla="*/ 0 w 1344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96">
                  <a:moveTo>
                    <a:pt x="1344" y="96"/>
                  </a:moveTo>
                  <a:cubicBezTo>
                    <a:pt x="1000" y="48"/>
                    <a:pt x="656" y="0"/>
                    <a:pt x="432" y="0"/>
                  </a:cubicBezTo>
                  <a:cubicBezTo>
                    <a:pt x="208" y="0"/>
                    <a:pt x="104" y="48"/>
                    <a:pt x="0" y="96"/>
                  </a:cubicBezTo>
                </a:path>
              </a:pathLst>
            </a:custGeom>
            <a:noFill/>
            <a:ln w="19050" cap="flat" cmpd="sng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54" name="Text Box 47"/>
          <p:cNvSpPr txBox="1">
            <a:spLocks noChangeArrowheads="1"/>
          </p:cNvSpPr>
          <p:nvPr/>
        </p:nvSpPr>
        <p:spPr bwMode="auto">
          <a:xfrm>
            <a:off x="6202363" y="6296025"/>
            <a:ext cx="280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200">
                <a:latin typeface="Arial" panose="020B0604020202020204" pitchFamily="34" charset="0"/>
              </a:rPr>
              <a:t>(Fig. from Ken Lam – HK Poly Univ. short course in summer’2001)</a:t>
            </a: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342444" y="3241675"/>
            <a:ext cx="3352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000" dirty="0">
                <a:solidFill>
                  <a:srgbClr val="800000"/>
                </a:solidFill>
                <a:ea typeface="PMingLiU" panose="02020500000000000000" pitchFamily="18" charset="-120"/>
              </a:rPr>
              <a:t>Total number of computations:</a:t>
            </a:r>
            <a:br>
              <a:rPr kumimoji="1" lang="en-US" altLang="zh-TW" sz="2000" dirty="0">
                <a:solidFill>
                  <a:srgbClr val="800000"/>
                </a:solidFill>
                <a:ea typeface="PMingLiU" panose="02020500000000000000" pitchFamily="18" charset="-120"/>
              </a:rPr>
            </a:br>
            <a:r>
              <a:rPr kumimoji="1" lang="en-US" altLang="zh-TW" sz="2000" dirty="0">
                <a:solidFill>
                  <a:srgbClr val="800000"/>
                </a:solidFill>
                <a:ea typeface="PMingLiU" panose="02020500000000000000" pitchFamily="18" charset="-120"/>
              </a:rPr>
              <a:t>   9 + 8</a:t>
            </a:r>
            <a:r>
              <a:rPr kumimoji="1" lang="en-US" altLang="zh-TW" sz="2000" dirty="0">
                <a:solidFill>
                  <a:srgbClr val="8000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2 = 25  (3-step)</a:t>
            </a:r>
            <a:br>
              <a:rPr kumimoji="1" lang="en-US" altLang="zh-TW" sz="2000" dirty="0">
                <a:solidFill>
                  <a:srgbClr val="8000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</a:br>
            <a:r>
              <a:rPr kumimoji="1" lang="en-US" altLang="zh-TW" sz="2000" dirty="0">
                <a:solidFill>
                  <a:srgbClr val="8000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  (2R+1)</a:t>
            </a:r>
            <a:r>
              <a:rPr kumimoji="1" lang="en-US" altLang="zh-TW" sz="2000" baseline="30000" dirty="0">
                <a:solidFill>
                  <a:srgbClr val="8000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2</a:t>
            </a:r>
            <a:r>
              <a:rPr kumimoji="1" lang="en-US" altLang="zh-TW" sz="2000" dirty="0">
                <a:solidFill>
                  <a:srgbClr val="8000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= 169  (full search)</a:t>
            </a:r>
            <a:endParaRPr kumimoji="1" lang="en-US" altLang="zh-TW" sz="1600" dirty="0">
              <a:solidFill>
                <a:srgbClr val="800000"/>
              </a:solidFill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843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up using calculus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look at another method called Lucas-</a:t>
            </a:r>
            <a:r>
              <a:rPr lang="en-US" dirty="0" err="1"/>
              <a:t>K</a:t>
            </a:r>
            <a:r>
              <a:rPr lang="en-US" dirty="0" err="1" smtClean="0"/>
              <a:t>anade</a:t>
            </a:r>
            <a:r>
              <a:rPr lang="en-US" dirty="0" smtClean="0"/>
              <a:t> tracking when studying optical flow</a:t>
            </a:r>
            <a:r>
              <a:rPr lang="en-CA" dirty="0" smtClean="0"/>
              <a:t>; so, I am deferring the topic for now…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24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302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PMingLiU</vt:lpstr>
      <vt:lpstr>Arial</vt:lpstr>
      <vt:lpstr>Calibri</vt:lpstr>
      <vt:lpstr>Calibri Light</vt:lpstr>
      <vt:lpstr>Symbol</vt:lpstr>
      <vt:lpstr>Office Theme</vt:lpstr>
      <vt:lpstr>Document</vt:lpstr>
      <vt:lpstr>Template Matching and Object Tracking in Videos</vt:lpstr>
      <vt:lpstr>Agenda</vt:lpstr>
      <vt:lpstr>Tracking demos</vt:lpstr>
      <vt:lpstr>Template matching to compute motion</vt:lpstr>
      <vt:lpstr>Template matching to compute motion…</vt:lpstr>
      <vt:lpstr>Speeding up computation</vt:lpstr>
      <vt:lpstr>Image pyramid</vt:lpstr>
      <vt:lpstr>Hierarchical search</vt:lpstr>
      <vt:lpstr>Speed up using calculus</vt:lpstr>
      <vt:lpstr>Baseline object tracking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Matching and Object Tracking in Videos</dc:title>
  <dc:creator>Nilanjan</dc:creator>
  <cp:lastModifiedBy>Windows User</cp:lastModifiedBy>
  <cp:revision>13</cp:revision>
  <dcterms:created xsi:type="dcterms:W3CDTF">2019-03-07T22:03:37Z</dcterms:created>
  <dcterms:modified xsi:type="dcterms:W3CDTF">2020-03-12T21:17:32Z</dcterms:modified>
</cp:coreProperties>
</file>