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C3BC-DD5D-4751-A074-DE632997276E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02CA2-5F02-4B37-B311-092A6C9B3D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21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79285-B5B0-43F4-883A-0FAFA4B9AF0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0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83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993EDB-3E57-43F1-9106-AF90AF5A64E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0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15963"/>
            <a:ext cx="6375400" cy="3586162"/>
          </a:xfrm>
          <a:ln/>
        </p:spPr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</p:spPr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230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2A27D-5675-4B3E-8991-6430D4580DD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15963"/>
            <a:ext cx="6375400" cy="3586162"/>
          </a:xfrm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</p:spPr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945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32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61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1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6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7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19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8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1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7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86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34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1F94-FF68-4522-918B-EB0747DA1E61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0261-F943-49F7-8A72-DD64875E71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82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Ocbs92th3Q&amp;list=PLo1wvPF7fMxTSIaFoHgje__z4aAE2SFWL&amp;index=53" TargetMode="External"/><Relationship Id="rId2" Type="http://schemas.openxmlformats.org/officeDocument/2006/relationships/hyperlink" Target="https://www.youtube.com/watch?v=X8oJGuNwAYI&amp;list=PLo1wvPF7fMxTSIaFoHgje__z4aAE2SFWL&amp;index=4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_wkDLJ8lJE" TargetMode="External"/><Relationship Id="rId2" Type="http://schemas.openxmlformats.org/officeDocument/2006/relationships/hyperlink" Target="https://www.youtube.com/watch?v=6qDEoqK4n2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Optical Flow: Part I</a:t>
            </a:r>
            <a:br>
              <a:rPr lang="en-US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CMPUT 206</a:t>
            </a:r>
          </a:p>
          <a:p>
            <a:endParaRPr lang="en-US" dirty="0"/>
          </a:p>
          <a:p>
            <a:r>
              <a:rPr lang="en-US" dirty="0"/>
              <a:t>Nilanjan Ray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077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optical flow?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two time-consecutive images of a scene, estimate motion vectors at pixel locations</a:t>
            </a:r>
          </a:p>
          <a:p>
            <a:pPr lvl="1"/>
            <a:r>
              <a:rPr lang="en-US" dirty="0"/>
              <a:t>Dense flow = motion vector at every pixel location</a:t>
            </a:r>
          </a:p>
          <a:p>
            <a:pPr lvl="1"/>
            <a:r>
              <a:rPr lang="en-US" dirty="0"/>
              <a:t>Sparse flow = motion vector at specific pixels of interest </a:t>
            </a:r>
          </a:p>
          <a:p>
            <a:r>
              <a:rPr lang="en-CA" dirty="0"/>
              <a:t>Sparse flow: </a:t>
            </a:r>
            <a:r>
              <a:rPr lang="en-CA" dirty="0">
                <a:hlinkClick r:id="rId2"/>
              </a:rPr>
              <a:t>https://www.youtube.com/watch?v=X8oJGuNwAYI&amp;list=PLo1wvPF7fMxTSIaFoHgje__z4aAE2SFWL&amp;index=41</a:t>
            </a:r>
            <a:endParaRPr lang="en-CA" dirty="0"/>
          </a:p>
          <a:p>
            <a:r>
              <a:rPr lang="en-US" dirty="0"/>
              <a:t>Dense flow: </a:t>
            </a:r>
            <a:r>
              <a:rPr lang="en-US" dirty="0">
                <a:hlinkClick r:id="rId3"/>
              </a:rPr>
              <a:t>https://www.youtube.com/watch?v=aOcbs92th3Q&amp;list=PLo1wvPF7fMxTSIaFoHgje__z4aAE2SFWL&amp;index=53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8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optical flow?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tracking</a:t>
            </a:r>
          </a:p>
          <a:p>
            <a:pPr lvl="1"/>
            <a:r>
              <a:rPr lang="en-US" dirty="0">
                <a:hlinkClick r:id="rId2"/>
              </a:rPr>
              <a:t>https://www.youtube.com/watch?v=6qDEoqK4n2w</a:t>
            </a:r>
            <a:endParaRPr lang="en-US" dirty="0"/>
          </a:p>
          <a:p>
            <a:r>
              <a:rPr lang="en-US" dirty="0"/>
              <a:t>Motion detection</a:t>
            </a:r>
          </a:p>
          <a:p>
            <a:pPr lvl="1"/>
            <a:r>
              <a:rPr lang="en-CA" dirty="0">
                <a:hlinkClick r:id="rId3"/>
              </a:rPr>
              <a:t>https://www.youtube.com/watch?v=k_wkDLJ8lJE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62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ja-JP" sz="3600" dirty="0">
                <a:ea typeface="ＭＳ Ｐゴシック" panose="020B0600070205080204" pitchFamily="34" charset="-128"/>
              </a:rPr>
              <a:t>Problem Definition: Optical Flow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1338" y="3687764"/>
            <a:ext cx="8667750" cy="471487"/>
          </a:xfrm>
        </p:spPr>
        <p:txBody>
          <a:bodyPr/>
          <a:lstStyle/>
          <a:p>
            <a:r>
              <a:rPr lang="en-US" altLang="ja-JP" sz="2200" dirty="0">
                <a:ea typeface="ＭＳ Ｐゴシック" panose="020B0600070205080204" pitchFamily="34" charset="-128"/>
              </a:rPr>
              <a:t>How to estimate pixel motion from image I to image J?</a:t>
            </a:r>
          </a:p>
        </p:txBody>
      </p:sp>
      <p:sp>
        <p:nvSpPr>
          <p:cNvPr id="1605636" name="Rectangle 4"/>
          <p:cNvSpPr>
            <a:spLocks noChangeArrowheads="1"/>
          </p:cNvSpPr>
          <p:nvPr/>
        </p:nvSpPr>
        <p:spPr bwMode="auto">
          <a:xfrm>
            <a:off x="3276600" y="1420813"/>
            <a:ext cx="220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5637" name="Oval 5"/>
          <p:cNvSpPr>
            <a:spLocks noChangeArrowheads="1"/>
          </p:cNvSpPr>
          <p:nvPr/>
        </p:nvSpPr>
        <p:spPr bwMode="auto">
          <a:xfrm>
            <a:off x="3810000" y="1954213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5638" name="Oval 6"/>
          <p:cNvSpPr>
            <a:spLocks noChangeArrowheads="1"/>
          </p:cNvSpPr>
          <p:nvPr/>
        </p:nvSpPr>
        <p:spPr bwMode="auto">
          <a:xfrm>
            <a:off x="4724400" y="195421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5639" name="Oval 7"/>
          <p:cNvSpPr>
            <a:spLocks noChangeArrowheads="1"/>
          </p:cNvSpPr>
          <p:nvPr/>
        </p:nvSpPr>
        <p:spPr bwMode="auto">
          <a:xfrm>
            <a:off x="3810000" y="2487613"/>
            <a:ext cx="76200" cy="76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5640" name="Oval 8"/>
          <p:cNvSpPr>
            <a:spLocks noChangeArrowheads="1"/>
          </p:cNvSpPr>
          <p:nvPr/>
        </p:nvSpPr>
        <p:spPr bwMode="auto">
          <a:xfrm>
            <a:off x="4724400" y="2487613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605641" name="Group 9"/>
          <p:cNvGrpSpPr>
            <a:grpSpLocks/>
          </p:cNvGrpSpPr>
          <p:nvPr/>
        </p:nvGrpSpPr>
        <p:grpSpPr bwMode="auto">
          <a:xfrm>
            <a:off x="3886200" y="1801814"/>
            <a:ext cx="1066800" cy="968375"/>
            <a:chOff x="1488" y="1008"/>
            <a:chExt cx="672" cy="610"/>
          </a:xfrm>
        </p:grpSpPr>
        <p:sp>
          <p:nvSpPr>
            <p:cNvPr id="1605642" name="Line 10"/>
            <p:cNvSpPr>
              <a:spLocks noChangeShapeType="1"/>
            </p:cNvSpPr>
            <p:nvPr/>
          </p:nvSpPr>
          <p:spPr bwMode="auto">
            <a:xfrm flipV="1">
              <a:off x="1488" y="10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05643" name="Line 11"/>
            <p:cNvSpPr>
              <a:spLocks noChangeShapeType="1"/>
            </p:cNvSpPr>
            <p:nvPr/>
          </p:nvSpPr>
          <p:spPr bwMode="auto">
            <a:xfrm>
              <a:off x="1488" y="146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05644" name="Line 12"/>
            <p:cNvSpPr>
              <a:spLocks noChangeShapeType="1"/>
            </p:cNvSpPr>
            <p:nvPr/>
          </p:nvSpPr>
          <p:spPr bwMode="auto">
            <a:xfrm>
              <a:off x="2063" y="1152"/>
              <a:ext cx="97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05645" name="Line 13"/>
            <p:cNvSpPr>
              <a:spLocks noChangeShapeType="1"/>
            </p:cNvSpPr>
            <p:nvPr/>
          </p:nvSpPr>
          <p:spPr bwMode="auto">
            <a:xfrm flipH="1">
              <a:off x="2043" y="149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605646" name="Rectangle 14"/>
          <p:cNvSpPr>
            <a:spLocks noChangeArrowheads="1"/>
          </p:cNvSpPr>
          <p:nvPr/>
        </p:nvSpPr>
        <p:spPr bwMode="auto">
          <a:xfrm>
            <a:off x="6629400" y="1420813"/>
            <a:ext cx="220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5647" name="Oval 15"/>
          <p:cNvSpPr>
            <a:spLocks noChangeArrowheads="1"/>
          </p:cNvSpPr>
          <p:nvPr/>
        </p:nvSpPr>
        <p:spPr bwMode="auto">
          <a:xfrm>
            <a:off x="7391400" y="1763713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5648" name="Oval 16"/>
          <p:cNvSpPr>
            <a:spLocks noChangeArrowheads="1"/>
          </p:cNvSpPr>
          <p:nvPr/>
        </p:nvSpPr>
        <p:spPr bwMode="auto">
          <a:xfrm>
            <a:off x="8305800" y="214471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5649" name="Oval 17"/>
          <p:cNvSpPr>
            <a:spLocks noChangeArrowheads="1"/>
          </p:cNvSpPr>
          <p:nvPr/>
        </p:nvSpPr>
        <p:spPr bwMode="auto">
          <a:xfrm>
            <a:off x="7467600" y="2482850"/>
            <a:ext cx="76200" cy="76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5650" name="Oval 18"/>
          <p:cNvSpPr>
            <a:spLocks noChangeArrowheads="1"/>
          </p:cNvSpPr>
          <p:nvPr/>
        </p:nvSpPr>
        <p:spPr bwMode="auto">
          <a:xfrm>
            <a:off x="8153400" y="268287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5651" name="Rectangle 19"/>
          <p:cNvSpPr>
            <a:spLocks noChangeArrowheads="1"/>
          </p:cNvSpPr>
          <p:nvPr/>
        </p:nvSpPr>
        <p:spPr bwMode="auto">
          <a:xfrm>
            <a:off x="1981201" y="4211638"/>
            <a:ext cx="8467725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Find pixel correspondences</a:t>
            </a:r>
          </a:p>
          <a:p>
            <a:pPr lvl="2"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Given a pixel in I, look for nearby pixels of the same color in J</a:t>
            </a:r>
          </a:p>
        </p:txBody>
      </p:sp>
      <p:sp>
        <p:nvSpPr>
          <p:cNvPr id="1605654" name="Rectangle 22"/>
          <p:cNvSpPr>
            <a:spLocks noChangeArrowheads="1"/>
          </p:cNvSpPr>
          <p:nvPr/>
        </p:nvSpPr>
        <p:spPr bwMode="auto">
          <a:xfrm>
            <a:off x="1828800" y="5029200"/>
            <a:ext cx="7772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400" dirty="0">
                <a:ea typeface="ＭＳ Ｐゴシック" panose="020B0600070205080204" pitchFamily="34" charset="-128"/>
              </a:rPr>
              <a:t>Key assumptions</a:t>
            </a:r>
          </a:p>
          <a:p>
            <a:pPr lvl="1" eaLnBrk="1" hangingPunct="1"/>
            <a:r>
              <a:rPr lang="en-US" altLang="ja-JP" sz="2000" b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color constancy</a:t>
            </a:r>
            <a:r>
              <a:rPr lang="en-US" altLang="ja-JP" sz="2000" b="1" dirty="0">
                <a:ea typeface="ＭＳ Ｐゴシック" panose="020B0600070205080204" pitchFamily="34" charset="-128"/>
              </a:rPr>
              <a:t>:  </a:t>
            </a:r>
            <a:r>
              <a:rPr lang="en-US" altLang="ja-JP" sz="2000" dirty="0">
                <a:ea typeface="ＭＳ Ｐゴシック" panose="020B0600070205080204" pitchFamily="34" charset="-128"/>
              </a:rPr>
              <a:t>a point in I looks “the same” in image J</a:t>
            </a:r>
          </a:p>
          <a:p>
            <a:pPr lvl="2" eaLnBrk="1" hangingPunct="1"/>
            <a:r>
              <a:rPr lang="en-US" altLang="ja-JP" sz="2000" dirty="0">
                <a:ea typeface="ＭＳ Ｐゴシック" panose="020B0600070205080204" pitchFamily="34" charset="-128"/>
              </a:rPr>
              <a:t>For grayscale images, this is </a:t>
            </a:r>
            <a:r>
              <a:rPr lang="en-US" altLang="ja-JP" sz="2000" b="1" dirty="0">
                <a:ea typeface="ＭＳ Ｐゴシック" panose="020B0600070205080204" pitchFamily="34" charset="-128"/>
              </a:rPr>
              <a:t>brightness constancy</a:t>
            </a:r>
          </a:p>
          <a:p>
            <a:pPr lvl="1" eaLnBrk="1" hangingPunct="1"/>
            <a:r>
              <a:rPr lang="en-US" altLang="ja-JP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small motion</a:t>
            </a:r>
            <a:r>
              <a:rPr lang="en-US" altLang="ja-JP" sz="2000" dirty="0">
                <a:ea typeface="ＭＳ Ｐゴシック" panose="020B0600070205080204" pitchFamily="34" charset="-128"/>
              </a:rPr>
              <a:t>:  points do not move very far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59136" y="315384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 y)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377471" y="316285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J(x, 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4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5651" grpId="0" build="p" autoUpdateAnimBg="0"/>
      <p:bldP spid="16056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52400"/>
            <a:ext cx="8229600" cy="1143000"/>
          </a:xfrm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Optical Flow Constraint Equation</a:t>
            </a:r>
            <a:endParaRPr lang="en-US" altLang="ja-JP" sz="3000">
              <a:ea typeface="ＭＳ Ｐゴシック" panose="020B0600070205080204" pitchFamily="34" charset="-128"/>
            </a:endParaRPr>
          </a:p>
        </p:txBody>
      </p:sp>
      <p:sp>
        <p:nvSpPr>
          <p:cNvPr id="1607684" name="Rectangle 4"/>
          <p:cNvSpPr>
            <a:spLocks noChangeArrowheads="1"/>
          </p:cNvSpPr>
          <p:nvPr/>
        </p:nvSpPr>
        <p:spPr bwMode="auto">
          <a:xfrm>
            <a:off x="1905000" y="1143000"/>
            <a:ext cx="220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7687" name="Rectangle 7"/>
          <p:cNvSpPr>
            <a:spLocks noChangeArrowheads="1"/>
          </p:cNvSpPr>
          <p:nvPr/>
        </p:nvSpPr>
        <p:spPr bwMode="auto">
          <a:xfrm>
            <a:off x="1676400" y="3733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ja-JP" sz="2000">
                <a:ea typeface="ＭＳ Ｐゴシック" panose="020B0600070205080204" pitchFamily="34" charset="-128"/>
              </a:rPr>
              <a:t>Assume brightness of patch remains same in both images:</a:t>
            </a:r>
          </a:p>
        </p:txBody>
      </p:sp>
      <p:sp>
        <p:nvSpPr>
          <p:cNvPr id="1607688" name="Rectangle 8"/>
          <p:cNvSpPr>
            <a:spLocks noChangeArrowheads="1"/>
          </p:cNvSpPr>
          <p:nvPr/>
        </p:nvSpPr>
        <p:spPr bwMode="auto">
          <a:xfrm>
            <a:off x="4419600" y="1143000"/>
            <a:ext cx="2209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7695" name="Rectangle 15"/>
          <p:cNvSpPr>
            <a:spLocks noChangeArrowheads="1"/>
          </p:cNvSpPr>
          <p:nvPr/>
        </p:nvSpPr>
        <p:spPr bwMode="auto">
          <a:xfrm>
            <a:off x="1676400" y="5097464"/>
            <a:ext cx="891540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7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Assume small motion:  (Taylor expansion of LHS upto first order)</a:t>
            </a:r>
          </a:p>
        </p:txBody>
      </p:sp>
      <p:graphicFrame>
        <p:nvGraphicFramePr>
          <p:cNvPr id="1607700" name="Object 20"/>
          <p:cNvGraphicFramePr>
            <a:graphicFrameLocks noChangeAspect="1"/>
          </p:cNvGraphicFramePr>
          <p:nvPr/>
        </p:nvGraphicFramePr>
        <p:xfrm>
          <a:off x="2286000" y="2362200"/>
          <a:ext cx="7620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4" imgW="368280" imgH="203040" progId="Equation.3">
                  <p:embed/>
                </p:oleObj>
              </mc:Choice>
              <mc:Fallback>
                <p:oleObj name="Equation" r:id="rId4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62200"/>
                        <a:ext cx="7620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01" name="Rectangle 21"/>
          <p:cNvSpPr>
            <a:spLocks noChangeArrowheads="1"/>
          </p:cNvSpPr>
          <p:nvPr/>
        </p:nvSpPr>
        <p:spPr bwMode="auto">
          <a:xfrm>
            <a:off x="24384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7703" name="Rectangle 23"/>
          <p:cNvSpPr>
            <a:spLocks noChangeArrowheads="1"/>
          </p:cNvSpPr>
          <p:nvPr/>
        </p:nvSpPr>
        <p:spPr bwMode="auto">
          <a:xfrm>
            <a:off x="49530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7704" name="Rectangle 24"/>
          <p:cNvSpPr>
            <a:spLocks noChangeArrowheads="1"/>
          </p:cNvSpPr>
          <p:nvPr/>
        </p:nvSpPr>
        <p:spPr bwMode="auto">
          <a:xfrm>
            <a:off x="57912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07705" name="Line 25"/>
          <p:cNvSpPr>
            <a:spLocks noChangeShapeType="1"/>
          </p:cNvSpPr>
          <p:nvPr/>
        </p:nvSpPr>
        <p:spPr bwMode="auto">
          <a:xfrm flipV="1">
            <a:off x="5105400" y="1676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aphicFrame>
        <p:nvGraphicFramePr>
          <p:cNvPr id="1607706" name="Object 26"/>
          <p:cNvGraphicFramePr>
            <a:graphicFrameLocks noChangeAspect="1"/>
          </p:cNvGraphicFramePr>
          <p:nvPr/>
        </p:nvGraphicFramePr>
        <p:xfrm>
          <a:off x="6248401" y="1385889"/>
          <a:ext cx="22590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6" imgW="1091880" imgH="203040" progId="Equation.3">
                  <p:embed/>
                </p:oleObj>
              </mc:Choice>
              <mc:Fallback>
                <p:oleObj name="Equation" r:id="rId6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1385889"/>
                        <a:ext cx="22590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07" name="Object 27"/>
          <p:cNvGraphicFramePr>
            <a:graphicFrameLocks noChangeAspect="1"/>
          </p:cNvGraphicFramePr>
          <p:nvPr/>
        </p:nvGraphicFramePr>
        <p:xfrm>
          <a:off x="2565400" y="2881313"/>
          <a:ext cx="814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8" imgW="393480" imgH="190440" progId="Equation.3">
                  <p:embed/>
                </p:oleObj>
              </mc:Choice>
              <mc:Fallback>
                <p:oleObj name="Equation" r:id="rId8" imgW="393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881313"/>
                        <a:ext cx="814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08" name="Object 28"/>
          <p:cNvGraphicFramePr>
            <a:graphicFrameLocks noChangeAspect="1"/>
          </p:cNvGraphicFramePr>
          <p:nvPr/>
        </p:nvGraphicFramePr>
        <p:xfrm>
          <a:off x="4856163" y="2828925"/>
          <a:ext cx="13144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10" imgW="634680" imgH="203040" progId="Equation.3">
                  <p:embed/>
                </p:oleObj>
              </mc:Choice>
              <mc:Fallback>
                <p:oleObj name="Equation" r:id="rId10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2828925"/>
                        <a:ext cx="13144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09" name="Object 29"/>
          <p:cNvGraphicFramePr>
            <a:graphicFrameLocks noChangeAspect="1"/>
          </p:cNvGraphicFramePr>
          <p:nvPr/>
        </p:nvGraphicFramePr>
        <p:xfrm>
          <a:off x="4800600" y="2362200"/>
          <a:ext cx="7620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12" imgW="368280" imgH="203040" progId="Equation.3">
                  <p:embed/>
                </p:oleObj>
              </mc:Choice>
              <mc:Fallback>
                <p:oleObj name="Equation" r:id="rId12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62200"/>
                        <a:ext cx="7620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10" name="Text Box 30"/>
          <p:cNvSpPr txBox="1">
            <a:spLocks noChangeArrowheads="1"/>
          </p:cNvSpPr>
          <p:nvPr/>
        </p:nvSpPr>
        <p:spPr bwMode="auto">
          <a:xfrm>
            <a:off x="6781800" y="2133600"/>
            <a:ext cx="26009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Optical Flow: Velocities</a:t>
            </a:r>
          </a:p>
        </p:txBody>
      </p:sp>
      <p:graphicFrame>
        <p:nvGraphicFramePr>
          <p:cNvPr id="1607711" name="Object 31"/>
          <p:cNvGraphicFramePr>
            <a:graphicFrameLocks noChangeAspect="1"/>
          </p:cNvGraphicFramePr>
          <p:nvPr/>
        </p:nvGraphicFramePr>
        <p:xfrm>
          <a:off x="9540876" y="2098676"/>
          <a:ext cx="828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14" imgW="355320" imgH="203040" progId="Equation.3">
                  <p:embed/>
                </p:oleObj>
              </mc:Choice>
              <mc:Fallback>
                <p:oleObj name="Equation" r:id="rId14" imgW="355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76" y="2098676"/>
                        <a:ext cx="8286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12" name="Text Box 32"/>
          <p:cNvSpPr txBox="1">
            <a:spLocks noChangeArrowheads="1"/>
          </p:cNvSpPr>
          <p:nvPr/>
        </p:nvSpPr>
        <p:spPr bwMode="auto">
          <a:xfrm>
            <a:off x="6797676" y="2640013"/>
            <a:ext cx="1677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Displacement:</a:t>
            </a:r>
          </a:p>
        </p:txBody>
      </p:sp>
      <p:graphicFrame>
        <p:nvGraphicFramePr>
          <p:cNvPr id="1607713" name="Object 33"/>
          <p:cNvGraphicFramePr>
            <a:graphicFrameLocks noChangeAspect="1"/>
          </p:cNvGraphicFramePr>
          <p:nvPr/>
        </p:nvGraphicFramePr>
        <p:xfrm>
          <a:off x="7620000" y="3124201"/>
          <a:ext cx="2895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16" imgW="1244520" imgH="203040" progId="Equation.3">
                  <p:embed/>
                </p:oleObj>
              </mc:Choice>
              <mc:Fallback>
                <p:oleObj name="Equation" r:id="rId16" imgW="1244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124201"/>
                        <a:ext cx="2895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856092"/>
              </p:ext>
            </p:extLst>
          </p:nvPr>
        </p:nvGraphicFramePr>
        <p:xfrm>
          <a:off x="3200400" y="4346576"/>
          <a:ext cx="5867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18" imgW="2247840" imgH="203040" progId="Equation.3">
                  <p:embed/>
                </p:oleObj>
              </mc:Choice>
              <mc:Fallback>
                <p:oleObj name="Equation" r:id="rId18" imgW="2247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6576"/>
                        <a:ext cx="5867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6" name="Object 36"/>
          <p:cNvGraphicFramePr>
            <a:graphicFrameLocks noChangeAspect="1"/>
          </p:cNvGraphicFramePr>
          <p:nvPr/>
        </p:nvGraphicFramePr>
        <p:xfrm>
          <a:off x="3124200" y="5597526"/>
          <a:ext cx="6934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20" imgW="2819160" imgH="419040" progId="Equation.3">
                  <p:embed/>
                </p:oleObj>
              </mc:Choice>
              <mc:Fallback>
                <p:oleObj name="Equation" r:id="rId20" imgW="2819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97526"/>
                        <a:ext cx="69342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7" grpId="0"/>
      <p:bldP spid="16076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228600"/>
            <a:ext cx="8229600" cy="1143000"/>
          </a:xfrm>
        </p:spPr>
        <p:txBody>
          <a:bodyPr/>
          <a:lstStyle/>
          <a:p>
            <a:r>
              <a:rPr lang="en-US" altLang="ja-JP" sz="3600" dirty="0">
                <a:ea typeface="ＭＳ Ｐゴシック" panose="020B0600070205080204" pitchFamily="34" charset="-128"/>
              </a:rPr>
              <a:t>Optical Flow Constraint Equation (OFCE)</a:t>
            </a:r>
            <a:endParaRPr lang="en-US" altLang="ja-JP" sz="3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1656855" name="Object 23"/>
          <p:cNvGraphicFramePr>
            <a:graphicFrameLocks noChangeAspect="1"/>
          </p:cNvGraphicFramePr>
          <p:nvPr/>
        </p:nvGraphicFramePr>
        <p:xfrm>
          <a:off x="2209801" y="990601"/>
          <a:ext cx="40290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4" imgW="1638000" imgH="419040" progId="Equation.3">
                  <p:embed/>
                </p:oleObj>
              </mc:Choice>
              <mc:Fallback>
                <p:oleObj name="Equation" r:id="rId4" imgW="1638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990601"/>
                        <a:ext cx="402907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6856" name="Object 24"/>
          <p:cNvGraphicFramePr>
            <a:graphicFrameLocks noChangeAspect="1"/>
          </p:cNvGraphicFramePr>
          <p:nvPr/>
        </p:nvGraphicFramePr>
        <p:xfrm>
          <a:off x="2819400" y="2667001"/>
          <a:ext cx="38417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6" imgW="1562040" imgH="419040" progId="Equation.3">
                  <p:embed/>
                </p:oleObj>
              </mc:Choice>
              <mc:Fallback>
                <p:oleObj name="Equation" r:id="rId6" imgW="1562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1"/>
                        <a:ext cx="38417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6857" name="Text Box 25"/>
          <p:cNvSpPr txBox="1">
            <a:spLocks noChangeArrowheads="1"/>
          </p:cNvSpPr>
          <p:nvPr/>
        </p:nvSpPr>
        <p:spPr bwMode="auto">
          <a:xfrm>
            <a:off x="2133600" y="2057401"/>
            <a:ext cx="4075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Divide by       and take the limit </a:t>
            </a:r>
          </a:p>
        </p:txBody>
      </p:sp>
      <p:graphicFrame>
        <p:nvGraphicFramePr>
          <p:cNvPr id="165685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45658"/>
              </p:ext>
            </p:extLst>
          </p:nvPr>
        </p:nvGraphicFramePr>
        <p:xfrm>
          <a:off x="3400165" y="2057401"/>
          <a:ext cx="4984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8" imgW="203040" imgH="203040" progId="Equation.3">
                  <p:embed/>
                </p:oleObj>
              </mc:Choice>
              <mc:Fallback>
                <p:oleObj name="Equation" r:id="rId8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165" y="2057401"/>
                        <a:ext cx="4984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68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9296"/>
              </p:ext>
            </p:extLst>
          </p:nvPr>
        </p:nvGraphicFramePr>
        <p:xfrm>
          <a:off x="6122772" y="2057401"/>
          <a:ext cx="11223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10" imgW="457200" imgH="203040" progId="Equation.3">
                  <p:embed/>
                </p:oleObj>
              </mc:Choice>
              <mc:Fallback>
                <p:oleObj name="Equation" r:id="rId10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772" y="2057401"/>
                        <a:ext cx="11223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68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06216"/>
              </p:ext>
            </p:extLst>
          </p:nvPr>
        </p:nvGraphicFramePr>
        <p:xfrm>
          <a:off x="1331913" y="4197350"/>
          <a:ext cx="84042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12" imgW="3416040" imgH="241200" progId="Equation.3">
                  <p:embed/>
                </p:oleObj>
              </mc:Choice>
              <mc:Fallback>
                <p:oleObj name="Equation" r:id="rId12" imgW="3416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97350"/>
                        <a:ext cx="8404225" cy="5937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6862" name="Text Box 30"/>
          <p:cNvSpPr txBox="1">
            <a:spLocks noChangeArrowheads="1"/>
          </p:cNvSpPr>
          <p:nvPr/>
        </p:nvSpPr>
        <p:spPr bwMode="auto">
          <a:xfrm>
            <a:off x="10793994" y="4284361"/>
            <a:ext cx="67633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OFCE</a:t>
            </a:r>
          </a:p>
        </p:txBody>
      </p:sp>
      <p:sp>
        <p:nvSpPr>
          <p:cNvPr id="1656869" name="Text Box 37"/>
          <p:cNvSpPr txBox="1">
            <a:spLocks noChangeArrowheads="1"/>
          </p:cNvSpPr>
          <p:nvPr/>
        </p:nvSpPr>
        <p:spPr bwMode="auto">
          <a:xfrm>
            <a:off x="2057400" y="5029200"/>
            <a:ext cx="729411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400" dirty="0"/>
          </a:p>
          <a:p>
            <a:r>
              <a:rPr lang="en-US" altLang="en-US" sz="2400" dirty="0"/>
              <a:t>We can compute                          using gradient operators! </a:t>
            </a:r>
          </a:p>
          <a:p>
            <a:endParaRPr lang="en-US" altLang="en-US" sz="1400" dirty="0"/>
          </a:p>
          <a:p>
            <a:r>
              <a:rPr lang="en-US" altLang="en-US" sz="2400" dirty="0"/>
              <a:t>But, (u, v) cannot be found uniquely with this constraint!</a:t>
            </a:r>
          </a:p>
          <a:p>
            <a:endParaRPr lang="en-US" altLang="en-US" sz="2400" dirty="0"/>
          </a:p>
        </p:txBody>
      </p:sp>
      <p:graphicFrame>
        <p:nvGraphicFramePr>
          <p:cNvPr id="165687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419579"/>
              </p:ext>
            </p:extLst>
          </p:nvPr>
        </p:nvGraphicFramePr>
        <p:xfrm>
          <a:off x="4267200" y="5251083"/>
          <a:ext cx="17192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14" imgW="698400" imgH="241200" progId="Equation.3">
                  <p:embed/>
                </p:oleObj>
              </mc:Choice>
              <mc:Fallback>
                <p:oleObj name="Equation" r:id="rId14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51083"/>
                        <a:ext cx="17192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>
          <a:xfrm rot="10800000">
            <a:off x="9899265" y="4357816"/>
            <a:ext cx="731601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77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62" grpId="0" animBg="1"/>
      <p:bldP spid="16568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105568"/>
            <a:ext cx="10515600" cy="1325563"/>
          </a:xfrm>
        </p:spPr>
        <p:txBody>
          <a:bodyPr/>
          <a:lstStyle/>
          <a:p>
            <a:r>
              <a:rPr lang="en-US" dirty="0"/>
              <a:t>How to compute optical flow using OFCE?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83" y="1399381"/>
            <a:ext cx="10515600" cy="50426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two time-consecutive images I and J,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compute (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),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)) at every pixel location; however, OFCE gives us only </a:t>
            </a:r>
            <a:r>
              <a:rPr lang="en-US" dirty="0">
                <a:solidFill>
                  <a:srgbClr val="FF0000"/>
                </a:solidFill>
              </a:rPr>
              <a:t>one linear equation </a:t>
            </a:r>
            <a:r>
              <a:rPr lang="en-US" dirty="0"/>
              <a:t>at every pixel location (x, y):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various work around; we will study one here</a:t>
            </a:r>
          </a:p>
          <a:p>
            <a:pPr lvl="1"/>
            <a:r>
              <a:rPr lang="en-US" dirty="0"/>
              <a:t>Lucas-</a:t>
            </a:r>
            <a:r>
              <a:rPr lang="en-US" dirty="0" err="1"/>
              <a:t>Kanade</a:t>
            </a:r>
            <a:r>
              <a:rPr lang="en-US" dirty="0"/>
              <a:t> method: assume 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and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constant within a small neighborhood (say, 3-by-3 patch) around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this assumption, we have more than one linear equations!</a:t>
            </a:r>
            <a:endParaRPr lang="en-CA" dirty="0"/>
          </a:p>
        </p:txBody>
      </p:sp>
      <p:graphicFrame>
        <p:nvGraphicFramePr>
          <p:cNvPr id="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426483"/>
              </p:ext>
            </p:extLst>
          </p:nvPr>
        </p:nvGraphicFramePr>
        <p:xfrm>
          <a:off x="3182938" y="4511675"/>
          <a:ext cx="45910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1866600" imgH="241200" progId="Equation.3">
                  <p:embed/>
                </p:oleObj>
              </mc:Choice>
              <mc:Fallback>
                <p:oleObj name="Equation" r:id="rId3" imgW="1866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4511675"/>
                        <a:ext cx="45910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87755"/>
              </p:ext>
            </p:extLst>
          </p:nvPr>
        </p:nvGraphicFramePr>
        <p:xfrm>
          <a:off x="2982913" y="1857375"/>
          <a:ext cx="487362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5" imgW="1981080" imgH="698400" progId="Equation.3">
                  <p:embed/>
                </p:oleObj>
              </mc:Choice>
              <mc:Fallback>
                <p:oleObj name="Equation" r:id="rId5" imgW="19810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1857375"/>
                        <a:ext cx="4873625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53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Lucas-</a:t>
            </a:r>
            <a:r>
              <a:rPr lang="en-US" dirty="0" err="1"/>
              <a:t>Kanade</a:t>
            </a:r>
            <a:r>
              <a:rPr lang="en-US" dirty="0"/>
              <a:t> method</a:t>
            </a:r>
            <a:endParaRPr lang="en-CA" dirty="0"/>
          </a:p>
        </p:txBody>
      </p:sp>
      <p:graphicFrame>
        <p:nvGraphicFramePr>
          <p:cNvPr id="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94201"/>
              </p:ext>
            </p:extLst>
          </p:nvPr>
        </p:nvGraphicFramePr>
        <p:xfrm>
          <a:off x="1401763" y="2543175"/>
          <a:ext cx="5734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3657600" imgH="2247840" progId="Equation.3">
                  <p:embed/>
                </p:oleObj>
              </mc:Choice>
              <mc:Fallback>
                <p:oleObj name="Equation" r:id="rId3" imgW="3657600" imgH="2247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543175"/>
                        <a:ext cx="573405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57490" y="1582784"/>
            <a:ext cx="8476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3-by-3 patch sitting at pixel location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), we have nine linear equations.</a:t>
            </a:r>
          </a:p>
          <a:p>
            <a:r>
              <a:rPr lang="en-US" dirty="0"/>
              <a:t>Two variables,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are solved by least squares method from these nine equations.</a:t>
            </a:r>
            <a:endParaRPr lang="en-CA" dirty="0"/>
          </a:p>
        </p:txBody>
      </p:sp>
      <p:sp>
        <p:nvSpPr>
          <p:cNvPr id="6" name="Right Brace 5"/>
          <p:cNvSpPr/>
          <p:nvPr/>
        </p:nvSpPr>
        <p:spPr>
          <a:xfrm>
            <a:off x="7452310" y="2543056"/>
            <a:ext cx="955590" cy="34563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8713064" y="3860182"/>
            <a:ext cx="2919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every pixel location (x, y),</a:t>
            </a:r>
          </a:p>
          <a:p>
            <a:r>
              <a:rPr lang="en-US" dirty="0"/>
              <a:t>except the  border pixels,</a:t>
            </a:r>
          </a:p>
          <a:p>
            <a:r>
              <a:rPr lang="en-US" dirty="0"/>
              <a:t>we now have 9 equations!</a:t>
            </a:r>
          </a:p>
          <a:p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713064" y="5321644"/>
            <a:ext cx="26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border pixels?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051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lecture, we will talk about optical flow computation using </a:t>
            </a:r>
            <a:r>
              <a:rPr lang="en-US"/>
              <a:t>image pyramids </a:t>
            </a:r>
            <a:r>
              <a:rPr lang="en-US" dirty="0"/>
              <a:t>(multi-resolution processing)</a:t>
            </a:r>
          </a:p>
        </p:txBody>
      </p:sp>
    </p:spTree>
    <p:extLst>
      <p:ext uri="{BB962C8B-B14F-4D97-AF65-F5344CB8AC3E}">
        <p14:creationId xmlns:p14="http://schemas.microsoft.com/office/powerpoint/2010/main" val="200294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487</Words>
  <Application>Microsoft Office PowerPoint</Application>
  <PresentationFormat>Widescreen</PresentationFormat>
  <Paragraphs>63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Equation</vt:lpstr>
      <vt:lpstr>Optical Flow: Part I </vt:lpstr>
      <vt:lpstr>What is optical flow?</vt:lpstr>
      <vt:lpstr>Why optical flow?</vt:lpstr>
      <vt:lpstr>Problem Definition: Optical Flow</vt:lpstr>
      <vt:lpstr>Optical Flow Constraint Equation</vt:lpstr>
      <vt:lpstr>Optical Flow Constraint Equation (OFCE)</vt:lpstr>
      <vt:lpstr>How to compute optical flow using OFCE?</vt:lpstr>
      <vt:lpstr>Lucas-Kanade method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Flow</dc:title>
  <dc:creator>Nilanjan</dc:creator>
  <cp:lastModifiedBy>Nilanjan Ray</cp:lastModifiedBy>
  <cp:revision>21</cp:revision>
  <dcterms:created xsi:type="dcterms:W3CDTF">2016-03-18T04:10:37Z</dcterms:created>
  <dcterms:modified xsi:type="dcterms:W3CDTF">2020-03-27T03:58:29Z</dcterms:modified>
</cp:coreProperties>
</file>