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9" r:id="rId5"/>
    <p:sldId id="257" r:id="rId6"/>
    <p:sldId id="259" r:id="rId7"/>
    <p:sldId id="260" r:id="rId8"/>
    <p:sldId id="266" r:id="rId9"/>
    <p:sldId id="267" r:id="rId10"/>
    <p:sldId id="263" r:id="rId11"/>
    <p:sldId id="264" r:id="rId12"/>
    <p:sldId id="268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8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3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9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F3E0-60E9-41C2-992E-92BACEF74D0A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F1D8-904E-4A42-8758-67479BC1A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ndipanweb.wordpress.com/2018/02/25/implementing-lucas-kanade-optical-flow-algorithm-in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Optical Flow: 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CMPUT 206</a:t>
            </a:r>
          </a:p>
          <a:p>
            <a:r>
              <a:rPr lang="en-US" dirty="0" err="1"/>
              <a:t>Nilanjan</a:t>
            </a:r>
            <a:r>
              <a:rPr lang="en-US" dirty="0"/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4447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103868"/>
            <a:ext cx="10515600" cy="1325563"/>
          </a:xfrm>
        </p:spPr>
        <p:txBody>
          <a:bodyPr/>
          <a:lstStyle/>
          <a:p>
            <a:r>
              <a:rPr lang="en-US" dirty="0"/>
              <a:t>Multi-resolution algorithm for dense optical flow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959" y="1825625"/>
                <a:ext cx="1195251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first image </a:t>
                </a:r>
                <a:r>
                  <a:rPr lang="en-US" sz="2000" i="1" dirty="0"/>
                  <a:t>I</a:t>
                </a:r>
                <a:r>
                  <a:rPr lang="en-US" sz="2000" dirty="0"/>
                  <a:t> and second image </a:t>
                </a:r>
                <a:r>
                  <a:rPr lang="en-US" sz="2000" i="1" dirty="0"/>
                  <a:t>J</a:t>
                </a:r>
                <a:r>
                  <a:rPr lang="en-US" sz="2000" dirty="0"/>
                  <a:t>, compute image pyramids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000" dirty="0"/>
                  <a:t>. Note that </a:t>
                </a:r>
                <a:r>
                  <a:rPr lang="en-US" sz="2000" i="1" dirty="0"/>
                  <a:t>n</a:t>
                </a:r>
                <a:r>
                  <a:rPr lang="en-US" sz="2000" dirty="0"/>
                  <a:t>=1 is the original image resolution, </a:t>
                </a:r>
                <a:r>
                  <a:rPr lang="en-US" sz="2000" i="1" dirty="0"/>
                  <a:t>n</a:t>
                </a:r>
                <a:r>
                  <a:rPr lang="en-US" sz="2000" dirty="0"/>
                  <a:t>=</a:t>
                </a:r>
                <a:r>
                  <a:rPr lang="en-US" sz="2000" i="1" dirty="0"/>
                  <a:t>L</a:t>
                </a:r>
                <a:r>
                  <a:rPr lang="en-US" sz="2000" dirty="0"/>
                  <a:t> is the lowest (i.e., the coarsest) resolution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[</a:t>
                </a:r>
                <a:r>
                  <a:rPr lang="en-US" sz="2000" dirty="0" err="1"/>
                  <a:t>Fx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Fy</a:t>
                </a:r>
                <a:r>
                  <a:rPr lang="en-US" sz="2000" dirty="0"/>
                  <a:t>] = </a:t>
                </a:r>
                <a:r>
                  <a:rPr lang="en-US" sz="2000" dirty="0" err="1"/>
                  <a:t>computeFlow</a:t>
                </a:r>
                <a:r>
                  <a:rPr lang="en-US" sz="2000" dirty="0"/>
                  <a:t>(</a:t>
                </a:r>
                <a:r>
                  <a:rPr lang="en-US" sz="2000" i="1" dirty="0"/>
                  <a:t>I</a:t>
                </a:r>
                <a:r>
                  <a:rPr lang="en-US" sz="2000" i="1" baseline="-25000" dirty="0"/>
                  <a:t>L</a:t>
                </a:r>
                <a:r>
                  <a:rPr lang="en-US" sz="2000" dirty="0"/>
                  <a:t>, </a:t>
                </a:r>
                <a:r>
                  <a:rPr lang="en-US" sz="2000" i="1" dirty="0"/>
                  <a:t>J</a:t>
                </a:r>
                <a:r>
                  <a:rPr lang="en-US" sz="2000" i="1" baseline="-25000" dirty="0"/>
                  <a:t>L</a:t>
                </a:r>
                <a:r>
                  <a:rPr lang="en-US" sz="2000" dirty="0"/>
                  <a:t>)		/* compute optical flow at lowest resolution */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For </a:t>
                </a:r>
                <a:r>
                  <a:rPr lang="en-US" sz="2000" i="1" dirty="0"/>
                  <a:t>n</a:t>
                </a:r>
                <a:r>
                  <a:rPr lang="en-US" sz="2000" dirty="0"/>
                  <a:t> = </a:t>
                </a:r>
                <a:r>
                  <a:rPr lang="en-US" sz="2000" i="1" dirty="0"/>
                  <a:t>L-</a:t>
                </a:r>
                <a:r>
                  <a:rPr lang="en-US" sz="2000" dirty="0"/>
                  <a:t>1 down to 1</a:t>
                </a:r>
              </a:p>
              <a:p>
                <a:pPr lvl="1"/>
                <a:r>
                  <a:rPr lang="en-US" sz="1800" dirty="0"/>
                  <a:t>[</a:t>
                </a:r>
                <a:r>
                  <a:rPr lang="en-US" sz="1800" dirty="0" err="1"/>
                  <a:t>Fx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Fy</a:t>
                </a:r>
                <a:r>
                  <a:rPr lang="en-US" sz="1800" dirty="0"/>
                  <a:t>] = </a:t>
                </a:r>
                <a:r>
                  <a:rPr lang="en-US" sz="1800" dirty="0" err="1"/>
                  <a:t>Upsample</a:t>
                </a:r>
                <a:r>
                  <a:rPr lang="en-US" sz="1800" dirty="0"/>
                  <a:t>(</a:t>
                </a:r>
                <a:r>
                  <a:rPr lang="en-US" sz="1800" dirty="0" err="1"/>
                  <a:t>Fx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Fy</a:t>
                </a:r>
                <a:r>
                  <a:rPr lang="en-US" sz="1800" dirty="0"/>
                  <a:t>)		/* up-sample motion vectors for the current resolution*/</a:t>
                </a:r>
              </a:p>
              <a:p>
                <a:pPr lvl="1"/>
                <a:r>
                  <a:rPr lang="en-US" sz="1800" dirty="0"/>
                  <a:t> </a:t>
                </a:r>
                <a:r>
                  <a:rPr lang="en-US" sz="1800" dirty="0" err="1"/>
                  <a:t>J</a:t>
                </a:r>
                <a:r>
                  <a:rPr lang="en-US" sz="1800" baseline="-25000" dirty="0" err="1"/>
                  <a:t>warped</a:t>
                </a:r>
                <a:r>
                  <a:rPr lang="en-US" sz="1800" dirty="0"/>
                  <a:t> = warp(</a:t>
                </a:r>
                <a:r>
                  <a:rPr lang="en-US" sz="1800" i="1" dirty="0" err="1"/>
                  <a:t>J</a:t>
                </a:r>
                <a:r>
                  <a:rPr lang="en-US" sz="1800" i="1" baseline="-25000" dirty="0" err="1"/>
                  <a:t>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Fx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Fy</a:t>
                </a:r>
                <a:r>
                  <a:rPr lang="en-US" sz="1800" dirty="0"/>
                  <a:t>)		/* warp second image at current resolution*/</a:t>
                </a:r>
              </a:p>
              <a:p>
                <a:pPr lvl="1"/>
                <a:r>
                  <a:rPr lang="en-US" sz="1800" dirty="0"/>
                  <a:t>[U, V] = </a:t>
                </a:r>
                <a:r>
                  <a:rPr lang="en-US" sz="1800" dirty="0" err="1"/>
                  <a:t>computeFlow</a:t>
                </a:r>
                <a:r>
                  <a:rPr lang="en-US" sz="1800" dirty="0"/>
                  <a:t>(</a:t>
                </a:r>
                <a:r>
                  <a:rPr lang="en-US" sz="1800" i="1" dirty="0"/>
                  <a:t>I</a:t>
                </a:r>
                <a:r>
                  <a:rPr lang="en-US" sz="1800" i="1" baseline="-25000" dirty="0"/>
                  <a:t>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J</a:t>
                </a:r>
                <a:r>
                  <a:rPr lang="en-US" sz="1800" baseline="-25000" dirty="0" err="1"/>
                  <a:t>warped</a:t>
                </a:r>
                <a:r>
                  <a:rPr lang="en-US" sz="1800" dirty="0"/>
                  <a:t>)       	/* compute motion vectors at current resolution*/</a:t>
                </a:r>
              </a:p>
              <a:p>
                <a:pPr lvl="1"/>
                <a:r>
                  <a:rPr lang="en-US" sz="1800" dirty="0" err="1"/>
                  <a:t>Fx</a:t>
                </a:r>
                <a:r>
                  <a:rPr lang="en-US" sz="1800" dirty="0"/>
                  <a:t> = </a:t>
                </a:r>
                <a:r>
                  <a:rPr lang="en-US" sz="1800" dirty="0" err="1"/>
                  <a:t>Fx</a:t>
                </a:r>
                <a:r>
                  <a:rPr lang="en-US" sz="1800" dirty="0"/>
                  <a:t> + U; </a:t>
                </a:r>
                <a:r>
                  <a:rPr lang="en-US" sz="1800" dirty="0" err="1"/>
                  <a:t>Fy</a:t>
                </a:r>
                <a:r>
                  <a:rPr lang="en-US" sz="1800" dirty="0"/>
                  <a:t> = </a:t>
                </a:r>
                <a:r>
                  <a:rPr lang="en-US" sz="1800" dirty="0" err="1"/>
                  <a:t>Fy</a:t>
                </a:r>
                <a:r>
                  <a:rPr lang="en-US" sz="1800" dirty="0"/>
                  <a:t> + V;                 	/* add corrections to motion vectors */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Output [</a:t>
                </a:r>
                <a:r>
                  <a:rPr lang="en-US" sz="2000" dirty="0" err="1"/>
                  <a:t>Fx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Fy</a:t>
                </a:r>
                <a:r>
                  <a:rPr lang="en-US" sz="2000" dirty="0"/>
                  <a:t>] as motion vectors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959" y="1825625"/>
                <a:ext cx="11952513" cy="4351338"/>
              </a:xfrm>
              <a:blipFill rotWithShape="0">
                <a:blip r:embed="rId2"/>
                <a:stretch>
                  <a:fillRect l="-459" t="-126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1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Up-sampling motion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0212"/>
          </a:xfrm>
        </p:spPr>
        <p:txBody>
          <a:bodyPr>
            <a:normAutofit fontScale="92500"/>
          </a:bodyPr>
          <a:lstStyle/>
          <a:p>
            <a:r>
              <a:rPr lang="en-US" dirty="0"/>
              <a:t>Increasing motion vector matrix size by interpolating (i.e., inserting) vectors</a:t>
            </a:r>
          </a:p>
          <a:p>
            <a:r>
              <a:rPr lang="en-US" dirty="0"/>
              <a:t>Then multiply motion vectors by the up-sampling factor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96" t="6131" r="8479" b="4555"/>
          <a:stretch/>
        </p:blipFill>
        <p:spPr>
          <a:xfrm>
            <a:off x="559837" y="3111500"/>
            <a:ext cx="3896958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915" t="7532" r="8085" b="6482"/>
          <a:stretch/>
        </p:blipFill>
        <p:spPr>
          <a:xfrm>
            <a:off x="6638603" y="3111500"/>
            <a:ext cx="4082271" cy="316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4705" y="3850278"/>
            <a:ext cx="17143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Up-sample</a:t>
            </a:r>
          </a:p>
          <a:p>
            <a:endParaRPr lang="en-US" dirty="0"/>
          </a:p>
          <a:p>
            <a:r>
              <a:rPr lang="en-US" dirty="0"/>
              <a:t>In this example </a:t>
            </a:r>
          </a:p>
          <a:p>
            <a:r>
              <a:rPr lang="en-US" dirty="0"/>
              <a:t>up-sampling</a:t>
            </a:r>
          </a:p>
          <a:p>
            <a:r>
              <a:rPr lang="en-US" dirty="0"/>
              <a:t>factor is 1.25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C2F1172-4E65-414F-A7D6-3EAA352EE0F6}"/>
              </a:ext>
            </a:extLst>
          </p:cNvPr>
          <p:cNvSpPr/>
          <p:nvPr/>
        </p:nvSpPr>
        <p:spPr>
          <a:xfrm>
            <a:off x="4764705" y="4208016"/>
            <a:ext cx="1538441" cy="22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13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Warp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81229"/>
              </p:ext>
            </p:extLst>
          </p:nvPr>
        </p:nvGraphicFramePr>
        <p:xfrm>
          <a:off x="1741487" y="2433796"/>
          <a:ext cx="2498725" cy="267779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 5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30521"/>
              </p:ext>
            </p:extLst>
          </p:nvPr>
        </p:nvGraphicFramePr>
        <p:xfrm>
          <a:off x="7532687" y="2433796"/>
          <a:ext cx="2498725" cy="267779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7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3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 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66925" y="2771775"/>
            <a:ext cx="9525" cy="64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76450" y="3617833"/>
            <a:ext cx="19050" cy="46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5975" y="4801870"/>
            <a:ext cx="9525" cy="647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24150" y="2771775"/>
            <a:ext cx="581025" cy="723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05175" y="2771775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29075" y="2771775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57475" y="3505200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81375" y="3495675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24150" y="4143375"/>
            <a:ext cx="5905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66925" y="4143375"/>
            <a:ext cx="590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57475" y="4801870"/>
            <a:ext cx="590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09950" y="4801870"/>
            <a:ext cx="590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44861" y="4238784"/>
            <a:ext cx="19050" cy="460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33825" y="4143375"/>
            <a:ext cx="19050" cy="555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029075" y="3419475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52875" y="4905375"/>
            <a:ext cx="647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5210175" y="3617833"/>
            <a:ext cx="1457325" cy="382667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87975" y="313372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9622" y="1895475"/>
            <a:ext cx="263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and motion vectors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28563" y="1895475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Warped Image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95375" y="5888404"/>
            <a:ext cx="1055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extended border by nearest pixels when needed (when a motion vector lands outside of image border)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do interpolation when a motion vector does not give us integer coordinates</a:t>
            </a:r>
          </a:p>
        </p:txBody>
      </p:sp>
    </p:spTree>
    <p:extLst>
      <p:ext uri="{BB962C8B-B14F-4D97-AF65-F5344CB8AC3E}">
        <p14:creationId xmlns:p14="http://schemas.microsoft.com/office/powerpoint/2010/main" val="107082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0" y="93306"/>
            <a:ext cx="10515600" cy="1166943"/>
          </a:xfrm>
        </p:spPr>
        <p:txBody>
          <a:bodyPr/>
          <a:lstStyle/>
          <a:p>
            <a:r>
              <a:rPr lang="en-US" dirty="0"/>
              <a:t>Image warp: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23" t="6307" r="17263" b="9984"/>
          <a:stretch/>
        </p:blipFill>
        <p:spPr>
          <a:xfrm>
            <a:off x="4633816" y="2338463"/>
            <a:ext cx="2929812" cy="2942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241" t="7358" r="17263" b="10159"/>
          <a:stretch/>
        </p:blipFill>
        <p:spPr>
          <a:xfrm>
            <a:off x="430374" y="2345957"/>
            <a:ext cx="2940699" cy="2953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5906" y="362380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 by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0234" y="36379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1240" t="7182" r="17526" b="10335"/>
          <a:stretch/>
        </p:blipFill>
        <p:spPr>
          <a:xfrm>
            <a:off x="8193497" y="2344499"/>
            <a:ext cx="2911151" cy="29360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0811" y="536460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4880" y="5364600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Motion vectors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1615" y="5364600"/>
            <a:ext cx="155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Warped image</a:t>
            </a:r>
          </a:p>
        </p:txBody>
      </p:sp>
    </p:spTree>
    <p:extLst>
      <p:ext uri="{BB962C8B-B14F-4D97-AF65-F5344CB8AC3E}">
        <p14:creationId xmlns:p14="http://schemas.microsoft.com/office/powerpoint/2010/main" val="1219921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optical flow for object tracking</a:t>
            </a:r>
          </a:p>
        </p:txBody>
      </p:sp>
    </p:spTree>
    <p:extLst>
      <p:ext uri="{BB962C8B-B14F-4D97-AF65-F5344CB8AC3E}">
        <p14:creationId xmlns:p14="http://schemas.microsoft.com/office/powerpoint/2010/main" val="324483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Nitty-gritty of optical flow (OF) computations</a:t>
            </a:r>
          </a:p>
          <a:p>
            <a:r>
              <a:rPr lang="en-US" dirty="0"/>
              <a:t>We will take a closer look at the two assumptions behind optical flow computation</a:t>
            </a:r>
          </a:p>
          <a:p>
            <a:r>
              <a:rPr lang="en-US" dirty="0"/>
              <a:t>Multi-resolution algorithm for </a:t>
            </a:r>
            <a:r>
              <a:rPr lang="en-US"/>
              <a:t>OF computation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4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61" y="262490"/>
            <a:ext cx="10515600" cy="838524"/>
          </a:xfrm>
        </p:spPr>
        <p:txBody>
          <a:bodyPr/>
          <a:lstStyle/>
          <a:p>
            <a:r>
              <a:rPr lang="en-US" dirty="0"/>
              <a:t>Example of optical flow computations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861" y="1470346"/>
            <a:ext cx="41707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0.6429    0.6429    0.6429    0.6339    0.6250    0.6205</a:t>
            </a:r>
          </a:p>
          <a:p>
            <a:r>
              <a:rPr lang="en-US" sz="1400" dirty="0"/>
              <a:t>    0.6250    0.6205    0.6205    0.6116    0.6071    0.6027</a:t>
            </a:r>
          </a:p>
          <a:p>
            <a:r>
              <a:rPr lang="en-US" sz="1400" dirty="0"/>
              <a:t>    0.6071    0.6027    0.5982    0.5893    0.5848    0.5804</a:t>
            </a:r>
          </a:p>
          <a:p>
            <a:r>
              <a:rPr lang="en-US" sz="1400" dirty="0"/>
              <a:t>    0.5893    0.5804    0.5759    0.5714    0.5670    0.5625</a:t>
            </a:r>
          </a:p>
          <a:p>
            <a:r>
              <a:rPr lang="en-US" sz="1400" dirty="0"/>
              <a:t>    0.5848    0.5759    0.5714    0.5670    0.5625    0.5536</a:t>
            </a:r>
          </a:p>
          <a:p>
            <a:r>
              <a:rPr lang="en-US" sz="1400" dirty="0"/>
              <a:t>    0.5804    0.5759    0.5714    0.5625    0.5580    0.5491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4288" y="1470346"/>
            <a:ext cx="42485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0.6304    0.6304    0.6304    0.6348    0.6348    0.6261</a:t>
            </a:r>
          </a:p>
          <a:p>
            <a:r>
              <a:rPr lang="en-US" sz="1400" dirty="0"/>
              <a:t>    0.6174    0.6130    0.6130    0.6130    0.6130    0.6043</a:t>
            </a:r>
          </a:p>
          <a:p>
            <a:r>
              <a:rPr lang="en-US" sz="1400" dirty="0"/>
              <a:t>    0.6043    0.6000    0.5957    0.5913    0.5870    0.5826</a:t>
            </a:r>
          </a:p>
          <a:p>
            <a:r>
              <a:rPr lang="en-US" sz="1400" dirty="0"/>
              <a:t>    0.5913    0.5826    0.5783    0.5696    0.5652    0.5609</a:t>
            </a:r>
          </a:p>
          <a:p>
            <a:r>
              <a:rPr lang="en-US" sz="1400" dirty="0"/>
              <a:t>    0.5870    0.5783    0.5739    0.5652    0.5609    0.5565</a:t>
            </a:r>
          </a:p>
          <a:p>
            <a:r>
              <a:rPr lang="en-US" sz="1400" dirty="0"/>
              <a:t>    0.5826    0.5739    0.5696    0.5609    0.5565    0.5522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1066" y="106834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7370" y="1068343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131" y="3212859"/>
            <a:ext cx="43978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0</a:t>
            </a:r>
            <a:r>
              <a:rPr lang="en-US" sz="1400" dirty="0"/>
              <a:t>               0             -0.0045   -0.0089   -0.0067   -0.0045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7030A0"/>
                </a:solidFill>
              </a:rPr>
              <a:t>-0.0045   </a:t>
            </a:r>
            <a:r>
              <a:rPr lang="en-US" sz="1400" dirty="0"/>
              <a:t>-0.0022   -0.0045   -0.0067   -0.0045   -0.0045</a:t>
            </a:r>
          </a:p>
          <a:p>
            <a:r>
              <a:rPr lang="en-US" sz="1400" dirty="0"/>
              <a:t>   -0.0045   -0.0045   -0.0067   -0.0067   -0.0045   -0.0045</a:t>
            </a:r>
          </a:p>
          <a:p>
            <a:r>
              <a:rPr lang="en-US" sz="1400" dirty="0"/>
              <a:t>   -0.0089   -0.0067   -0.0045   -0.0045   -0.0045   -0.0045</a:t>
            </a:r>
          </a:p>
          <a:p>
            <a:r>
              <a:rPr lang="en-US" sz="1400" dirty="0"/>
              <a:t>   -0.0089   -0.0067   -0.0045   -0.0045   -0.0067   -0.0089</a:t>
            </a:r>
          </a:p>
          <a:p>
            <a:r>
              <a:rPr lang="en-US" sz="1400" dirty="0"/>
              <a:t>   -0.0045   -0.0045   -0.0067   -0.0067   -0.0067   -0.0089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0194" y="2857384"/>
            <a:ext cx="281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x</a:t>
            </a:r>
            <a:r>
              <a:rPr lang="en-US" dirty="0"/>
              <a:t> = partial of I in x direction</a:t>
            </a:r>
            <a:endParaRPr lang="en-US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5883081" y="3212858"/>
            <a:ext cx="44164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1"/>
                </a:solidFill>
              </a:rPr>
              <a:t>-0.0179   </a:t>
            </a:r>
            <a:r>
              <a:rPr lang="en-US" sz="1400" dirty="0"/>
              <a:t>-0.0223   -0.0223   -0.0223   -0.0179   -0.0179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rgbClr val="FFC000"/>
                </a:solidFill>
              </a:rPr>
              <a:t>-0.0179   </a:t>
            </a:r>
            <a:r>
              <a:rPr lang="en-US" sz="1400" dirty="0"/>
              <a:t>-0.0201   -0.0223   -0.0223   -0.0201   -0.0201</a:t>
            </a:r>
          </a:p>
          <a:p>
            <a:r>
              <a:rPr lang="en-US" sz="1400" dirty="0"/>
              <a:t>   -0.0179   -0.0201   -0.0223   -0.0201   -0.0201   -0.0201</a:t>
            </a:r>
          </a:p>
          <a:p>
            <a:r>
              <a:rPr lang="en-US" sz="1400" dirty="0"/>
              <a:t>   -0.0112   -0.0134   -0.0134   -0.0112   -0.0112   -0.0134</a:t>
            </a:r>
          </a:p>
          <a:p>
            <a:r>
              <a:rPr lang="en-US" sz="1400" dirty="0"/>
              <a:t>   -0.0045   -0.0022   -0.0022   -0.0045   -0.0045   -0.0067</a:t>
            </a:r>
          </a:p>
          <a:p>
            <a:r>
              <a:rPr lang="en-US" sz="1400" dirty="0"/>
              <a:t>   -0.0045     0              0              -0.0045   -0.0045   -0.0045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719" y="4893331"/>
            <a:ext cx="4208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6"/>
                </a:solidFill>
              </a:rPr>
              <a:t>-0.0124   </a:t>
            </a:r>
            <a:r>
              <a:rPr lang="en-US" sz="1400" dirty="0"/>
              <a:t>-0.0124   -0.0124    0.0009    0.0098    0.0056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</a:rPr>
              <a:t>-0.0076   </a:t>
            </a:r>
            <a:r>
              <a:rPr lang="en-US" sz="1400" dirty="0"/>
              <a:t>-0.0075   -0.0075    0.0014    0.0059    0.0017</a:t>
            </a:r>
          </a:p>
          <a:p>
            <a:r>
              <a:rPr lang="en-US" sz="1400" dirty="0"/>
              <a:t>   -0.0028   -0.0027   -0.0026    0.0020    0.0021    0.0023</a:t>
            </a:r>
          </a:p>
          <a:p>
            <a:r>
              <a:rPr lang="en-US" sz="1400" dirty="0"/>
              <a:t>    0.0020    0.0023    0.0024   -0.0019   -0.0017   -0.0016</a:t>
            </a:r>
          </a:p>
          <a:p>
            <a:r>
              <a:rPr lang="en-US" sz="1400" dirty="0"/>
              <a:t>    0.0021    0.0024    0.0025   -0.0017   -0.0016    0.0030</a:t>
            </a:r>
          </a:p>
          <a:p>
            <a:r>
              <a:rPr lang="en-US" sz="1400" dirty="0"/>
              <a:t>    0.0023   -0.0020   -0.0019   -0.0016   -0.0015    0.0031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44410" y="459669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t</a:t>
            </a:r>
            <a:r>
              <a:rPr lang="en-US" dirty="0"/>
              <a:t> = J - I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6498" y="2843526"/>
            <a:ext cx="281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r>
              <a:rPr lang="en-US" dirty="0"/>
              <a:t> = partial of I in y direction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03558" y="4781362"/>
            <a:ext cx="4533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compute motion vector (u, v) at this pixel location, solve: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333562" y="1906867"/>
            <a:ext cx="5970684" cy="296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59803" y="5218801"/>
                <a:ext cx="28962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−0.0179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−0.0124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803" y="5218801"/>
                <a:ext cx="2896241" cy="215444"/>
              </a:xfrm>
              <a:prstGeom prst="rect">
                <a:avLst/>
              </a:prstGeom>
              <a:blipFill rotWithShape="0">
                <a:blip r:embed="rId2"/>
                <a:stretch>
                  <a:fillRect r="-63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43327" y="5563907"/>
                <a:ext cx="32344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>
                              <a:solidFill>
                                <a:srgbClr val="7030A0"/>
                              </a:solidFill>
                            </a:rPr>
                            <m:t>−0.0045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>
                              <a:solidFill>
                                <a:srgbClr val="FFC000"/>
                              </a:solidFill>
                            </a:rPr>
                            <m:t>−0.0179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</a:rPr>
                            <m:t>−0.0076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27" y="5563907"/>
                <a:ext cx="3234475" cy="215444"/>
              </a:xfrm>
              <a:prstGeom prst="rect">
                <a:avLst/>
              </a:prstGeom>
              <a:blipFill rotWithShape="0">
                <a:blip r:embed="rId3"/>
                <a:stretch>
                  <a:fillRect r="-94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92755" y="5909013"/>
                <a:ext cx="31286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−0.0045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−0.0179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</m:t>
                          </m:r>
                          <m:r>
                            <m:rPr>
                              <m:nor/>
                            </m:rPr>
                            <a:rPr lang="en-US" sz="1400" b="0" i="0" dirty="0" smtClean="0"/>
                            <m:t>28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755" y="5909013"/>
                <a:ext cx="3128677" cy="215444"/>
              </a:xfrm>
              <a:prstGeom prst="rect">
                <a:avLst/>
              </a:prstGeom>
              <a:blipFill rotWithShape="0">
                <a:blip r:embed="rId4"/>
                <a:stretch>
                  <a:fillRect r="-311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83424" y="6278326"/>
                <a:ext cx="26958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223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−0.0124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6278326"/>
                <a:ext cx="2695866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22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83424" y="6599349"/>
                <a:ext cx="31687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201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−0.0075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6599349"/>
                <a:ext cx="3168753" cy="215444"/>
              </a:xfrm>
              <a:prstGeom prst="rect">
                <a:avLst/>
              </a:prstGeom>
              <a:blipFill rotWithShape="0">
                <a:blip r:embed="rId6"/>
                <a:stretch>
                  <a:fillRect r="-288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1744824" y="1735494"/>
            <a:ext cx="569168" cy="2146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53023" y="4865876"/>
            <a:ext cx="423768" cy="199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76891" y="5218801"/>
                <a:ext cx="31687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−0.0045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201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891" y="5218801"/>
                <a:ext cx="3168753" cy="215444"/>
              </a:xfrm>
              <a:prstGeom prst="rect">
                <a:avLst/>
              </a:prstGeom>
              <a:blipFill rotWithShape="0">
                <a:blip r:embed="rId7"/>
                <a:stretch>
                  <a:fillRect r="-76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876891" y="5585828"/>
                <a:ext cx="31927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223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124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891" y="5585828"/>
                <a:ext cx="3192797" cy="215444"/>
              </a:xfrm>
              <a:prstGeom prst="rect">
                <a:avLst/>
              </a:prstGeom>
              <a:blipFill rotWithShape="0">
                <a:blip r:embed="rId8"/>
                <a:stretch>
                  <a:fillRect r="-76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876891" y="5917374"/>
                <a:ext cx="31927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223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075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891" y="5917374"/>
                <a:ext cx="3192797" cy="215444"/>
              </a:xfrm>
              <a:prstGeom prst="rect">
                <a:avLst/>
              </a:prstGeom>
              <a:blipFill rotWithShape="0">
                <a:blip r:embed="rId9"/>
                <a:stretch>
                  <a:fillRect r="-7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876891" y="6278326"/>
                <a:ext cx="319279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67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223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dirty="0" smtClean="0"/>
                            <m:t>−0.0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026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891" y="6278326"/>
                <a:ext cx="3192797" cy="215444"/>
              </a:xfrm>
              <a:prstGeom prst="rect">
                <a:avLst/>
              </a:prstGeom>
              <a:blipFill rotWithShape="0">
                <a:blip r:embed="rId10"/>
                <a:stretch>
                  <a:fillRect r="-7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2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LK optical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https://sandipanweb.wordpress.com/2018/02/25/implementing-lucas-kanade-optical-flow-algorithm-in-python/</a:t>
            </a:r>
            <a:endParaRPr lang="en-US" dirty="0"/>
          </a:p>
          <a:p>
            <a:r>
              <a:rPr lang="en-US" dirty="0"/>
              <a:t>Can we implement LK method with a bunch of linear filters?</a:t>
            </a:r>
          </a:p>
        </p:txBody>
      </p:sp>
    </p:spTree>
    <p:extLst>
      <p:ext uri="{BB962C8B-B14F-4D97-AF65-F5344CB8AC3E}">
        <p14:creationId xmlns:p14="http://schemas.microsoft.com/office/powerpoint/2010/main" val="86287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Brightness/color constancy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428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This is often a strong assumption</a:t>
            </a:r>
          </a:p>
          <a:p>
            <a:r>
              <a:rPr lang="en-US" dirty="0"/>
              <a:t>Let’s look at a technical trick that is a partial a work around; set up an optimization criterion: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leads to the same solution of Lukas-</a:t>
            </a:r>
            <a:r>
              <a:rPr lang="en-US" dirty="0" err="1"/>
              <a:t>Kanade</a:t>
            </a:r>
            <a:r>
              <a:rPr lang="en-US" dirty="0"/>
              <a:t> method!</a:t>
            </a:r>
          </a:p>
          <a:p>
            <a:r>
              <a:rPr lang="en-US" dirty="0"/>
              <a:t>So, unless there is drastic and/or a lot of change in the lighting condition of a scene, the solution works fine for optical flow computation! </a:t>
            </a:r>
          </a:p>
        </p:txBody>
      </p:sp>
      <p:graphicFrame>
        <p:nvGraphicFramePr>
          <p:cNvPr id="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065785"/>
              </p:ext>
            </p:extLst>
          </p:nvPr>
        </p:nvGraphicFramePr>
        <p:xfrm>
          <a:off x="1362868" y="3122110"/>
          <a:ext cx="9466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3848040" imgH="444240" progId="Equation.3">
                  <p:embed/>
                </p:oleObj>
              </mc:Choice>
              <mc:Fallback>
                <p:oleObj name="Equation" r:id="rId3" imgW="3848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868" y="3122110"/>
                        <a:ext cx="9466263" cy="109378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1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displacement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 this assumption is false in many real life scenario</a:t>
            </a:r>
          </a:p>
          <a:p>
            <a:r>
              <a:rPr lang="en-US" dirty="0"/>
              <a:t>The trick to overcome it is to consider a multi-resolution scheme to compute optical flow</a:t>
            </a:r>
          </a:p>
          <a:p>
            <a:pPr lvl="1"/>
            <a:r>
              <a:rPr lang="en-US" dirty="0"/>
              <a:t>The key idea is that if we </a:t>
            </a:r>
            <a:r>
              <a:rPr lang="en-US" dirty="0">
                <a:solidFill>
                  <a:srgbClr val="FF0000"/>
                </a:solidFill>
              </a:rPr>
              <a:t>zoom out from the scene, motion vectors become smaller!</a:t>
            </a:r>
          </a:p>
          <a:p>
            <a:pPr lvl="1"/>
            <a:r>
              <a:rPr lang="en-US" dirty="0"/>
              <a:t>So, the computation scheme is this:</a:t>
            </a:r>
          </a:p>
          <a:p>
            <a:pPr lvl="2"/>
            <a:r>
              <a:rPr lang="en-US" dirty="0"/>
              <a:t>Zoom out a lot at the beginning, compute motion vectors that were large</a:t>
            </a:r>
          </a:p>
          <a:p>
            <a:pPr lvl="2"/>
            <a:r>
              <a:rPr lang="en-US" dirty="0"/>
              <a:t>Gradually zoom in and add more motion vectors and make corrections to previously computed motion vectors</a:t>
            </a:r>
          </a:p>
        </p:txBody>
      </p:sp>
    </p:spTree>
    <p:extLst>
      <p:ext uri="{BB962C8B-B14F-4D97-AF65-F5344CB8AC3E}">
        <p14:creationId xmlns:p14="http://schemas.microsoft.com/office/powerpoint/2010/main" val="20398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pyramid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11" y="1690688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37118" y="6438122"/>
            <a:ext cx="783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source: https://en.wikipedia.org/wiki/Pyramid_%28image_processing%29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5746246" y="3656192"/>
            <a:ext cx="4178269" cy="247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71379" y="3545633"/>
            <a:ext cx="2237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resolution</a:t>
            </a:r>
          </a:p>
          <a:p>
            <a:r>
              <a:rPr lang="en-US" dirty="0">
                <a:solidFill>
                  <a:schemeClr val="accent1"/>
                </a:solidFill>
              </a:rPr>
              <a:t>increases</a:t>
            </a:r>
            <a:r>
              <a:rPr lang="en-US" dirty="0"/>
              <a:t> going from </a:t>
            </a:r>
          </a:p>
          <a:p>
            <a:r>
              <a:rPr lang="en-US" dirty="0"/>
              <a:t>the top to the bottom</a:t>
            </a:r>
          </a:p>
          <a:p>
            <a:r>
              <a:rPr lang="en-US" dirty="0"/>
              <a:t>of the pyramid</a:t>
            </a:r>
          </a:p>
        </p:txBody>
      </p:sp>
    </p:spTree>
    <p:extLst>
      <p:ext uri="{BB962C8B-B14F-4D97-AF65-F5344CB8AC3E}">
        <p14:creationId xmlns:p14="http://schemas.microsoft.com/office/powerpoint/2010/main" val="315267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FD31-D27C-4DB5-82AE-4F331E13F737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1701800" y="5292726"/>
            <a:ext cx="3606800" cy="1203325"/>
            <a:chOff x="112" y="3286"/>
            <a:chExt cx="2272" cy="758"/>
          </a:xfrm>
        </p:grpSpPr>
        <p:sp>
          <p:nvSpPr>
            <p:cNvPr id="74758" name="AutoShape 6"/>
            <p:cNvSpPr>
              <a:spLocks noChangeAspect="1" noChangeArrowheads="1"/>
            </p:cNvSpPr>
            <p:nvPr/>
          </p:nvSpPr>
          <p:spPr bwMode="auto">
            <a:xfrm>
              <a:off x="112" y="3286"/>
              <a:ext cx="2272" cy="758"/>
            </a:xfrm>
            <a:prstGeom prst="parallelogram">
              <a:avLst>
                <a:gd name="adj" fmla="val 7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887" y="3557"/>
              <a:ext cx="70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>
                  <a:latin typeface="Times New Roman" panose="02020603050405020304" pitchFamily="18" charset="0"/>
                </a:rPr>
                <a:t>image I</a:t>
              </a:r>
              <a:r>
                <a:rPr lang="en-US" altLang="en-US" sz="2200" b="1" baseline="-15000">
                  <a:latin typeface="Times New Roman" panose="02020603050405020304" pitchFamily="18" charset="0"/>
                </a:rPr>
                <a:t>t-1</a:t>
              </a:r>
            </a:p>
          </p:txBody>
        </p:sp>
      </p:grpSp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6745289" y="5272089"/>
            <a:ext cx="3609975" cy="1203325"/>
            <a:chOff x="3289" y="3273"/>
            <a:chExt cx="2274" cy="758"/>
          </a:xfrm>
        </p:grpSpPr>
        <p:sp>
          <p:nvSpPr>
            <p:cNvPr id="74755" name="AutoShape 3"/>
            <p:cNvSpPr>
              <a:spLocks noChangeAspect="1" noChangeArrowheads="1"/>
            </p:cNvSpPr>
            <p:nvPr/>
          </p:nvSpPr>
          <p:spPr bwMode="auto">
            <a:xfrm>
              <a:off x="3289" y="3273"/>
              <a:ext cx="2274" cy="758"/>
            </a:xfrm>
            <a:prstGeom prst="parallelogram">
              <a:avLst>
                <a:gd name="adj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6" name="Text Box 4"/>
            <p:cNvSpPr txBox="1">
              <a:spLocks noChangeArrowheads="1"/>
            </p:cNvSpPr>
            <p:nvPr/>
          </p:nvSpPr>
          <p:spPr bwMode="auto">
            <a:xfrm>
              <a:off x="4116" y="3566"/>
              <a:ext cx="56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>
                  <a:latin typeface="Times New Roman" panose="02020603050405020304" pitchFamily="18" charset="0"/>
                </a:rPr>
                <a:t>image I</a:t>
              </a:r>
            </a:p>
          </p:txBody>
        </p:sp>
      </p:grpSp>
      <p:grpSp>
        <p:nvGrpSpPr>
          <p:cNvPr id="74760" name="Group 8"/>
          <p:cNvGrpSpPr>
            <a:grpSpLocks/>
          </p:cNvGrpSpPr>
          <p:nvPr/>
        </p:nvGrpSpPr>
        <p:grpSpPr bwMode="auto">
          <a:xfrm>
            <a:off x="1701800" y="1528763"/>
            <a:ext cx="8999539" cy="5332412"/>
            <a:chOff x="112" y="916"/>
            <a:chExt cx="5669" cy="3359"/>
          </a:xfrm>
        </p:grpSpPr>
        <p:grpSp>
          <p:nvGrpSpPr>
            <p:cNvPr id="74761" name="Group 9"/>
            <p:cNvGrpSpPr>
              <a:grpSpLocks/>
            </p:cNvGrpSpPr>
            <p:nvPr/>
          </p:nvGrpSpPr>
          <p:grpSpPr bwMode="auto">
            <a:xfrm>
              <a:off x="112" y="916"/>
              <a:ext cx="5669" cy="3359"/>
              <a:chOff x="112" y="916"/>
              <a:chExt cx="5669" cy="3359"/>
            </a:xfrm>
          </p:grpSpPr>
          <p:grpSp>
            <p:nvGrpSpPr>
              <p:cNvPr id="74762" name="Group 10"/>
              <p:cNvGrpSpPr>
                <a:grpSpLocks/>
              </p:cNvGrpSpPr>
              <p:nvPr/>
            </p:nvGrpSpPr>
            <p:grpSpPr bwMode="auto">
              <a:xfrm>
                <a:off x="112" y="931"/>
                <a:ext cx="2366" cy="3344"/>
                <a:chOff x="112" y="931"/>
                <a:chExt cx="2366" cy="3344"/>
              </a:xfrm>
            </p:grpSpPr>
            <p:grpSp>
              <p:nvGrpSpPr>
                <p:cNvPr id="74763" name="Group 11"/>
                <p:cNvGrpSpPr>
                  <a:grpSpLocks/>
                </p:cNvGrpSpPr>
                <p:nvPr/>
              </p:nvGrpSpPr>
              <p:grpSpPr bwMode="auto">
                <a:xfrm>
                  <a:off x="112" y="931"/>
                  <a:ext cx="2272" cy="3113"/>
                  <a:chOff x="112" y="931"/>
                  <a:chExt cx="2272" cy="3113"/>
                </a:xfrm>
              </p:grpSpPr>
              <p:sp>
                <p:nvSpPr>
                  <p:cNvPr id="74764" name="Line 1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24" y="931"/>
                    <a:ext cx="933" cy="30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65" name="Line 1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59" y="938"/>
                    <a:ext cx="1305" cy="2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66" name="Line 1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678" y="972"/>
                    <a:ext cx="394" cy="23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67" name="AutoShap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" y="3286"/>
                    <a:ext cx="2272" cy="758"/>
                  </a:xfrm>
                  <a:prstGeom prst="parallelogram">
                    <a:avLst>
                      <a:gd name="adj" fmla="val 74934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68" name="AutoShap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2" y="2095"/>
                    <a:ext cx="1090" cy="318"/>
                  </a:xfrm>
                  <a:prstGeom prst="parallelogram">
                    <a:avLst>
                      <a:gd name="adj" fmla="val 85692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69" name="AutoShap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" y="2626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0" name="AutoShap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7" y="1576"/>
                    <a:ext cx="644" cy="188"/>
                  </a:xfrm>
                  <a:prstGeom prst="parallelogram">
                    <a:avLst>
                      <a:gd name="adj" fmla="val 8563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1" name="Line 1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63" y="938"/>
                    <a:ext cx="754" cy="30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36" y="4062"/>
                  <a:ext cx="224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en-US" sz="2200" b="1" dirty="0">
                      <a:latin typeface="Times New Roman" panose="02020603050405020304" pitchFamily="18" charset="0"/>
                    </a:rPr>
                    <a:t>Gaussian pyramid of image I</a:t>
                  </a:r>
                  <a:r>
                    <a:rPr lang="en-US" altLang="en-US" sz="2200" b="1" baseline="-15000" dirty="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</p:grpSp>
          <p:grpSp>
            <p:nvGrpSpPr>
              <p:cNvPr id="74773" name="Group 21"/>
              <p:cNvGrpSpPr>
                <a:grpSpLocks/>
              </p:cNvGrpSpPr>
              <p:nvPr/>
            </p:nvGrpSpPr>
            <p:grpSpPr bwMode="auto">
              <a:xfrm>
                <a:off x="3289" y="916"/>
                <a:ext cx="2492" cy="3359"/>
                <a:chOff x="3289" y="916"/>
                <a:chExt cx="2492" cy="3359"/>
              </a:xfrm>
            </p:grpSpPr>
            <p:grpSp>
              <p:nvGrpSpPr>
                <p:cNvPr id="74774" name="Group 22"/>
                <p:cNvGrpSpPr>
                  <a:grpSpLocks/>
                </p:cNvGrpSpPr>
                <p:nvPr/>
              </p:nvGrpSpPr>
              <p:grpSpPr bwMode="auto">
                <a:xfrm>
                  <a:off x="3289" y="916"/>
                  <a:ext cx="2274" cy="3115"/>
                  <a:chOff x="3289" y="916"/>
                  <a:chExt cx="2274" cy="3115"/>
                </a:xfrm>
              </p:grpSpPr>
              <p:sp>
                <p:nvSpPr>
                  <p:cNvPr id="74775" name="Line 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01" y="916"/>
                    <a:ext cx="934" cy="308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76" name="Line 2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37" y="923"/>
                    <a:ext cx="1306" cy="23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77" name="Line 2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854" y="957"/>
                    <a:ext cx="396" cy="2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4778" name="AutoShape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89" y="3273"/>
                    <a:ext cx="2274" cy="758"/>
                  </a:xfrm>
                  <a:prstGeom prst="parallelogram">
                    <a:avLst>
                      <a:gd name="adj" fmla="val 75000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79" name="AutoShape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00" y="2081"/>
                    <a:ext cx="1091" cy="317"/>
                  </a:xfrm>
                  <a:prstGeom prst="parallelogram">
                    <a:avLst>
                      <a:gd name="adj" fmla="val 86041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80" name="AutoShap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72" y="2612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81" name="AutoShape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5" y="1562"/>
                    <a:ext cx="643" cy="186"/>
                  </a:xfrm>
                  <a:prstGeom prst="parallelogram">
                    <a:avLst>
                      <a:gd name="adj" fmla="val 86425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782" name="Line 3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41" y="923"/>
                    <a:ext cx="754" cy="30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8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12" y="4062"/>
                  <a:ext cx="2369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en-US" sz="2200" b="1" dirty="0">
                      <a:latin typeface="Times New Roman" panose="02020603050405020304" pitchFamily="18" charset="0"/>
                    </a:rPr>
                    <a:t>Gaussian pyramid of image I</a:t>
                  </a:r>
                  <a:r>
                    <a:rPr lang="en-US" altLang="en-US" sz="2200" b="1" baseline="-25000" dirty="0">
                      <a:latin typeface="Times New Roman" panose="02020603050405020304" pitchFamily="18" charset="0"/>
                    </a:rPr>
                    <a:t>t+1</a:t>
                  </a:r>
                  <a:endParaRPr lang="en-US" altLang="en-US" sz="22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124" y="3566"/>
              <a:ext cx="7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 dirty="0">
                  <a:latin typeface="Times New Roman" panose="02020603050405020304" pitchFamily="18" charset="0"/>
                </a:rPr>
                <a:t>image I</a:t>
              </a:r>
              <a:r>
                <a:rPr lang="en-US" altLang="en-US" sz="2200" b="1" baseline="-25000" dirty="0">
                  <a:latin typeface="Times New Roman" panose="02020603050405020304" pitchFamily="18" charset="0"/>
                </a:rPr>
                <a:t>t+1</a:t>
              </a:r>
              <a:endParaRPr lang="en-US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785" name="Text Box 33"/>
            <p:cNvSpPr txBox="1">
              <a:spLocks noChangeArrowheads="1"/>
            </p:cNvSpPr>
            <p:nvPr/>
          </p:nvSpPr>
          <p:spPr bwMode="auto">
            <a:xfrm>
              <a:off x="887" y="3557"/>
              <a:ext cx="6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 dirty="0">
                  <a:latin typeface="Times New Roman" panose="02020603050405020304" pitchFamily="18" charset="0"/>
                </a:rPr>
                <a:t>image I</a:t>
              </a:r>
              <a:r>
                <a:rPr lang="en-US" altLang="en-US" sz="2200" b="1" baseline="-15000" dirty="0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74786" name="Group 34"/>
          <p:cNvGrpSpPr>
            <a:grpSpLocks/>
          </p:cNvGrpSpPr>
          <p:nvPr/>
        </p:nvGrpSpPr>
        <p:grpSpPr bwMode="auto">
          <a:xfrm>
            <a:off x="5475289" y="2352675"/>
            <a:ext cx="1724025" cy="3602038"/>
            <a:chOff x="2489" y="1482"/>
            <a:chExt cx="1086" cy="2269"/>
          </a:xfrm>
        </p:grpSpPr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2489" y="3482"/>
              <a:ext cx="95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200" b="1" i="1">
                  <a:solidFill>
                    <a:srgbClr val="D60093"/>
                  </a:solidFill>
                  <a:latin typeface="Times New Roman" panose="02020603050405020304" pitchFamily="18" charset="0"/>
                </a:rPr>
                <a:t>u=10 pixels</a:t>
              </a:r>
              <a:endParaRPr lang="en-US" altLang="en-US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2489" y="2658"/>
              <a:ext cx="86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200" b="1" i="1">
                  <a:solidFill>
                    <a:srgbClr val="D60093"/>
                  </a:solidFill>
                  <a:latin typeface="Times New Roman" panose="02020603050405020304" pitchFamily="18" charset="0"/>
                </a:rPr>
                <a:t>u=5 pixels</a:t>
              </a:r>
              <a:endParaRPr lang="en-US" altLang="en-US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2489" y="2026"/>
              <a:ext cx="99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200" b="1" i="1">
                  <a:solidFill>
                    <a:srgbClr val="D60093"/>
                  </a:solidFill>
                  <a:latin typeface="Times New Roman" panose="02020603050405020304" pitchFamily="18" charset="0"/>
                </a:rPr>
                <a:t>u=2.5 pixels</a:t>
              </a:r>
              <a:endParaRPr lang="en-US" altLang="en-US" sz="2200" b="1">
                <a:latin typeface="Times New Roman" panose="02020603050405020304" pitchFamily="18" charset="0"/>
              </a:endParaRPr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2489" y="1482"/>
              <a:ext cx="108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200" b="1" i="1">
                  <a:solidFill>
                    <a:srgbClr val="D60093"/>
                  </a:solidFill>
                  <a:latin typeface="Times New Roman" panose="02020603050405020304" pitchFamily="18" charset="0"/>
                </a:rPr>
                <a:t>u=1.25 pixels</a:t>
              </a:r>
              <a:endParaRPr lang="en-US" altLang="en-US" sz="2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4791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Coarse-to-fine optical flow estimation</a:t>
            </a:r>
          </a:p>
        </p:txBody>
      </p:sp>
    </p:spTree>
    <p:extLst>
      <p:ext uri="{BB962C8B-B14F-4D97-AF65-F5344CB8AC3E}">
        <p14:creationId xmlns:p14="http://schemas.microsoft.com/office/powerpoint/2010/main" val="25940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F185-1DFE-4A50-AA38-BF8A10D07954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6745289" y="5195889"/>
            <a:ext cx="3609975" cy="1203325"/>
            <a:chOff x="3289" y="3273"/>
            <a:chExt cx="2274" cy="758"/>
          </a:xfrm>
        </p:grpSpPr>
        <p:sp>
          <p:nvSpPr>
            <p:cNvPr id="75779" name="AutoShape 3"/>
            <p:cNvSpPr>
              <a:spLocks noChangeAspect="1" noChangeArrowheads="1"/>
            </p:cNvSpPr>
            <p:nvPr/>
          </p:nvSpPr>
          <p:spPr bwMode="auto">
            <a:xfrm>
              <a:off x="3289" y="3273"/>
              <a:ext cx="2274" cy="758"/>
            </a:xfrm>
            <a:prstGeom prst="parallelogram">
              <a:avLst>
                <a:gd name="adj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0" name="Text Box 4"/>
            <p:cNvSpPr txBox="1">
              <a:spLocks noChangeArrowheads="1"/>
            </p:cNvSpPr>
            <p:nvPr/>
          </p:nvSpPr>
          <p:spPr bwMode="auto">
            <a:xfrm>
              <a:off x="4116" y="3566"/>
              <a:ext cx="56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>
                  <a:latin typeface="Times New Roman" panose="02020603050405020304" pitchFamily="18" charset="0"/>
                </a:rPr>
                <a:t>image I</a:t>
              </a:r>
            </a:p>
          </p:txBody>
        </p:sp>
      </p:grp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1701800" y="5216526"/>
            <a:ext cx="3606800" cy="1203325"/>
            <a:chOff x="112" y="3286"/>
            <a:chExt cx="2272" cy="758"/>
          </a:xfrm>
        </p:grpSpPr>
        <p:sp>
          <p:nvSpPr>
            <p:cNvPr id="75782" name="AutoShape 6"/>
            <p:cNvSpPr>
              <a:spLocks noChangeAspect="1" noChangeArrowheads="1"/>
            </p:cNvSpPr>
            <p:nvPr/>
          </p:nvSpPr>
          <p:spPr bwMode="auto">
            <a:xfrm>
              <a:off x="112" y="3286"/>
              <a:ext cx="2272" cy="758"/>
            </a:xfrm>
            <a:prstGeom prst="parallelogram">
              <a:avLst>
                <a:gd name="adj" fmla="val 7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887" y="3557"/>
              <a:ext cx="58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>
                  <a:latin typeface="Times New Roman" panose="02020603050405020304" pitchFamily="18" charset="0"/>
                </a:rPr>
                <a:t>image J</a:t>
              </a:r>
            </a:p>
          </p:txBody>
        </p:sp>
      </p:grp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1701800" y="1454151"/>
            <a:ext cx="8999539" cy="5332413"/>
            <a:chOff x="112" y="916"/>
            <a:chExt cx="5669" cy="3359"/>
          </a:xfrm>
        </p:grpSpPr>
        <p:grpSp>
          <p:nvGrpSpPr>
            <p:cNvPr id="75785" name="Group 9"/>
            <p:cNvGrpSpPr>
              <a:grpSpLocks/>
            </p:cNvGrpSpPr>
            <p:nvPr/>
          </p:nvGrpSpPr>
          <p:grpSpPr bwMode="auto">
            <a:xfrm>
              <a:off x="112" y="916"/>
              <a:ext cx="5669" cy="3359"/>
              <a:chOff x="112" y="916"/>
              <a:chExt cx="5669" cy="3359"/>
            </a:xfrm>
          </p:grpSpPr>
          <p:grpSp>
            <p:nvGrpSpPr>
              <p:cNvPr id="75786" name="Group 10"/>
              <p:cNvGrpSpPr>
                <a:grpSpLocks/>
              </p:cNvGrpSpPr>
              <p:nvPr/>
            </p:nvGrpSpPr>
            <p:grpSpPr bwMode="auto">
              <a:xfrm>
                <a:off x="112" y="931"/>
                <a:ext cx="2366" cy="3344"/>
                <a:chOff x="112" y="931"/>
                <a:chExt cx="2366" cy="3344"/>
              </a:xfrm>
            </p:grpSpPr>
            <p:grpSp>
              <p:nvGrpSpPr>
                <p:cNvPr id="75787" name="Group 11"/>
                <p:cNvGrpSpPr>
                  <a:grpSpLocks/>
                </p:cNvGrpSpPr>
                <p:nvPr/>
              </p:nvGrpSpPr>
              <p:grpSpPr bwMode="auto">
                <a:xfrm>
                  <a:off x="112" y="931"/>
                  <a:ext cx="2272" cy="3113"/>
                  <a:chOff x="112" y="931"/>
                  <a:chExt cx="2272" cy="3113"/>
                </a:xfrm>
              </p:grpSpPr>
              <p:sp>
                <p:nvSpPr>
                  <p:cNvPr id="75788" name="Line 1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24" y="931"/>
                    <a:ext cx="933" cy="30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89" name="Line 13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59" y="938"/>
                    <a:ext cx="1305" cy="2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90" name="Line 1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678" y="972"/>
                    <a:ext cx="394" cy="231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791" name="AutoShape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2" y="3286"/>
                    <a:ext cx="2272" cy="758"/>
                  </a:xfrm>
                  <a:prstGeom prst="parallelogram">
                    <a:avLst>
                      <a:gd name="adj" fmla="val 74934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792" name="AutoShape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22" y="2095"/>
                    <a:ext cx="1090" cy="318"/>
                  </a:xfrm>
                  <a:prstGeom prst="parallelogram">
                    <a:avLst>
                      <a:gd name="adj" fmla="val 85692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793" name="AutoShape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3" y="2626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794" name="AutoShape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7" y="1576"/>
                    <a:ext cx="644" cy="188"/>
                  </a:xfrm>
                  <a:prstGeom prst="parallelogram">
                    <a:avLst>
                      <a:gd name="adj" fmla="val 85638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795" name="Line 19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1063" y="938"/>
                    <a:ext cx="754" cy="30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7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36" y="4062"/>
                  <a:ext cx="224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en-US" sz="2200" b="1" dirty="0">
                      <a:latin typeface="Times New Roman" panose="02020603050405020304" pitchFamily="18" charset="0"/>
                    </a:rPr>
                    <a:t>Gaussian pyramid of image I</a:t>
                  </a:r>
                  <a:r>
                    <a:rPr lang="en-US" altLang="en-US" sz="2200" b="1" baseline="-15000" dirty="0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</p:grpSp>
          <p:grpSp>
            <p:nvGrpSpPr>
              <p:cNvPr id="75797" name="Group 21"/>
              <p:cNvGrpSpPr>
                <a:grpSpLocks/>
              </p:cNvGrpSpPr>
              <p:nvPr/>
            </p:nvGrpSpPr>
            <p:grpSpPr bwMode="auto">
              <a:xfrm>
                <a:off x="3289" y="916"/>
                <a:ext cx="2492" cy="3359"/>
                <a:chOff x="3289" y="916"/>
                <a:chExt cx="2492" cy="3359"/>
              </a:xfrm>
            </p:grpSpPr>
            <p:grpSp>
              <p:nvGrpSpPr>
                <p:cNvPr id="75798" name="Group 22"/>
                <p:cNvGrpSpPr>
                  <a:grpSpLocks/>
                </p:cNvGrpSpPr>
                <p:nvPr/>
              </p:nvGrpSpPr>
              <p:grpSpPr bwMode="auto">
                <a:xfrm>
                  <a:off x="3289" y="916"/>
                  <a:ext cx="2274" cy="3115"/>
                  <a:chOff x="3289" y="916"/>
                  <a:chExt cx="2274" cy="3115"/>
                </a:xfrm>
              </p:grpSpPr>
              <p:sp>
                <p:nvSpPr>
                  <p:cNvPr id="75799" name="Line 2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301" y="916"/>
                    <a:ext cx="934" cy="308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00" name="Line 24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37" y="923"/>
                    <a:ext cx="1306" cy="23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01" name="Line 2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854" y="957"/>
                    <a:ext cx="396" cy="231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802" name="AutoShape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89" y="3273"/>
                    <a:ext cx="2274" cy="758"/>
                  </a:xfrm>
                  <a:prstGeom prst="parallelogram">
                    <a:avLst>
                      <a:gd name="adj" fmla="val 75000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803" name="AutoShape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800" y="2081"/>
                    <a:ext cx="1091" cy="317"/>
                  </a:xfrm>
                  <a:prstGeom prst="parallelogram">
                    <a:avLst>
                      <a:gd name="adj" fmla="val 86041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804" name="AutoShape 2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572" y="2612"/>
                    <a:ext cx="1621" cy="472"/>
                  </a:xfrm>
                  <a:prstGeom prst="parallelogram">
                    <a:avLst>
                      <a:gd name="adj" fmla="val 85858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805" name="AutoShape 2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5" y="1562"/>
                    <a:ext cx="643" cy="186"/>
                  </a:xfrm>
                  <a:prstGeom prst="parallelogram">
                    <a:avLst>
                      <a:gd name="adj" fmla="val 86425"/>
                    </a:avLst>
                  </a:prstGeom>
                  <a:solidFill>
                    <a:srgbClr val="0000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806" name="Line 30"/>
                  <p:cNvSpPr>
                    <a:spLocks noChangeAspect="1" noChangeShapeType="1"/>
                  </p:cNvSpPr>
                  <p:nvPr/>
                </p:nvSpPr>
                <p:spPr bwMode="auto">
                  <a:xfrm flipH="1" flipV="1">
                    <a:off x="4241" y="923"/>
                    <a:ext cx="754" cy="309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580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12" y="4062"/>
                  <a:ext cx="2369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eaLnBrk="0" hangingPunct="0"/>
                  <a:r>
                    <a:rPr lang="en-US" altLang="en-US" sz="2200" b="1" dirty="0">
                      <a:latin typeface="Times New Roman" panose="02020603050405020304" pitchFamily="18" charset="0"/>
                    </a:rPr>
                    <a:t>Gaussian pyramid of image I</a:t>
                  </a:r>
                  <a:r>
                    <a:rPr lang="en-US" altLang="en-US" sz="2200" b="1" baseline="-25000" dirty="0">
                      <a:latin typeface="Times New Roman" panose="02020603050405020304" pitchFamily="18" charset="0"/>
                    </a:rPr>
                    <a:t>t+1</a:t>
                  </a:r>
                  <a:endParaRPr lang="en-US" altLang="en-US" sz="22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5808" name="Text Box 32"/>
            <p:cNvSpPr txBox="1">
              <a:spLocks noChangeArrowheads="1"/>
            </p:cNvSpPr>
            <p:nvPr/>
          </p:nvSpPr>
          <p:spPr bwMode="auto">
            <a:xfrm>
              <a:off x="4124" y="3566"/>
              <a:ext cx="7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 dirty="0">
                  <a:latin typeface="Times New Roman" panose="02020603050405020304" pitchFamily="18" charset="0"/>
                </a:rPr>
                <a:t>image I</a:t>
              </a:r>
              <a:r>
                <a:rPr lang="en-US" altLang="en-US" sz="2200" b="1" baseline="-25000" dirty="0">
                  <a:latin typeface="Times New Roman" panose="02020603050405020304" pitchFamily="18" charset="0"/>
                </a:rPr>
                <a:t>t+1</a:t>
              </a:r>
              <a:endParaRPr lang="en-US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5809" name="Text Box 33"/>
            <p:cNvSpPr txBox="1">
              <a:spLocks noChangeArrowheads="1"/>
            </p:cNvSpPr>
            <p:nvPr/>
          </p:nvSpPr>
          <p:spPr bwMode="auto">
            <a:xfrm>
              <a:off x="887" y="3557"/>
              <a:ext cx="6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200" b="1" dirty="0">
                  <a:latin typeface="Times New Roman" panose="02020603050405020304" pitchFamily="18" charset="0"/>
                </a:rPr>
                <a:t>image I</a:t>
              </a:r>
              <a:r>
                <a:rPr lang="en-US" altLang="en-US" sz="2200" b="1" baseline="-15000" dirty="0">
                  <a:latin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7581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Coarse-to-fine optical flow estimation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4800601" y="2498725"/>
            <a:ext cx="18666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/>
              <a:t>OF computation</a:t>
            </a:r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3886201" y="2774950"/>
            <a:ext cx="835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 flipH="1">
            <a:off x="6858000" y="2774950"/>
            <a:ext cx="89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5814" name="Group 38"/>
          <p:cNvGrpSpPr>
            <a:grpSpLocks/>
          </p:cNvGrpSpPr>
          <p:nvPr/>
        </p:nvGrpSpPr>
        <p:grpSpPr bwMode="auto">
          <a:xfrm>
            <a:off x="4194176" y="3489325"/>
            <a:ext cx="3273425" cy="400050"/>
            <a:chOff x="1682" y="2198"/>
            <a:chExt cx="2062" cy="252"/>
          </a:xfrm>
        </p:grpSpPr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>
              <a:off x="1682" y="2304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3360" y="230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17" name="Text Box 41"/>
            <p:cNvSpPr txBox="1">
              <a:spLocks noChangeArrowheads="1"/>
            </p:cNvSpPr>
            <p:nvPr/>
          </p:nvSpPr>
          <p:spPr bwMode="auto">
            <a:xfrm>
              <a:off x="2068" y="2198"/>
              <a:ext cx="11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/>
                <a:t>OF computation</a:t>
              </a:r>
            </a:p>
          </p:txBody>
        </p:sp>
      </p:grpSp>
      <p:grpSp>
        <p:nvGrpSpPr>
          <p:cNvPr id="75818" name="Group 42"/>
          <p:cNvGrpSpPr>
            <a:grpSpLocks/>
          </p:cNvGrpSpPr>
          <p:nvPr/>
        </p:nvGrpSpPr>
        <p:grpSpPr bwMode="auto">
          <a:xfrm>
            <a:off x="5715001" y="2895601"/>
            <a:ext cx="2028825" cy="593725"/>
            <a:chOff x="2640" y="1824"/>
            <a:chExt cx="1278" cy="374"/>
          </a:xfrm>
        </p:grpSpPr>
        <p:sp>
          <p:nvSpPr>
            <p:cNvPr id="75819" name="Line 43"/>
            <p:cNvSpPr>
              <a:spLocks noChangeShapeType="1"/>
            </p:cNvSpPr>
            <p:nvPr/>
          </p:nvSpPr>
          <p:spPr bwMode="auto">
            <a:xfrm>
              <a:off x="2640" y="1824"/>
              <a:ext cx="0" cy="3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0" name="Text Box 44"/>
            <p:cNvSpPr txBox="1">
              <a:spLocks noChangeArrowheads="1"/>
            </p:cNvSpPr>
            <p:nvPr/>
          </p:nvSpPr>
          <p:spPr bwMode="auto">
            <a:xfrm>
              <a:off x="2644" y="1862"/>
              <a:ext cx="12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warp &amp; upsample</a:t>
              </a:r>
            </a:p>
          </p:txBody>
        </p:sp>
      </p:grpSp>
      <p:grpSp>
        <p:nvGrpSpPr>
          <p:cNvPr id="75821" name="Group 45"/>
          <p:cNvGrpSpPr>
            <a:grpSpLocks/>
          </p:cNvGrpSpPr>
          <p:nvPr/>
        </p:nvGrpSpPr>
        <p:grpSpPr bwMode="auto">
          <a:xfrm>
            <a:off x="5715001" y="3810000"/>
            <a:ext cx="303213" cy="685800"/>
            <a:chOff x="2640" y="2400"/>
            <a:chExt cx="191" cy="432"/>
          </a:xfrm>
        </p:grpSpPr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>
              <a:off x="2640" y="2458"/>
              <a:ext cx="0" cy="3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23" name="Text Box 47"/>
            <p:cNvSpPr txBox="1">
              <a:spLocks noChangeArrowheads="1"/>
            </p:cNvSpPr>
            <p:nvPr/>
          </p:nvSpPr>
          <p:spPr bwMode="auto">
            <a:xfrm>
              <a:off x="2688" y="2400"/>
              <a:ext cx="14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200" b="1"/>
                <a:t>.</a:t>
              </a:r>
            </a:p>
            <a:p>
              <a:pPr eaLnBrk="0" hangingPunct="0"/>
              <a:r>
                <a:rPr lang="en-US" altLang="en-US" sz="1200" b="1"/>
                <a:t>.</a:t>
              </a:r>
            </a:p>
            <a:p>
              <a:pPr eaLnBrk="0" hangingPunct="0"/>
              <a:r>
                <a:rPr lang="en-US" altLang="en-US" sz="1200" b="1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0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1062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Optical Flow: Part II</vt:lpstr>
      <vt:lpstr>Agenda</vt:lpstr>
      <vt:lpstr>Example of optical flow computations</vt:lpstr>
      <vt:lpstr>Computing LK optical flow</vt:lpstr>
      <vt:lpstr>Brightness/color constancy assumption</vt:lpstr>
      <vt:lpstr>Small displacement assumption</vt:lpstr>
      <vt:lpstr>Image pyramid</vt:lpstr>
      <vt:lpstr>Coarse-to-fine optical flow estimation</vt:lpstr>
      <vt:lpstr>Coarse-to-fine optical flow estimation</vt:lpstr>
      <vt:lpstr>Multi-resolution algorithm for dense optical flow computation</vt:lpstr>
      <vt:lpstr>Up-sampling motion vector</vt:lpstr>
      <vt:lpstr>Image Warp</vt:lpstr>
      <vt:lpstr>Image warp: example</vt:lpstr>
      <vt:lpstr>Next lecture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Flow: Part 2</dc:title>
  <dc:creator>Windows User</dc:creator>
  <cp:lastModifiedBy>Nilanjan Ray</cp:lastModifiedBy>
  <cp:revision>44</cp:revision>
  <dcterms:created xsi:type="dcterms:W3CDTF">2016-03-18T16:24:52Z</dcterms:created>
  <dcterms:modified xsi:type="dcterms:W3CDTF">2020-03-27T04:02:39Z</dcterms:modified>
</cp:coreProperties>
</file>