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53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8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0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4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8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6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32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2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ACE4-5DCD-4B45-994A-938371ADE37B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73EB-6BE8-4018-B5D4-946AD13B1E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7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Template Matching And Normalized Cross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CMPUT 206</a:t>
            </a:r>
          </a:p>
          <a:p>
            <a:r>
              <a:rPr lang="en-CA" dirty="0"/>
              <a:t>Nilanjan Ray</a:t>
            </a:r>
          </a:p>
        </p:txBody>
      </p:sp>
    </p:spTree>
    <p:extLst>
      <p:ext uri="{BB962C8B-B14F-4D97-AF65-F5344CB8AC3E}">
        <p14:creationId xmlns:p14="http://schemas.microsoft.com/office/powerpoint/2010/main" val="149199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Choice of threshold value</a:t>
            </a:r>
          </a:p>
          <a:p>
            <a:pPr lvl="1"/>
            <a:r>
              <a:rPr lang="en-CA" dirty="0"/>
              <a:t>Increasing threshold value will miss some genuine locations</a:t>
            </a:r>
          </a:p>
          <a:p>
            <a:pPr lvl="1"/>
            <a:r>
              <a:rPr lang="en-CA" dirty="0"/>
              <a:t>Decreasing threshold value will bring in false locations</a:t>
            </a:r>
          </a:p>
          <a:p>
            <a:pPr lvl="1"/>
            <a:r>
              <a:rPr lang="en-CA" dirty="0"/>
              <a:t>Is there a threshold value that separates false detections and genuine detections?</a:t>
            </a:r>
          </a:p>
          <a:p>
            <a:pPr lvl="1"/>
            <a:r>
              <a:rPr lang="en-CA" dirty="0"/>
              <a:t>Even if there is one, how do we choose it?</a:t>
            </a:r>
          </a:p>
          <a:p>
            <a:pPr lvl="1"/>
            <a:r>
              <a:rPr lang="en-CA" dirty="0"/>
              <a:t>Typically threshold value is chosen from training cases</a:t>
            </a:r>
          </a:p>
          <a:p>
            <a:pPr lvl="1"/>
            <a:r>
              <a:rPr lang="en-CA" dirty="0"/>
              <a:t>If more information is available, it can be chosen applying theory (e.g., Bayes)</a:t>
            </a:r>
          </a:p>
        </p:txBody>
      </p:sp>
    </p:spTree>
    <p:extLst>
      <p:ext uri="{BB962C8B-B14F-4D97-AF65-F5344CB8AC3E}">
        <p14:creationId xmlns:p14="http://schemas.microsoft.com/office/powerpoint/2010/main" val="22511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/>
          <a:lstStyle/>
          <a:p>
            <a:r>
              <a:rPr lang="en-CA" dirty="0"/>
              <a:t>What happens if we do not smooth</a:t>
            </a:r>
          </a:p>
          <a:p>
            <a:pPr lvl="1"/>
            <a:r>
              <a:rPr lang="en-CA" dirty="0"/>
              <a:t>We will have a hard time finding a threshold value that separates false detections from genuine 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09" t="26911" r="8151" b="30683"/>
          <a:stretch/>
        </p:blipFill>
        <p:spPr>
          <a:xfrm>
            <a:off x="1175656" y="2996544"/>
            <a:ext cx="8752115" cy="36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23B-9338-4D0E-A4A2-CAF1D785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for a patch in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835B2-775F-47BB-B02E-BA4B1BFA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46" y="1976998"/>
            <a:ext cx="718367" cy="633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D1956-BDCB-4859-AC4F-15696D31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14" y="3228603"/>
            <a:ext cx="3768572" cy="2846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47BB7-14F8-4C98-89FE-C1BB7E98621E}"/>
              </a:ext>
            </a:extLst>
          </p:cNvPr>
          <p:cNvSpPr txBox="1"/>
          <p:nvPr/>
        </p:nvSpPr>
        <p:spPr>
          <a:xfrm flipH="1">
            <a:off x="1104529" y="3228603"/>
            <a:ext cx="36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we look for the small patch (template) in the large image?</a:t>
            </a:r>
          </a:p>
        </p:txBody>
      </p:sp>
    </p:spTree>
    <p:extLst>
      <p:ext uri="{BB962C8B-B14F-4D97-AF65-F5344CB8AC3E}">
        <p14:creationId xmlns:p14="http://schemas.microsoft.com/office/powerpoint/2010/main" val="119556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3AC6-9BDE-4480-A153-813F317B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Answer: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D0ED-8C4E-4697-90FF-CEDBF727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Also known as correlation in this context!</a:t>
            </a:r>
          </a:p>
          <a:p>
            <a:endParaRPr lang="en-CA" dirty="0"/>
          </a:p>
          <a:p>
            <a:r>
              <a:rPr lang="en-CA" dirty="0"/>
              <a:t>We already know the formula for it (</a:t>
            </a:r>
            <a:r>
              <a:rPr lang="en-CA" i="1" dirty="0"/>
              <a:t>I</a:t>
            </a:r>
            <a:r>
              <a:rPr lang="en-CA" dirty="0"/>
              <a:t> is the image, </a:t>
            </a:r>
            <a:r>
              <a:rPr lang="en-CA" i="1" dirty="0"/>
              <a:t>T</a:t>
            </a:r>
            <a:r>
              <a:rPr lang="en-CA" dirty="0"/>
              <a:t> is the patch/template):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also know how to compute it: “</a:t>
            </a:r>
            <a:r>
              <a:rPr lang="en-CA" dirty="0">
                <a:solidFill>
                  <a:srgbClr val="FF0000"/>
                </a:solidFill>
              </a:rPr>
              <a:t>sliding window dot product</a:t>
            </a:r>
            <a:r>
              <a:rPr lang="en-CA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AEAA6-7382-42E4-A5A3-F8EABB19C6E5}"/>
                  </a:ext>
                </a:extLst>
              </p:cNvPr>
              <p:cNvSpPr txBox="1"/>
              <p:nvPr/>
            </p:nvSpPr>
            <p:spPr>
              <a:xfrm>
                <a:off x="3710045" y="3705668"/>
                <a:ext cx="4099071" cy="591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AEAA6-7382-42E4-A5A3-F8EABB19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45" y="3705668"/>
                <a:ext cx="4099071" cy="591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C082A-133F-4C3F-BEEC-3D941C2919DE}"/>
                  </a:ext>
                </a:extLst>
              </p:cNvPr>
              <p:cNvSpPr txBox="1"/>
              <p:nvPr/>
            </p:nvSpPr>
            <p:spPr>
              <a:xfrm>
                <a:off x="4903195" y="4580876"/>
                <a:ext cx="1471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C082A-133F-4C3F-BEEC-3D941C29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95" y="4580876"/>
                <a:ext cx="1471877" cy="276999"/>
              </a:xfrm>
              <a:prstGeom prst="rect">
                <a:avLst/>
              </a:prstGeom>
              <a:blipFill>
                <a:blip r:embed="rId3"/>
                <a:stretch>
                  <a:fillRect l="-3306" t="-2174" r="-4959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4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CBC-9794-4A0D-AC6E-A85B741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moving window dot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7BDF-9BB7-4C69-806C-9E6FA1D2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Note that dot product (aka point-wise multiplication followed by addition) is a measure of similarity!</a:t>
            </a:r>
          </a:p>
          <a:p>
            <a:endParaRPr lang="en-CA" dirty="0"/>
          </a:p>
          <a:p>
            <a:r>
              <a:rPr lang="en-CA" dirty="0"/>
              <a:t>However, correlation needs to be normalized to provide a better measure</a:t>
            </a:r>
          </a:p>
          <a:p>
            <a:endParaRPr lang="en-CA" dirty="0"/>
          </a:p>
          <a:p>
            <a:r>
              <a:rPr lang="en-CA" dirty="0"/>
              <a:t>Here’s a cool way </a:t>
            </a:r>
            <a:r>
              <a:rPr lang="en-CA"/>
              <a:t>to compute NCC: https://link.springer.com/article/10.1007/s11704-011-9190-2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181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template matching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267"/>
            <a:ext cx="7515225" cy="2914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56" y="3106538"/>
            <a:ext cx="2656215" cy="1071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1" y="2184740"/>
            <a:ext cx="212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An Image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5720" y="2184740"/>
            <a:ext cx="25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A Template (T)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63" y="6202831"/>
            <a:ext cx="1141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Assumption: </a:t>
            </a:r>
            <a:r>
              <a:rPr lang="en-CA" sz="2400" dirty="0"/>
              <a:t>template and image has no scaling difference, i.e., they have same resolution</a:t>
            </a:r>
          </a:p>
        </p:txBody>
      </p:sp>
    </p:spTree>
    <p:extLst>
      <p:ext uri="{BB962C8B-B14F-4D97-AF65-F5344CB8AC3E}">
        <p14:creationId xmlns:p14="http://schemas.microsoft.com/office/powerpoint/2010/main" val="27802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of template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Step1: Smooth both the image and the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7515225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64" y="2543969"/>
            <a:ext cx="2316082" cy="933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7741" y="5751305"/>
            <a:ext cx="316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Smoothed Image (I)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5162" y="3739684"/>
            <a:ext cx="2525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Smoothed Template (T)</a:t>
            </a:r>
          </a:p>
        </p:txBody>
      </p:sp>
    </p:spTree>
    <p:extLst>
      <p:ext uri="{BB962C8B-B14F-4D97-AF65-F5344CB8AC3E}">
        <p14:creationId xmlns:p14="http://schemas.microsoft.com/office/powerpoint/2010/main" val="191935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of template matching…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2: Perform normalized cross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1" y="2429669"/>
            <a:ext cx="809625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4366" y="5996317"/>
            <a:ext cx="657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Normalized Cross Correlation Image: All values lie between -1 and 1 </a:t>
            </a:r>
          </a:p>
        </p:txBody>
      </p:sp>
    </p:spTree>
    <p:extLst>
      <p:ext uri="{BB962C8B-B14F-4D97-AF65-F5344CB8AC3E}">
        <p14:creationId xmlns:p14="http://schemas.microsoft.com/office/powerpoint/2010/main" val="156904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of template matching…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3: Apply a suitable threshold value to the normalized cross correlation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90" y="2771775"/>
            <a:ext cx="809625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008" y="6081067"/>
            <a:ext cx="711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Location of the white dots are where template is found </a:t>
            </a:r>
          </a:p>
        </p:txBody>
      </p:sp>
    </p:spTree>
    <p:extLst>
      <p:ext uri="{BB962C8B-B14F-4D97-AF65-F5344CB8AC3E}">
        <p14:creationId xmlns:p14="http://schemas.microsoft.com/office/powerpoint/2010/main" val="14222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of template matching…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4: Draw rectangular boxes on the original image where template is found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738" t="25544" r="9071" b="29797"/>
          <a:stretch/>
        </p:blipFill>
        <p:spPr>
          <a:xfrm>
            <a:off x="1551096" y="2629693"/>
            <a:ext cx="9080825" cy="39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0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Template Matching And Normalized Cross Correlation</vt:lpstr>
      <vt:lpstr>Searching for a patch in an image</vt:lpstr>
      <vt:lpstr>Answer: Filter</vt:lpstr>
      <vt:lpstr>Why moving window dot product?</vt:lpstr>
      <vt:lpstr>A template matching example</vt:lpstr>
      <vt:lpstr>Steps of template matching</vt:lpstr>
      <vt:lpstr>Steps of template matching…</vt:lpstr>
      <vt:lpstr>Steps of template matching…</vt:lpstr>
      <vt:lpstr>Steps of template matching…</vt:lpstr>
      <vt:lpstr>Discussion</vt:lpstr>
      <vt:lpstr>Discussion..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Matching Example</dc:title>
  <dc:creator>nilanjan</dc:creator>
  <cp:lastModifiedBy>Why So</cp:lastModifiedBy>
  <cp:revision>23</cp:revision>
  <dcterms:created xsi:type="dcterms:W3CDTF">2013-03-08T14:29:19Z</dcterms:created>
  <dcterms:modified xsi:type="dcterms:W3CDTF">2021-03-26T05:03:49Z</dcterms:modified>
</cp:coreProperties>
</file>