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3"/>
  </p:notesMasterIdLst>
  <p:handoutMasterIdLst>
    <p:handoutMasterId r:id="rId24"/>
  </p:handoutMasterIdLst>
  <p:sldIdLst>
    <p:sldId id="268" r:id="rId2"/>
    <p:sldId id="280" r:id="rId3"/>
    <p:sldId id="367" r:id="rId4"/>
    <p:sldId id="3007" r:id="rId5"/>
    <p:sldId id="3066" r:id="rId6"/>
    <p:sldId id="2963" r:id="rId7"/>
    <p:sldId id="3065" r:id="rId8"/>
    <p:sldId id="2969" r:id="rId9"/>
    <p:sldId id="3067" r:id="rId10"/>
    <p:sldId id="3071" r:id="rId11"/>
    <p:sldId id="3072" r:id="rId12"/>
    <p:sldId id="3073" r:id="rId13"/>
    <p:sldId id="3074" r:id="rId14"/>
    <p:sldId id="3075" r:id="rId15"/>
    <p:sldId id="3076" r:id="rId16"/>
    <p:sldId id="3057" r:id="rId17"/>
    <p:sldId id="3068" r:id="rId18"/>
    <p:sldId id="3062" r:id="rId19"/>
    <p:sldId id="3069" r:id="rId20"/>
    <p:sldId id="3070" r:id="rId21"/>
    <p:sldId id="3000" r:id="rId22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CD8"/>
    <a:srgbClr val="92D050"/>
    <a:srgbClr val="F1CCB5"/>
    <a:srgbClr val="D4E2ED"/>
    <a:srgbClr val="B17ED8"/>
    <a:srgbClr val="FFFFFF"/>
    <a:srgbClr val="AFDC7E"/>
    <a:srgbClr val="F3F3F3"/>
    <a:srgbClr val="ECECE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81671" autoAdjust="0"/>
  </p:normalViewPr>
  <p:slideViewPr>
    <p:cSldViewPr>
      <p:cViewPr varScale="1">
        <p:scale>
          <a:sx n="93" d="100"/>
          <a:sy n="93" d="100"/>
        </p:scale>
        <p:origin x="-1590" y="-10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2025/5/17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2025/5/17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9677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9677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817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1975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區塊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頂端圖形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3" name="底端圖形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0" name="日期預留位置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025A1CD-099F-4E6B-845B-76AC65CEDBE7}" type="datetime1">
              <a:rPr lang="zh-TW" altLang="en-US" noProof="0" smtClean="0"/>
              <a:t>2025/5/17</a:t>
            </a:fld>
            <a:endParaRPr lang="zh-TW" altLang="en-US" noProof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9730094" y="6516865"/>
            <a:ext cx="936319" cy="2286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17" name="Picture 2" descr="國立臺灣大學">
            <a:extLst>
              <a:ext uri="{FF2B5EF4-FFF2-40B4-BE49-F238E27FC236}">
                <a16:creationId xmlns="" xmlns:a16="http://schemas.microsoft.com/office/drawing/2014/main" id="{84C36C24-3B92-4925-8868-E617BA10AC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20" y="495917"/>
            <a:ext cx="4057005" cy="10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A66919C-2879-4964-ADA5-05BE97665E98}" type="datetime1">
              <a:rPr lang="zh-TW" altLang="en-US" noProof="0" smtClean="0"/>
              <a:t>2025/5/17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9FD95EC-10DD-4475-A030-8C9B84211375}" type="datetime1">
              <a:rPr lang="zh-TW" altLang="en-US" noProof="0" smtClean="0"/>
              <a:t>2025/5/17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4B027F-A9C0-4F33-A679-F17E60001344}" type="datetime1">
              <a:rPr lang="zh-TW" altLang="en-US" noProof="0" smtClean="0"/>
              <a:t>2025/5/17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3A231D-725F-43B6-A03C-0D1B80D07BE1}" type="datetime1">
              <a:rPr lang="zh-TW" altLang="en-US" noProof="0" smtClean="0"/>
              <a:t>2025/5/17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168907" y="1580267"/>
            <a:ext cx="9143538" cy="36974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1C8904F-070E-49CB-AD43-64EDE507F9B7}" type="datetime1">
              <a:rPr lang="zh-TW" altLang="en-US" noProof="0" smtClean="0"/>
              <a:t>2025/5/17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9730094" y="6516865"/>
            <a:ext cx="936319" cy="2286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A4D21C7-088F-4C14-AA88-F5DDEF7465A6}" type="datetime1">
              <a:rPr lang="zh-TW" altLang="en-US" noProof="0" smtClean="0"/>
              <a:t>2025/5/17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2050" name="Picture 2" descr="台大遴選會決定遭駁回管中閔不是校長了，台灣學到什麼教訓？｜天下雜誌">
            <a:extLst>
              <a:ext uri="{FF2B5EF4-FFF2-40B4-BE49-F238E27FC236}">
                <a16:creationId xmlns="" xmlns:a16="http://schemas.microsoft.com/office/drawing/2014/main" id="{AD25CCFA-A169-4B4D-9AAB-4FD3CE0117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3" t="17496" r="29348" b="10141"/>
          <a:stretch/>
        </p:blipFill>
        <p:spPr bwMode="auto">
          <a:xfrm>
            <a:off x="-20613" y="335041"/>
            <a:ext cx="5754985" cy="5983914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9" name="標題 1">
            <a:extLst>
              <a:ext uri="{FF2B5EF4-FFF2-40B4-BE49-F238E27FC236}">
                <a16:creationId xmlns="" xmlns:a16="http://schemas.microsoft.com/office/drawing/2014/main" id="{BDFD2411-5069-4CA5-B66E-AB62E7A1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644" y="476672"/>
            <a:ext cx="5256352" cy="1066800"/>
          </a:xfrm>
        </p:spPr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0" name="內容預留位置 2">
            <a:extLst>
              <a:ext uri="{FF2B5EF4-FFF2-40B4-BE49-F238E27FC236}">
                <a16:creationId xmlns="" xmlns:a16="http://schemas.microsoft.com/office/drawing/2014/main" id="{BDA314B9-2928-4296-A8F2-C460B7717F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4412" y="2094228"/>
            <a:ext cx="5256352" cy="36974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7AFF883-2F10-4A07-ABF7-3E7D71A2862B}" type="datetime1">
              <a:rPr lang="zh-TW" altLang="en-US" noProof="0" smtClean="0"/>
              <a:t>2025/5/17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箭號: 五邊形 1">
            <a:extLst>
              <a:ext uri="{FF2B5EF4-FFF2-40B4-BE49-F238E27FC236}">
                <a16:creationId xmlns="" xmlns:a16="http://schemas.microsoft.com/office/drawing/2014/main" id="{2B2A4164-FC51-40C1-8307-BD11C0F8CFB5}"/>
              </a:ext>
            </a:extLst>
          </p:cNvPr>
          <p:cNvSpPr/>
          <p:nvPr userDrawn="1"/>
        </p:nvSpPr>
        <p:spPr>
          <a:xfrm rot="10800000">
            <a:off x="5302323" y="332656"/>
            <a:ext cx="6886502" cy="5976664"/>
          </a:xfrm>
          <a:prstGeom prst="homePlate">
            <a:avLst>
              <a:gd name="adj" fmla="val 3296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8" name="箭號: 五邊形 7">
            <a:extLst>
              <a:ext uri="{FF2B5EF4-FFF2-40B4-BE49-F238E27FC236}">
                <a16:creationId xmlns="" xmlns:a16="http://schemas.microsoft.com/office/drawing/2014/main" id="{A42C3E17-FE95-45A4-BE55-35C930896E44}"/>
              </a:ext>
            </a:extLst>
          </p:cNvPr>
          <p:cNvSpPr/>
          <p:nvPr userDrawn="1"/>
        </p:nvSpPr>
        <p:spPr>
          <a:xfrm rot="10800000">
            <a:off x="5662362" y="540197"/>
            <a:ext cx="6624737" cy="5553095"/>
          </a:xfrm>
          <a:prstGeom prst="homePlate">
            <a:avLst>
              <a:gd name="adj" fmla="val 32965"/>
            </a:avLst>
          </a:prstGeom>
          <a:noFill/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pic>
        <p:nvPicPr>
          <p:cNvPr id="9" name="Picture 2" descr="國立臺灣大學">
            <a:extLst>
              <a:ext uri="{FF2B5EF4-FFF2-40B4-BE49-F238E27FC236}">
                <a16:creationId xmlns="" xmlns:a16="http://schemas.microsoft.com/office/drawing/2014/main" id="{2E88D82B-E998-4EDD-80FE-2F0EDEAEB0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9" y="332656"/>
            <a:ext cx="4057005" cy="10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1">
            <a:extLst>
              <a:ext uri="{FF2B5EF4-FFF2-40B4-BE49-F238E27FC236}">
                <a16:creationId xmlns="" xmlns:a16="http://schemas.microsoft.com/office/drawing/2014/main" id="{93ABB2D6-1831-4B6F-8B8F-924BF377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0" y="2492896"/>
            <a:ext cx="5178293" cy="1066800"/>
          </a:xfrm>
        </p:spPr>
        <p:txBody>
          <a:bodyPr rtlCol="0"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1" name="內容預留位置 2">
            <a:extLst>
              <a:ext uri="{FF2B5EF4-FFF2-40B4-BE49-F238E27FC236}">
                <a16:creationId xmlns="" xmlns:a16="http://schemas.microsoft.com/office/drawing/2014/main" id="{802C1E61-2E34-4316-8FE7-FDF47C3C893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0559" y="1580267"/>
            <a:ext cx="5256352" cy="3697465"/>
          </a:xfrm>
        </p:spPr>
        <p:txBody>
          <a:bodyPr rtlCol="0">
            <a:normAutofit/>
          </a:bodyPr>
          <a:lstStyle>
            <a:lvl1pPr marL="457200" indent="-457200">
              <a:buFont typeface="+mj-lt"/>
              <a:buAutoNum type="arabicPeriod"/>
              <a:defRPr sz="36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77240" indent="-457200">
              <a:buFont typeface="+mj-lt"/>
              <a:buAutoNum type="arabicPeriod"/>
              <a:defRPr sz="32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37260" indent="-342900">
              <a:buFont typeface="+mj-lt"/>
              <a:buAutoNum type="arabicPeriod"/>
              <a:defRPr sz="28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11580" indent="-342900">
              <a:buFont typeface="+mj-lt"/>
              <a:buAutoNum type="arabicPeriod"/>
              <a:defRPr sz="24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440180" indent="-342900">
              <a:buFont typeface="+mj-lt"/>
              <a:buAutoNum type="arabicPeriod"/>
              <a:defRPr sz="24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89284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92DEF5F-C38C-430A-A0DE-47FE9CE7FE7F}" type="datetime1">
              <a:rPr lang="zh-TW" altLang="en-US" noProof="0" smtClean="0"/>
              <a:t>2025/5/17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53CE18-37B0-4354-95BA-F6E2958D7E39}" type="datetime1">
              <a:rPr lang="zh-TW" altLang="en-US" noProof="0" smtClean="0"/>
              <a:t>2025/5/17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0D92E5-0E9E-447B-AB12-50B31DB78792}" type="datetime1">
              <a:rPr lang="zh-TW" altLang="en-US" noProof="0" smtClean="0"/>
              <a:t>2025/5/17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BDA392-58F4-49D0-A77B-A750F0E30EC9}" type="datetime1">
              <a:rPr lang="zh-TW" altLang="en-US" noProof="0" smtClean="0"/>
              <a:t>2025/5/17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ADA41C7-C7E8-4EC2-8EC0-5E7AFDF89795}" type="datetime1">
              <a:rPr lang="zh-TW" altLang="en-US" noProof="0" smtClean="0"/>
              <a:t>2025/5/17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端圖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0" name="頂端圖形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139FD8-5407-4A67-A886-B56A7B50E975}" type="datetime1">
              <a:rPr lang="zh-TW" altLang="en-US" noProof="0" smtClean="0"/>
              <a:t>2025/5/17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36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1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97868" y="2060848"/>
            <a:ext cx="10873208" cy="2088232"/>
          </a:xfrm>
        </p:spPr>
        <p:txBody>
          <a:bodyPr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Zero-Knowledge Proof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：以 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Schnorr Protocol 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為核心的可驗證身份驗證系統</a:t>
            </a:r>
            <a:endParaRPr lang="zh-TW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報告日期：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報告人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：林伯叡（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r13921a13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）、黃杬霆（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d13921c02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7748" y="1844824"/>
            <a:ext cx="6336704" cy="432048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6" y="1979662"/>
            <a:ext cx="5760640" cy="4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2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="" xmlns:a16="http://schemas.microsoft.com/office/drawing/2014/main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400" dirty="0" smtClean="0"/>
                  <a:t>隨</a:t>
                </a:r>
                <a:r>
                  <a:rPr lang="zh-TW" altLang="zh-TW" sz="2400" dirty="0" smtClean="0"/>
                  <a:t>著</a:t>
                </a:r>
                <a:r>
                  <a:rPr lang="zh-TW" altLang="zh-TW" sz="2400" dirty="0"/>
                  <a:t>「驗證次數」提高，挑到衝突邊機率快速上升，最終穩定於 </a:t>
                </a:r>
                <a:r>
                  <a:rPr lang="en-US" altLang="zh-TW" sz="2400" b="1" dirty="0"/>
                  <a:t>5%</a:t>
                </a:r>
                <a:r>
                  <a:rPr lang="zh-TW" altLang="zh-TW" sz="2400" dirty="0"/>
                  <a:t>，約等同於理論值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/>
                          </a:rPr>
                          <m:t>𝐸</m:t>
                        </m:r>
                      </m:den>
                    </m:f>
                    <m:r>
                      <a:rPr lang="en-US" altLang="zh-TW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TW" altLang="zh-TW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/>
                          </a:rPr>
                          <m:t>22</m:t>
                        </m:r>
                      </m:den>
                    </m:f>
                    <m:r>
                      <a:rPr lang="en-US" altLang="zh-TW" sz="2400" i="1">
                        <a:latin typeface="Cambria Math"/>
                      </a:rPr>
                      <m:t>=4.5%</m:t>
                    </m:r>
                    <m:r>
                      <a:rPr lang="zh-TW" altLang="zh-TW" sz="2400">
                        <a:latin typeface="Cambria Math"/>
                      </a:rPr>
                      <m:t>。</m:t>
                    </m:r>
                  </m:oMath>
                </a14:m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zh-TW" sz="2400" dirty="0"/>
                  <a:t>訊息傳達次數高達</a:t>
                </a:r>
                <a:r>
                  <a:rPr lang="en-US" altLang="zh-TW" sz="2400" dirty="0"/>
                  <a:t>12000</a:t>
                </a:r>
                <a:r>
                  <a:rPr lang="zh-TW" altLang="zh-TW" sz="2400" dirty="0" smtClean="0"/>
                  <a:t>次</a:t>
                </a:r>
                <a:r>
                  <a:rPr lang="zh-TW" altLang="en-US" sz="2400" dirty="0" smtClean="0"/>
                  <a:t>。</a:t>
                </a:r>
                <a:endParaRPr lang="en-US" altLang="zh-TW" sz="2400" b="1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=""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 rotWithShape="1">
                <a:blip r:embed="rId3"/>
                <a:stretch>
                  <a:fillRect l="-421" r="-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4552768" y="2501900"/>
            <a:ext cx="7518307" cy="35913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圖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1197868" y="4198759"/>
            <a:ext cx="3096344" cy="13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="" xmlns:a16="http://schemas.microsoft.com/office/drawing/2014/main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 fontScale="92500"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zh-TW" sz="2400" dirty="0" smtClean="0"/>
                  <a:t>以</a:t>
                </a:r>
                <a:r>
                  <a:rPr lang="zh-TW" altLang="zh-TW" sz="2400" b="1" dirty="0"/>
                  <a:t>離散對數之難度</a:t>
                </a:r>
                <a:r>
                  <a:rPr lang="zh-TW" altLang="zh-TW" sz="2400" dirty="0"/>
                  <a:t>作為</a:t>
                </a:r>
                <a:r>
                  <a:rPr lang="zh-TW" altLang="zh-TW" sz="2400" dirty="0" smtClean="0"/>
                  <a:t>核心</a:t>
                </a:r>
                <a:r>
                  <a:rPr lang="zh-TW" altLang="en-US" sz="2400" dirty="0" smtClean="0"/>
                  <a:t>。</a:t>
                </a:r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Prover </a:t>
                </a:r>
                <a:r>
                  <a:rPr lang="zh-TW" altLang="zh-TW" sz="2400" dirty="0"/>
                  <a:t>知道一個秘密私鑰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TW" altLang="zh-TW" sz="2400" dirty="0"/>
                  <a:t>，計算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r>
                      <a:rPr lang="en-US" altLang="zh-TW" sz="2400" b="1" i="1">
                        <a:latin typeface="Cambria Math"/>
                      </a:rPr>
                      <m:t>𝒚</m:t>
                    </m:r>
                    <m:r>
                      <a:rPr lang="en-US" altLang="zh-TW" sz="2400" b="1" i="1">
                        <a:latin typeface="Cambria Math"/>
                      </a:rPr>
                      <m:t>≡</m:t>
                    </m:r>
                    <m:sSup>
                      <m:sSup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TW" sz="2400" b="1" i="1">
                            <a:latin typeface="Cambria Math"/>
                          </a:rPr>
                          <m:t>𝒙</m:t>
                        </m:r>
                      </m:sup>
                    </m:sSup>
                    <m:r>
                      <a:rPr lang="en-US" altLang="zh-TW" sz="2400" b="1" i="1">
                        <a:latin typeface="Cambria Math"/>
                      </a:rPr>
                      <m:t>(</m:t>
                    </m:r>
                    <m:r>
                      <a:rPr lang="en-US" altLang="zh-TW" sz="2400" b="1" i="1">
                        <a:latin typeface="Cambria Math"/>
                      </a:rPr>
                      <m:t>𝒎𝒐𝒅</m:t>
                    </m:r>
                    <m:r>
                      <a:rPr lang="en-US" altLang="zh-TW" sz="2400" b="1" i="1">
                        <a:latin typeface="Cambria Math"/>
                      </a:rPr>
                      <m:t> </m:t>
                    </m:r>
                    <m:r>
                      <a:rPr lang="en-US" altLang="zh-TW" sz="2400" b="1" i="1">
                        <a:latin typeface="Cambria Math"/>
                      </a:rPr>
                      <m:t>𝒑</m:t>
                    </m:r>
                    <m:r>
                      <a:rPr lang="en-US" altLang="zh-TW" sz="2400" b="1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zh-TW" sz="2400" dirty="0"/>
                  <a:t>，並提供 </a:t>
                </a:r>
                <a:r>
                  <a:rPr lang="en-US" altLang="zh-TW" sz="2400" dirty="0"/>
                  <a:t>Verifier </a:t>
                </a:r>
                <a:r>
                  <a:rPr lang="zh-TW" altLang="zh-TW" sz="2400" dirty="0"/>
                  <a:t>公鑰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𝒑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 , 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𝒈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 , 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zh-TW" altLang="zh-TW" sz="2400" dirty="0"/>
                  <a:t>，</a:t>
                </a:r>
                <a:r>
                  <a:rPr lang="en-US" altLang="zh-TW" sz="2400" dirty="0"/>
                  <a:t>Prover </a:t>
                </a:r>
                <a:r>
                  <a:rPr lang="zh-TW" altLang="zh-TW" sz="2400" dirty="0"/>
                  <a:t>欲在不透漏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  <m:r>
                      <a:rPr lang="en-US" altLang="zh-TW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的情況下，讓 </a:t>
                </a:r>
                <a:r>
                  <a:rPr lang="en-US" altLang="zh-TW" sz="2400" dirty="0"/>
                  <a:t>Verifier </a:t>
                </a:r>
                <a:r>
                  <a:rPr lang="zh-TW" altLang="zh-TW" sz="2400" dirty="0"/>
                  <a:t>相信其知道秘密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TW" altLang="en-US" sz="2400" b="1" dirty="0" smtClean="0"/>
                  <a:t>。</a:t>
                </a:r>
                <a:endParaRPr lang="en-US" altLang="zh-TW" sz="2400" b="1" dirty="0" smtClean="0"/>
              </a:p>
              <a:p>
                <a:pPr lvl="1"/>
                <a:r>
                  <a:rPr lang="zh-TW" altLang="zh-TW" dirty="0"/>
                  <a:t>質數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</m:oMath>
                </a14:m>
                <a:r>
                  <a:rPr lang="zh-TW" altLang="zh-TW" dirty="0"/>
                  <a:t>：隨機挑選的大質數</a:t>
                </a:r>
                <a:endParaRPr lang="zh-TW" altLang="zh-TW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b="1" i="0" smtClean="0">
                        <a:latin typeface="Cambria Math"/>
                      </a:rPr>
                      <m:t> </m:t>
                    </m:r>
                    <m:r>
                      <a:rPr lang="zh-TW" altLang="en-US" b="1" i="1" smtClean="0">
                        <a:latin typeface="Cambria Math"/>
                      </a:rPr>
                      <m:t>   </m:t>
                    </m:r>
                    <m:r>
                      <a:rPr lang="en-US" altLang="zh-TW" b="1">
                        <a:latin typeface="Cambria Math"/>
                      </a:rPr>
                      <m:t>              </m:t>
                    </m:r>
                    <m:r>
                      <a:rPr lang="zh-TW" altLang="en-US" b="1" i="1" smtClean="0">
                        <a:latin typeface="Cambria Math"/>
                      </a:rPr>
                      <m:t> 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</m:oMath>
                </a14:m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  <m:r>
                      <a:rPr lang="en-US" altLang="zh-TW" b="1" i="1">
                        <a:latin typeface="Cambria Math"/>
                      </a:rPr>
                      <m:t> | (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  <m:r>
                      <a:rPr lang="en-US" altLang="zh-TW" b="1" i="1">
                        <a:latin typeface="Cambria Math"/>
                      </a:rPr>
                      <m:t>−</m:t>
                    </m:r>
                    <m:r>
                      <a:rPr lang="en-US" altLang="zh-TW" b="1" i="1">
                        <a:latin typeface="Cambria Math"/>
                      </a:rPr>
                      <m:t>𝟏</m:t>
                    </m:r>
                    <m:r>
                      <a:rPr lang="en-US" altLang="zh-TW" b="1" i="1">
                        <a:latin typeface="Cambria Math"/>
                      </a:rPr>
                      <m:t>)</m:t>
                    </m:r>
                  </m:oMath>
                </a14:m>
                <a:endParaRPr lang="zh-TW" altLang="zh-TW" sz="2000" dirty="0"/>
              </a:p>
              <a:p>
                <a:pPr lvl="1"/>
                <a:r>
                  <a:rPr lang="zh-TW" altLang="zh-TW" dirty="0"/>
                  <a:t>生成元（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𝒈𝒆𝒏𝒆𝒓𝒂𝒕𝒐𝒓</m:t>
                    </m:r>
                  </m:oMath>
                </a14:m>
                <a:r>
                  <a:rPr lang="zh-TW" altLang="zh-TW" dirty="0"/>
                  <a:t>）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𝒈</m:t>
                    </m:r>
                    <m:r>
                      <a:rPr lang="en-US" altLang="zh-TW" b="1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𝛜</m:t>
                    </m:r>
                    <m:r>
                      <a:rPr lang="en-US" altLang="zh-TW" b="1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zh-TW" altLang="zh-TW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en-US" altLang="zh-TW" b="1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zh-TW" altLang="zh-TW" sz="1600" dirty="0"/>
              </a:p>
              <a:p>
                <a:pPr lvl="1"/>
                <a:r>
                  <a:rPr lang="zh-TW" altLang="zh-TW" dirty="0"/>
                  <a:t>私鑰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TW" b="1" dirty="0"/>
                  <a:t> </a:t>
                </a:r>
                <a:r>
                  <a:rPr lang="zh-TW" altLang="zh-TW" b="1" dirty="0"/>
                  <a:t>（隨機挑選）</a:t>
                </a:r>
                <a:endParaRPr lang="zh-TW" altLang="zh-TW" sz="1600" dirty="0"/>
              </a:p>
              <a:p>
                <a:pPr lvl="1"/>
                <a:r>
                  <a:rPr lang="zh-TW" altLang="zh-TW" dirty="0"/>
                  <a:t>公鑰</a:t>
                </a:r>
                <a:r>
                  <a:rPr lang="zh-TW" altLang="zh-TW" b="1" dirty="0"/>
                  <a:t>：</a:t>
                </a:r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( 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  <m:r>
                      <a:rPr lang="en-US" altLang="zh-TW" b="1" i="1">
                        <a:latin typeface="Cambria Math"/>
                      </a:rPr>
                      <m:t> , 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  <m:r>
                      <a:rPr lang="en-US" altLang="zh-TW" b="1" i="1">
                        <a:latin typeface="Cambria Math"/>
                      </a:rPr>
                      <m:t> ,  </m:t>
                    </m:r>
                    <m:r>
                      <a:rPr lang="en-US" altLang="zh-TW" b="1" i="1">
                        <a:latin typeface="Cambria Math"/>
                      </a:rPr>
                      <m:t>𝒈</m:t>
                    </m:r>
                    <m:r>
                      <a:rPr lang="en-US" altLang="zh-TW" b="1" i="1">
                        <a:latin typeface="Cambria Math"/>
                      </a:rPr>
                      <m:t> , </m:t>
                    </m:r>
                    <m:r>
                      <a:rPr lang="en-US" altLang="zh-TW" b="1" i="1">
                        <a:latin typeface="Cambria Math"/>
                      </a:rPr>
                      <m:t>𝒚</m:t>
                    </m:r>
                    <m:r>
                      <a:rPr lang="en-US" altLang="zh-TW" b="1" i="1">
                        <a:latin typeface="Cambria Math"/>
                      </a:rPr>
                      <m:t>)</m:t>
                    </m:r>
                  </m:oMath>
                </a14:m>
                <a:endParaRPr lang="zh-TW" altLang="zh-TW" sz="1600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endParaRPr lang="en-US" altLang="zh-TW" sz="2400" b="1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=""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 rotWithShape="1">
                <a:blip r:embed="rId3"/>
                <a:stretch>
                  <a:fillRect l="-316" r="-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 Protocol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21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 Protocol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61764" y="1773432"/>
            <a:ext cx="6192688" cy="424785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3" y="1838925"/>
            <a:ext cx="5616624" cy="396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97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 Protocol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1754997"/>
            <a:ext cx="60102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302324" y="3539623"/>
            <a:ext cx="72008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/>
              <a:t>.</a:t>
            </a:r>
            <a:endParaRPr lang="zh-TW" altLang="en-US" sz="2000" b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4514692"/>
            <a:ext cx="6496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9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Fiat–Shamir 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Heuristic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>
                <a:solidFill>
                  <a:srgbClr val="FF0000"/>
                </a:solidFill>
              </a:rPr>
              <a:t>待</a:t>
            </a:r>
            <a:r>
              <a:rPr lang="zh-TW" altLang="en-US" sz="2400" b="1" dirty="0">
                <a:solidFill>
                  <a:srgbClr val="FF0000"/>
                </a:solidFill>
              </a:rPr>
              <a:t>研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擬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…</a:t>
            </a:r>
          </a:p>
          <a:p>
            <a:pPr marL="0" lvl="1" indent="0" algn="just">
              <a:lnSpc>
                <a:spcPct val="150000"/>
              </a:lnSpc>
              <a:spcBef>
                <a:spcPts val="1800"/>
              </a:spcBef>
              <a:buSzPct val="80000"/>
              <a:buNone/>
            </a:pPr>
            <a:endParaRPr lang="en-US" altLang="zh-TW" sz="24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8286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500" y="1772816"/>
            <a:ext cx="6336704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800" dirty="0" smtClean="0"/>
              <a:t>○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○</a:t>
            </a:r>
            <a:r>
              <a:rPr lang="zh-TW" altLang="en-US" sz="2800" dirty="0"/>
              <a:t> ○</a:t>
            </a:r>
            <a:endParaRPr lang="zh-TW" altLang="en-US" sz="26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68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四、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○○○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153906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500" y="1772816"/>
            <a:ext cx="6336704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 smtClean="0"/>
              <a:t>○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○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○</a:t>
            </a:r>
            <a:endParaRPr lang="en-US" altLang="zh-TW" sz="26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zh-TW" altLang="en-US" sz="26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5333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五</a:t>
            </a:r>
            <a:r>
              <a:rPr lang="zh-TW" altLang="en-US" sz="4000" b="1" dirty="0" smtClean="0"/>
              <a:t>、未來展望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○○○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173027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5E6B7CFB-F29E-40F1-941C-60839576EFD3}"/>
              </a:ext>
            </a:extLst>
          </p:cNvPr>
          <p:cNvSpPr txBox="1">
            <a:spLocks/>
          </p:cNvSpPr>
          <p:nvPr/>
        </p:nvSpPr>
        <p:spPr>
          <a:xfrm>
            <a:off x="7390556" y="692696"/>
            <a:ext cx="2160240" cy="50405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 綱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="" xmlns:a16="http://schemas.microsoft.com/office/drawing/2014/main" id="{A302D0AD-FC16-4984-8880-9A709EF0C7EB}"/>
              </a:ext>
            </a:extLst>
          </p:cNvPr>
          <p:cNvSpPr txBox="1">
            <a:spLocks/>
          </p:cNvSpPr>
          <p:nvPr/>
        </p:nvSpPr>
        <p:spPr>
          <a:xfrm>
            <a:off x="6094411" y="1791721"/>
            <a:ext cx="5976665" cy="437358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背景介紹及動機說明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目標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>
                <a:solidFill>
                  <a:schemeClr val="bg1"/>
                </a:solidFill>
              </a:rPr>
              <a:pPr/>
              <a:t>2</a:t>
            </a:fld>
            <a:endParaRPr lang="zh-TW" alt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參考文獻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○○○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3533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  <p:sp>
        <p:nvSpPr>
          <p:cNvPr id="7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 txBox="1">
            <a:spLocks/>
          </p:cNvSpPr>
          <p:nvPr/>
        </p:nvSpPr>
        <p:spPr>
          <a:xfrm>
            <a:off x="2728398" y="2420888"/>
            <a:ext cx="8982637" cy="1570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6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listening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38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5610342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一、背景介紹及動機說明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484" y="2492896"/>
            <a:ext cx="5328592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背景介紹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動機說明</a:t>
            </a:r>
            <a:r>
              <a:rPr lang="zh-TW" altLang="en-US" sz="2400" dirty="0" smtClean="0"/>
              <a:t>。</a:t>
            </a: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0225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一、背景介紹及動機說明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背景介紹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13892" y="2193394"/>
            <a:ext cx="316835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30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早期驗證系統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89554" y="2819400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密碼登入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2277988" y="2780928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提交文件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3765616" y="2780928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生物特徵</a:t>
            </a:r>
          </a:p>
        </p:txBody>
      </p:sp>
      <p:sp>
        <p:nvSpPr>
          <p:cNvPr id="7" name="向下箭號 6"/>
          <p:cNvSpPr/>
          <p:nvPr/>
        </p:nvSpPr>
        <p:spPr>
          <a:xfrm>
            <a:off x="119786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3" name="向下箭號 12"/>
          <p:cNvSpPr/>
          <p:nvPr/>
        </p:nvSpPr>
        <p:spPr>
          <a:xfrm>
            <a:off x="263802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4" name="向下箭號 13"/>
          <p:cNvSpPr/>
          <p:nvPr/>
        </p:nvSpPr>
        <p:spPr>
          <a:xfrm>
            <a:off x="407818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5" name="圓角矩形 14"/>
          <p:cNvSpPr/>
          <p:nvPr/>
        </p:nvSpPr>
        <p:spPr>
          <a:xfrm>
            <a:off x="765820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重放攻擊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2254254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資料外洩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3741882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個資外洩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5559064" y="3140968"/>
            <a:ext cx="936104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7678588" y="2204864"/>
            <a:ext cx="345638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3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零知識證明（</a:t>
            </a:r>
            <a:r>
              <a:rPr lang="en-US" altLang="zh-TW" sz="3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</a:t>
            </a:r>
            <a:r>
              <a:rPr lang="zh-TW" altLang="en-US" sz="3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6861960" y="2780928"/>
            <a:ext cx="5044232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互動式的證明方式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6886500" y="3573016"/>
            <a:ext cx="1584176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可靠性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Soundness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542684" y="3573016"/>
            <a:ext cx="1584176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完整性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Completeness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10246335" y="3573016"/>
            <a:ext cx="1659857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零知識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Zero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Knowledge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30516" y="4540478"/>
            <a:ext cx="147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+ 1 =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?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86700" y="4541058"/>
            <a:ext cx="147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+ 1 =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?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342884" y="450912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不揭露秘密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7788" y="2060848"/>
            <a:ext cx="4896544" cy="316835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27" name="矩形 26"/>
          <p:cNvSpPr/>
          <p:nvPr/>
        </p:nvSpPr>
        <p:spPr>
          <a:xfrm>
            <a:off x="6598468" y="2177571"/>
            <a:ext cx="5472608" cy="290761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7178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一</a:t>
            </a:r>
            <a:r>
              <a:rPr lang="zh-TW" altLang="en-US" sz="4000" b="1" dirty="0"/>
              <a:t>、背景介紹及動機說明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動機說明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TW" sz="2400" b="1" dirty="0" smtClean="0"/>
              <a:t>ZKP</a:t>
            </a:r>
            <a:r>
              <a:rPr lang="zh-TW" altLang="en-US" sz="2400" b="1" dirty="0" smtClean="0"/>
              <a:t>的重要性：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zh-TW" sz="2200" dirty="0"/>
              <a:t>當今資訊安全與隱私保護的雙重</a:t>
            </a:r>
            <a:r>
              <a:rPr lang="zh-TW" altLang="zh-TW" sz="2200" dirty="0" smtClean="0"/>
              <a:t>需求</a:t>
            </a:r>
            <a:r>
              <a:rPr lang="zh-TW" altLang="en-US" sz="2200" dirty="0" smtClean="0"/>
              <a:t>。</a:t>
            </a:r>
            <a:endParaRPr lang="en-US" altLang="zh-TW" sz="2200" b="1" dirty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奠定互動性驗證基礎。</a:t>
            </a:r>
            <a:endParaRPr lang="en-US" altLang="zh-TW" sz="2400" dirty="0"/>
          </a:p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課程</a:t>
            </a:r>
            <a:r>
              <a:rPr lang="zh-TW" altLang="en-US" sz="2400" b="1" dirty="0"/>
              <a:t>外</a:t>
            </a:r>
            <a:r>
              <a:rPr lang="zh-TW" altLang="en-US" sz="2400" b="1" dirty="0" smtClean="0"/>
              <a:t>補充的重要知識：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/>
              <a:t>藉此</a:t>
            </a:r>
            <a:r>
              <a:rPr lang="zh-TW" altLang="en-US" sz="2200" dirty="0" smtClean="0"/>
              <a:t>學習</a:t>
            </a:r>
            <a:r>
              <a:rPr lang="en-US" altLang="zh-TW" sz="2200" dirty="0" smtClean="0"/>
              <a:t>ZKP</a:t>
            </a:r>
            <a:r>
              <a:rPr lang="zh-TW" altLang="en-US" sz="2200" dirty="0" smtClean="0"/>
              <a:t>相關重要機制。</a:t>
            </a:r>
            <a:endParaRPr lang="en-US" altLang="zh-TW" sz="2200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/>
              <a:t>透過實作</a:t>
            </a:r>
            <a:r>
              <a:rPr lang="zh-TW" altLang="en-US" sz="2200" dirty="0" smtClean="0"/>
              <a:t>強化對該領域的認知。</a:t>
            </a: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30473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610342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、專題目標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471" y="1844824"/>
            <a:ext cx="5580353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 smtClean="0"/>
              <a:t>傳</a:t>
            </a:r>
            <a:r>
              <a:rPr lang="zh-TW" altLang="zh-TW" sz="2400" dirty="0" smtClean="0"/>
              <a:t>統</a:t>
            </a:r>
            <a:r>
              <a:rPr lang="en-US" altLang="zh-TW" sz="2400" dirty="0"/>
              <a:t>ZKP</a:t>
            </a:r>
            <a:r>
              <a:rPr lang="zh-TW" altLang="zh-TW" sz="2400" dirty="0"/>
              <a:t>（互動式驗證機制）</a:t>
            </a:r>
            <a:r>
              <a:rPr lang="zh-TW" altLang="en-US" sz="2400" dirty="0" smtClean="0"/>
              <a:t> 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/>
              <a:t>Schnorr Protocol</a:t>
            </a:r>
            <a:r>
              <a:rPr lang="zh-TW" altLang="en-US" sz="2400" dirty="0"/>
              <a:t>（簡化版互動式驗證機制</a:t>
            </a:r>
            <a:r>
              <a:rPr lang="zh-TW" altLang="en-US" sz="2400" dirty="0" smtClean="0"/>
              <a:t>）。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 smtClean="0"/>
              <a:t>F</a:t>
            </a:r>
            <a:r>
              <a:rPr lang="en-US" altLang="zh-TW" sz="2400" dirty="0"/>
              <a:t>iat–Shamir Heuristic</a:t>
            </a:r>
            <a:r>
              <a:rPr lang="zh-TW" altLang="zh-TW" sz="2400" dirty="0"/>
              <a:t>（非互動式驗證機制</a:t>
            </a:r>
            <a:r>
              <a:rPr lang="zh-TW" altLang="zh-TW" sz="2400" dirty="0" smtClean="0"/>
              <a:t>）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17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二</a:t>
            </a:r>
            <a:r>
              <a:rPr lang="zh-TW" altLang="en-US" sz="4000" b="1" dirty="0" smtClean="0"/>
              <a:t>、專題目標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693812" y="1556792"/>
            <a:ext cx="2736304" cy="15092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ZKP</a:t>
            </a:r>
          </a:p>
          <a:p>
            <a:pPr algn="ctr"/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（互動式）</a:t>
            </a:r>
            <a:endParaRPr lang="zh-TW" altLang="en-US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582244" y="1556792"/>
            <a:ext cx="2736304" cy="1509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</a:p>
          <a:p>
            <a:pPr algn="ctr"/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簡化</a:t>
            </a:r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互動式）</a:t>
            </a:r>
            <a:endParaRPr lang="zh-TW" altLang="en-US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470676" y="1556792"/>
            <a:ext cx="2736304" cy="15092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/>
              <a:t>Fiat–Shamir </a:t>
            </a:r>
            <a:r>
              <a:rPr lang="en-US" altLang="zh-TW" sz="3200" b="1" dirty="0"/>
              <a:t>Heuristic</a:t>
            </a: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互動式）</a:t>
            </a:r>
            <a:endParaRPr lang="zh-TW" altLang="en-US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3646140" y="1988840"/>
            <a:ext cx="792088" cy="64807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2" name="向右箭號 11"/>
          <p:cNvSpPr/>
          <p:nvPr/>
        </p:nvSpPr>
        <p:spPr>
          <a:xfrm>
            <a:off x="7534572" y="1988840"/>
            <a:ext cx="792088" cy="64807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7" name="矩形 6"/>
          <p:cNvSpPr/>
          <p:nvPr/>
        </p:nvSpPr>
        <p:spPr>
          <a:xfrm>
            <a:off x="599728" y="3320118"/>
            <a:ext cx="3046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由證明者與驗證者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挑戰與回應的方式達成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多輪互動、傳輸成本高，不利於一對多、非同步或網路不穩定的環境中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10236" y="3314015"/>
            <a:ext cx="30464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引入更簡潔的數學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承諾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challenge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回應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大幅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降低通訊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成本，並具有實作上的簡便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屬互動式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協定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在分散式系統或無法同步傳輸的場景中仍有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侷限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6660" y="3314015"/>
            <a:ext cx="3046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取代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協定中的隨機挑戰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值，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hash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證明者本地端自行計算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應用於區塊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鏈、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身份、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無人監督驗證等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場景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72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sp>
        <p:nvSpPr>
          <p:cNvPr id="5" name="內容版面配置區 3">
            <a:extLst>
              <a:ext uri="{FF2B5EF4-FFF2-40B4-BE49-F238E27FC236}">
                <a16:creationId xmlns="" xmlns:a16="http://schemas.microsoft.com/office/drawing/2014/main" id="{FCCA5DD9-09D4-479C-9F96-62D1622C7DB1}"/>
              </a:ext>
            </a:extLst>
          </p:cNvPr>
          <p:cNvSpPr txBox="1">
            <a:spLocks/>
          </p:cNvSpPr>
          <p:nvPr/>
        </p:nvSpPr>
        <p:spPr>
          <a:xfrm>
            <a:off x="6454452" y="1988840"/>
            <a:ext cx="5580353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36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7724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32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3726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28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1158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24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44018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24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傳統</a:t>
            </a:r>
            <a:r>
              <a:rPr lang="en-US" altLang="zh-TW" sz="2400" dirty="0"/>
              <a:t>ZKP — </a:t>
            </a:r>
            <a:r>
              <a:rPr lang="zh-TW" altLang="en-US" sz="2400" dirty="0"/>
              <a:t>以</a:t>
            </a:r>
            <a:r>
              <a:rPr lang="en-US" altLang="zh-TW" sz="2400" dirty="0"/>
              <a:t>Graph 3-colorability</a:t>
            </a:r>
            <a:r>
              <a:rPr lang="zh-TW" altLang="en-US" sz="2400" dirty="0"/>
              <a:t>（簡稱</a:t>
            </a:r>
            <a:r>
              <a:rPr lang="en-US" altLang="zh-TW" sz="2400" dirty="0"/>
              <a:t>G3C</a:t>
            </a:r>
            <a:r>
              <a:rPr lang="zh-TW" altLang="en-US" sz="2400" dirty="0"/>
              <a:t>）為例子 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 smtClean="0"/>
              <a:t>Schnorr Protocol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/>
              <a:t>Fiat–Shamir </a:t>
            </a:r>
            <a:r>
              <a:rPr lang="en-US" altLang="zh-TW" sz="2400" dirty="0" smtClean="0"/>
              <a:t>Heuristic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0573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>
                <a:extLst>
                  <a:ext uri="{FF2B5EF4-FFF2-40B4-BE49-F238E27FC236}">
                    <a16:creationId xmlns="" xmlns:a16="http://schemas.microsoft.com/office/drawing/2014/main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TW" sz="2400" b="1" dirty="0" smtClean="0"/>
                  <a:t>G3C</a:t>
                </a:r>
                <a:r>
                  <a:rPr lang="zh-TW" altLang="en-US" sz="2400" b="1" dirty="0" smtClean="0"/>
                  <a:t>：</a:t>
                </a:r>
                <a:r>
                  <a:rPr lang="zh-TW" altLang="zh-TW" sz="2200" dirty="0" smtClean="0"/>
                  <a:t>假設</a:t>
                </a:r>
                <a:r>
                  <a:rPr lang="zh-TW" altLang="zh-TW" sz="2200" dirty="0"/>
                  <a:t>有一</a:t>
                </a:r>
                <a:r>
                  <a:rPr lang="en-US" altLang="zh-TW" sz="2200" dirty="0"/>
                  <a:t>G = ( V , E )</a:t>
                </a:r>
                <a:r>
                  <a:rPr lang="zh-TW" altLang="zh-TW" sz="2200" dirty="0"/>
                  <a:t>，若存在一個映射（</a:t>
                </a:r>
                <a:r>
                  <a:rPr lang="en-US" altLang="zh-TW" sz="2200" dirty="0"/>
                  <a:t>mapping</a:t>
                </a:r>
                <a:r>
                  <a:rPr lang="zh-TW" altLang="zh-TW" sz="2200" dirty="0"/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ϕ</m:t>
                    </m:r>
                    <m:r>
                      <a:rPr lang="zh-TW" altLang="zh-TW" sz="2200">
                        <a:latin typeface="Cambria Math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V</m:t>
                    </m:r>
                    <m:r>
                      <a:rPr lang="zh-TW" altLang="zh-TW" sz="220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>
                            <a:latin typeface="Cambria Math"/>
                          </a:rPr>
                          <m:t>1,2,3</m:t>
                        </m:r>
                      </m:e>
                    </m:d>
                  </m:oMath>
                </a14:m>
                <a:r>
                  <a:rPr lang="zh-TW" altLang="zh-TW" sz="2200" dirty="0"/>
                  <a:t>，使得任一個邊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𝑢</m:t>
                        </m:r>
                        <m:r>
                          <a:rPr lang="en-US" altLang="zh-TW" sz="2200">
                            <a:latin typeface="Cambria Math"/>
                          </a:rPr>
                          <m:t>,</m:t>
                        </m:r>
                        <m:r>
                          <a:rPr lang="en-US" altLang="zh-TW" sz="2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ϵ</m:t>
                    </m:r>
                    <m:r>
                      <a:rPr lang="en-US" altLang="zh-TW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E</m:t>
                    </m:r>
                  </m:oMath>
                </a14:m>
                <a:r>
                  <a:rPr lang="zh-TW" altLang="zh-TW" sz="2200" dirty="0"/>
                  <a:t>，其兩個端點為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sz="2200">
                        <a:latin typeface="Cambria Math"/>
                      </a:rPr>
                      <m:t>≠</m:t>
                    </m:r>
                    <m:r>
                      <a:rPr lang="en-US" altLang="zh-TW" sz="22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2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200" dirty="0"/>
                  <a:t>，則稱</a:t>
                </a:r>
                <a:r>
                  <a:rPr lang="en-US" altLang="zh-TW" sz="2200" dirty="0"/>
                  <a:t>G</a:t>
                </a:r>
                <a:r>
                  <a:rPr lang="zh-TW" altLang="zh-TW" sz="2200" dirty="0"/>
                  <a:t>為「</a:t>
                </a:r>
                <a:r>
                  <a:rPr lang="en-US" altLang="zh-TW" sz="2200" dirty="0"/>
                  <a:t>3-colorable</a:t>
                </a:r>
                <a:r>
                  <a:rPr lang="zh-TW" altLang="zh-TW" sz="2200" dirty="0"/>
                  <a:t>」。</a:t>
                </a:r>
                <a:endParaRPr lang="en-US" altLang="zh-TW" sz="2200" b="1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𝜳</m:t>
                    </m:r>
                  </m:oMath>
                </a14:m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</a:t>
                </a:r>
                <a:r>
                  <a:rPr lang="en-US" altLang="zh-TW" sz="2400" dirty="0"/>
                  <a:t>G</a:t>
                </a:r>
                <a:r>
                  <a:rPr lang="zh-TW" altLang="zh-TW" sz="2400" dirty="0"/>
                  <a:t>的一個</a:t>
                </a:r>
                <a:r>
                  <a:rPr lang="en-US" altLang="zh-TW" sz="2400" dirty="0"/>
                  <a:t>3-coloring</a:t>
                </a:r>
                <a:r>
                  <a:rPr lang="zh-TW" altLang="zh-TW" sz="2400" dirty="0"/>
                  <a:t>。</a:t>
                </a:r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𝝅</m:t>
                    </m:r>
                  </m:oMath>
                </a14:m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TW" altLang="zh-TW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>
                            <a:latin typeface="Cambria Math"/>
                          </a:rPr>
                          <m:t>1,2,3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的隨機排列</a:t>
                </a:r>
                <a:r>
                  <a:rPr lang="zh-TW" altLang="zh-TW" sz="2400" dirty="0" smtClean="0"/>
                  <a:t>。</a:t>
                </a:r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zh-TW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TW" sz="2400" b="1">
                        <a:latin typeface="Cambria Math"/>
                      </a:rPr>
                      <m:t>=</m:t>
                    </m:r>
                    <m:r>
                      <a:rPr lang="en-US" altLang="zh-TW" sz="2400" b="1" i="1">
                        <a:latin typeface="Cambria Math"/>
                      </a:rPr>
                      <m:t>𝝅</m:t>
                    </m:r>
                    <m:r>
                      <a:rPr lang="en-US" altLang="zh-TW" sz="2400" b="1" i="1">
                        <a:latin typeface="Cambria Math"/>
                      </a:rPr>
                      <m:t>( </m:t>
                    </m:r>
                    <m:r>
                      <a:rPr lang="en-US" altLang="zh-TW" sz="2400" b="1" i="1">
                        <a:latin typeface="Cambria Math"/>
                      </a:rPr>
                      <m:t>𝜳</m:t>
                    </m:r>
                    <m:d>
                      <m:d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TW" sz="2400" b="1" i="1">
                        <a:latin typeface="Cambria Math"/>
                      </a:rPr>
                      <m:t> )</m:t>
                    </m:r>
                  </m:oMath>
                </a14:m>
                <a:r>
                  <a:rPr lang="en-US" altLang="zh-TW" sz="2400" b="1" dirty="0"/>
                  <a:t> </a:t>
                </a:r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為一隨機的</a:t>
                </a:r>
                <a:r>
                  <a:rPr lang="en-US" altLang="zh-TW" sz="2400" dirty="0" smtClean="0"/>
                  <a:t>3-coloring</a:t>
                </a:r>
                <a:r>
                  <a:rPr lang="zh-TW" altLang="en-US" sz="2400" dirty="0"/>
                  <a:t>，</a:t>
                </a:r>
                <a:r>
                  <a:rPr lang="zh-TW" altLang="zh-TW" sz="2400" dirty="0" smtClean="0"/>
                  <a:t>將</a:t>
                </a:r>
                <a:r>
                  <a:rPr lang="zh-TW" altLang="zh-TW" sz="2400" dirty="0"/>
                  <a:t>每個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r>
                      <a:rPr lang="en-US" altLang="zh-TW" sz="24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放入一個標註為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𝑣</m:t>
                    </m:r>
                  </m:oMath>
                </a14:m>
                <a:r>
                  <a:rPr lang="zh-TW" altLang="zh-TW" sz="2400" dirty="0"/>
                  <a:t>的箱子，並用金鑰（</a:t>
                </a:r>
                <a:r>
                  <a:rPr lang="en-US" altLang="zh-TW" sz="2400" dirty="0" err="1"/>
                  <a:t>Key</a:t>
                </a:r>
                <a:r>
                  <a:rPr lang="en-US" altLang="zh-TW" sz="2400" i="1" baseline="-25000" dirty="0" err="1"/>
                  <a:t>v</a:t>
                </a:r>
                <a:r>
                  <a:rPr lang="zh-TW" altLang="zh-TW" sz="2400" dirty="0"/>
                  <a:t>）上鎖。</a:t>
                </a:r>
              </a:p>
              <a:p>
                <a:pPr marL="548640" lvl="2" indent="-274320" algn="just">
                  <a:lnSpc>
                    <a:spcPct val="15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endParaRPr lang="zh-TW" altLang="zh-TW" sz="2400" dirty="0"/>
              </a:p>
              <a:p>
                <a:pPr marL="548640" lvl="2" indent="-274320" algn="just">
                  <a:lnSpc>
                    <a:spcPct val="15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endParaRPr lang="en-US" altLang="zh-TW" sz="2400" b="1" dirty="0"/>
              </a:p>
            </p:txBody>
          </p:sp>
        </mc:Choice>
        <mc:Fallback xmlns="">
          <p:sp>
            <p:nvSpPr>
              <p:cNvPr id="20" name="內容版面配置區 2">
                <a:extLst>
                  <a:ext uri="{FF2B5EF4-FFF2-40B4-BE49-F238E27FC236}">
                    <a16:creationId xmlns=""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 rotWithShape="1">
                <a:blip r:embed="rId3"/>
                <a:stretch>
                  <a:fillRect l="-421" r="-3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專案規劃概觀簡報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_26713188_TF03460544" id="{6F554B24-2C09-4153-BF01-57653ED04444}" vid="{C80FED5E-EC00-4C61-90A9-0EA5EF995274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72027</TotalTime>
  <Words>880</Words>
  <Application>Microsoft Office PowerPoint</Application>
  <PresentationFormat>自訂</PresentationFormat>
  <Paragraphs>153</Paragraphs>
  <Slides>21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專案規劃概觀簡報</vt:lpstr>
      <vt:lpstr>Zero-Knowledge Proof：以 Schnorr Protocol 為核心的可驗證身份驗證系統</vt:lpstr>
      <vt:lpstr>PowerPoint 簡報</vt:lpstr>
      <vt:lpstr>一、背景介紹及動機說明</vt:lpstr>
      <vt:lpstr>一、背景介紹及動機說明</vt:lpstr>
      <vt:lpstr>一、背景介紹及動機說明</vt:lpstr>
      <vt:lpstr>二、專題目標</vt:lpstr>
      <vt:lpstr>二、專題目標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四、結論</vt:lpstr>
      <vt:lpstr>四、結論</vt:lpstr>
      <vt:lpstr>五、未來展望</vt:lpstr>
      <vt:lpstr>五、未來展望</vt:lpstr>
      <vt:lpstr>參考文獻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專案概觀</dc:title>
  <dc:creator>USER</dc:creator>
  <cp:lastModifiedBy>黃杬霆</cp:lastModifiedBy>
  <cp:revision>4903</cp:revision>
  <dcterms:created xsi:type="dcterms:W3CDTF">2021-04-28T10:04:01Z</dcterms:created>
  <dcterms:modified xsi:type="dcterms:W3CDTF">2025-05-17T01:24:57Z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2021-06-28T12:50:42Z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b91b1aa5-81bc-4dc6-8ca4-eed5b9056ae8</vt:lpwstr>
  </property>
  <property fmtid="{D5CDD505-2E9C-101B-9397-08002B2CF9AE}" pid="8" name="MSIP_Label_ea60d57e-af5b-4752-ac57-3e4f28ca11dc_ContentBits">
    <vt:lpwstr>0</vt:lpwstr>
  </property>
</Properties>
</file>