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9"/>
  </p:notesMasterIdLst>
  <p:handoutMasterIdLst>
    <p:handoutMasterId r:id="rId30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71" r:id="rId11"/>
    <p:sldId id="3072" r:id="rId12"/>
    <p:sldId id="3073" r:id="rId13"/>
    <p:sldId id="3074" r:id="rId14"/>
    <p:sldId id="3075" r:id="rId15"/>
    <p:sldId id="3076" r:id="rId16"/>
    <p:sldId id="3077" r:id="rId17"/>
    <p:sldId id="3078" r:id="rId18"/>
    <p:sldId id="3079" r:id="rId19"/>
    <p:sldId id="3080" r:id="rId20"/>
    <p:sldId id="3082" r:id="rId21"/>
    <p:sldId id="3081" r:id="rId22"/>
    <p:sldId id="3057" r:id="rId23"/>
    <p:sldId id="3068" r:id="rId24"/>
    <p:sldId id="3062" r:id="rId25"/>
    <p:sldId id="3069" r:id="rId26"/>
    <p:sldId id="3070" r:id="rId27"/>
    <p:sldId id="3000" r:id="rId28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6242" autoAdjust="0"/>
  </p:normalViewPr>
  <p:slideViewPr>
    <p:cSldViewPr>
      <p:cViewPr varScale="1">
        <p:scale>
          <a:sx n="115" d="100"/>
          <a:sy n="115" d="100"/>
        </p:scale>
        <p:origin x="-750" y="-114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2025/6/1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2025/6/1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25FF7D-9AC6-35F3-1974-3005186E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xmlns="" id="{72C3084B-258D-48BE-338B-B9CF6AF8E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xmlns="" id="{CE98C600-E8A1-E276-8D91-451F1B247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6FFA223-8D7E-B12F-928A-1C5796E803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2728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B81AF96-93A2-CD7B-F981-8843B09E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xmlns="" id="{FEC6465C-2162-8570-F341-83B41D6CE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xmlns="" id="{0118480C-7CF0-2DF8-5367-A25457F1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D4110FE-27D8-AB4B-DC73-0D8ED9EE3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180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EED79-3A73-9C24-B234-3E42D7DDF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xmlns="" id="{6402136C-D75E-3EA1-6471-C3A05409B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xmlns="" id="{856CAB1C-5E7F-3802-E037-65D2C6B2E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0495FFE-1E9C-8C80-BBF1-B2A75EDF6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5483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B84C0F-55CE-A1F2-B6A6-DD7CA830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xmlns="" id="{D8F36443-1908-D9FB-CEBB-5A3A2796D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xmlns="" id="{5EB4E344-9B6E-EFFE-EA59-56B533521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4EB3A08E-15D6-0066-AA79-4C38F5E7C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09104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A0D6D4-5621-9F52-F662-BEAD56A87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xmlns="" id="{FB548F1B-6726-9212-3356-B8C653CB8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xmlns="" id="{06F6FAA1-E3CB-7D2D-7A22-2BAD393C8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C120FECE-11E8-8121-752F-D938E141A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8292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39C073-01D8-9FA1-9814-48E7F59AC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xmlns="" id="{EFA6F237-7233-2727-5151-EF6940FB3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xmlns="" id="{7F9EE711-63F9-00B3-9495-9E03C1F3D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75F3EA4-E2E8-F9F1-DD35-5A639A9FC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29384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:a16="http://schemas.microsoft.com/office/drawing/2014/main" xmlns="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:a16="http://schemas.microsoft.com/office/drawing/2014/main" xmlns="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xmlns="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:a16="http://schemas.microsoft.com/office/drawing/2014/main" xmlns="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:a16="http://schemas.microsoft.com/office/drawing/2014/main" xmlns="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xmlns="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:a16="http://schemas.microsoft.com/office/drawing/2014/main" xmlns="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:a16="http://schemas.microsoft.com/office/drawing/2014/main" xmlns="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2025/6/1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7/021801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7/0-387-34805-0_21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12188825" cy="1064096"/>
          </a:xfrm>
        </p:spPr>
        <p:txBody>
          <a:bodyPr rtlCol="0">
            <a:normAutofit fontScale="92500" lnSpcReduction="10000"/>
          </a:bodyPr>
          <a:lstStyle/>
          <a:p>
            <a:pPr algn="r">
              <a:spcBef>
                <a:spcPts val="600"/>
              </a:spcBef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ts val="600"/>
              </a:spcBef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報告人：林伯叡（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）、黃杬霆（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>
              <a:spcBef>
                <a:spcPts val="600"/>
              </a:spcBef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課程教授：官大智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）為例子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48" y="1844824"/>
            <a:ext cx="6336704" cy="43204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979662"/>
            <a:ext cx="5760640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隨</a:t>
                </a:r>
                <a:r>
                  <a:rPr lang="zh-TW" altLang="zh-TW" sz="2400" dirty="0"/>
                  <a:t>著「驗證次數」提高，挑到衝突邊機率快速上升，最終穩定於 </a:t>
                </a:r>
                <a:r>
                  <a:rPr lang="en-US" altLang="zh-TW" sz="2400" b="1" dirty="0"/>
                  <a:t>5%</a:t>
                </a:r>
                <a:r>
                  <a:rPr lang="zh-TW" altLang="zh-TW" sz="2400" dirty="0"/>
                  <a:t>，約等同於理論值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𝐸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22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=4.5%</m:t>
                    </m:r>
                    <m:r>
                      <a:rPr lang="zh-TW" altLang="zh-TW" sz="2400">
                        <a:latin typeface="Cambria Math"/>
                      </a:rPr>
                      <m:t>。</m:t>
                    </m:r>
                  </m:oMath>
                </a14:m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/>
                  <a:t>訊息傳達次數高達</a:t>
                </a:r>
                <a:r>
                  <a:rPr lang="en-US" altLang="zh-TW" sz="2400" dirty="0"/>
                  <a:t> 12000 </a:t>
                </a:r>
                <a:r>
                  <a:rPr lang="zh-TW" altLang="zh-TW" sz="2400" dirty="0"/>
                  <a:t>次</a:t>
                </a:r>
                <a:r>
                  <a:rPr lang="zh-TW" altLang="en-US" sz="2400" dirty="0"/>
                  <a:t>。</a:t>
                </a: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421" r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）為例子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658255" y="2526389"/>
            <a:ext cx="7416823" cy="35429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868" y="4437112"/>
            <a:ext cx="3096344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 fontScale="92500"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基於原版 </a:t>
                </a:r>
                <a:r>
                  <a:rPr lang="en-US" altLang="zh-TW" sz="2400" dirty="0"/>
                  <a:t>Schnorr Protocol</a:t>
                </a:r>
                <a:r>
                  <a:rPr lang="zh-TW" altLang="en-US" sz="2400" dirty="0"/>
                  <a:t>，</a:t>
                </a:r>
                <a:r>
                  <a:rPr lang="zh-TW" altLang="zh-TW" sz="2400" dirty="0"/>
                  <a:t>以</a:t>
                </a:r>
                <a:r>
                  <a:rPr lang="zh-TW" altLang="en-US" sz="2400" dirty="0"/>
                  <a:t> </a:t>
                </a:r>
                <a:r>
                  <a:rPr lang="zh-TW" altLang="zh-TW" sz="2400" b="1" dirty="0">
                    <a:solidFill>
                      <a:srgbClr val="FF0000"/>
                    </a:solidFill>
                  </a:rPr>
                  <a:t>離散對數之難度</a:t>
                </a:r>
                <a:r>
                  <a:rPr lang="zh-TW" altLang="en-US" sz="2400" b="1" dirty="0"/>
                  <a:t> </a:t>
                </a:r>
                <a:r>
                  <a:rPr lang="zh-TW" altLang="zh-TW" sz="2400" dirty="0"/>
                  <a:t>作為核心</a:t>
                </a:r>
                <a:r>
                  <a:rPr lang="zh-TW" altLang="en-US" sz="2400" dirty="0"/>
                  <a:t>。</a:t>
                </a:r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Prover</a:t>
                </a:r>
                <a:r>
                  <a:rPr lang="zh-TW" altLang="en-US" sz="2400" dirty="0"/>
                  <a:t> </a:t>
                </a:r>
                <a:r>
                  <a:rPr lang="zh-TW" altLang="zh-TW" sz="2400" dirty="0"/>
                  <a:t>知道一個秘密私鑰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zh-TW" sz="2400" dirty="0"/>
                  <a:t>，計算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𝒚</m:t>
                    </m:r>
                    <m:r>
                      <a:rPr lang="en-US" altLang="zh-TW" sz="2400" b="1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(</m:t>
                    </m:r>
                    <m:r>
                      <a:rPr lang="en-US" altLang="zh-TW" sz="2400" b="1" i="1">
                        <a:latin typeface="Cambria Math"/>
                      </a:rPr>
                      <m:t>𝒎𝒐𝒅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𝒑</m:t>
                    </m:r>
                    <m:r>
                      <a:rPr lang="en-US" altLang="zh-TW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sz="2400" dirty="0"/>
                  <a:t>，並提供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公鑰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𝒑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TW" altLang="zh-TW" sz="2400" dirty="0"/>
                  <a:t>，</a:t>
                </a: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欲在不透漏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的情況下，讓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相信其知道秘密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en-US" sz="2400" b="1" dirty="0"/>
                  <a:t>。</a:t>
                </a:r>
                <a:endParaRPr lang="en-US" altLang="zh-TW" sz="2400" b="1" dirty="0"/>
              </a:p>
              <a:p>
                <a:pPr lvl="1"/>
                <a:r>
                  <a:rPr lang="zh-TW" altLang="zh-TW" dirty="0"/>
                  <a:t>質數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</m:oMath>
                </a14:m>
                <a:r>
                  <a:rPr lang="zh-TW" altLang="zh-TW" dirty="0"/>
                  <a:t>：隨機挑選的大質數</a:t>
                </a:r>
                <a:endParaRPr lang="zh-TW" altLang="zh-TW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/>
                      </a:rPr>
                      <m:t> </m:t>
                    </m:r>
                    <m:r>
                      <a:rPr lang="zh-TW" altLang="en-US" b="1" i="1" smtClean="0">
                        <a:latin typeface="Cambria Math"/>
                      </a:rPr>
                      <m:t>   </m:t>
                    </m:r>
                    <m:r>
                      <a:rPr lang="en-US" altLang="zh-TW" b="1">
                        <a:latin typeface="Cambria Math"/>
                      </a:rPr>
                      <m:t>              </m:t>
                    </m:r>
                    <m:r>
                      <a:rPr lang="zh-TW" altLang="en-US" b="1" i="1" smtClean="0">
                        <a:latin typeface="Cambria Math"/>
                      </a:rPr>
                      <m:t>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| (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−</m:t>
                    </m:r>
                    <m:r>
                      <a:rPr lang="en-US" altLang="zh-TW" b="1" i="1">
                        <a:latin typeface="Cambria Math"/>
                      </a:rPr>
                      <m:t>𝟏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2000" dirty="0"/>
              </a:p>
              <a:p>
                <a:pPr lvl="1"/>
                <a:r>
                  <a:rPr lang="zh-TW" altLang="zh-TW" dirty="0"/>
                  <a:t>生成元（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𝒈𝒆𝒏𝒆𝒓𝒂𝒕𝒐𝒓</m:t>
                    </m:r>
                  </m:oMath>
                </a14:m>
                <a:r>
                  <a:rPr lang="zh-TW" altLang="zh-TW" dirty="0"/>
                  <a:t>）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𝛜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TW" altLang="zh-TW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TW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zh-TW" sz="1600" dirty="0"/>
              </a:p>
              <a:p>
                <a:pPr lvl="1"/>
                <a:r>
                  <a:rPr lang="zh-TW" altLang="zh-TW" dirty="0"/>
                  <a:t>私鑰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（隨機挑選）</a:t>
                </a:r>
                <a:endParaRPr lang="zh-TW" altLang="zh-TW" sz="1600" dirty="0"/>
              </a:p>
              <a:p>
                <a:pPr lvl="1"/>
                <a:r>
                  <a:rPr lang="zh-TW" altLang="zh-TW" dirty="0"/>
                  <a:t>公鑰</a:t>
                </a:r>
                <a:r>
                  <a:rPr lang="zh-TW" altLang="zh-TW" b="1" dirty="0"/>
                  <a:t>：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(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 i="1">
                        <a:latin typeface="Cambria Math"/>
                      </a:rPr>
                      <m:t> , </m:t>
                    </m:r>
                    <m:r>
                      <a:rPr lang="en-US" altLang="zh-TW" b="1" i="1">
                        <a:latin typeface="Cambria Math"/>
                      </a:rPr>
                      <m:t>𝒚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16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31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621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3" y="1838925"/>
            <a:ext cx="5616624" cy="396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405780" y="1628800"/>
            <a:ext cx="583264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02324" y="3539623"/>
            <a:ext cx="7200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b="1" dirty="0"/>
              <a:t>.</a:t>
            </a:r>
          </a:p>
          <a:p>
            <a:r>
              <a:rPr lang="en-US" altLang="zh-TW" sz="2000" b="1" dirty="0"/>
              <a:t>.</a:t>
            </a:r>
          </a:p>
          <a:p>
            <a:r>
              <a:rPr lang="en-US" altLang="zh-TW" sz="2000" b="1" dirty="0"/>
              <a:t>.</a:t>
            </a:r>
            <a:endParaRPr lang="zh-TW" altLang="en-US" sz="20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253" y="1645356"/>
            <a:ext cx="60579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555286"/>
            <a:ext cx="63341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早期的 </a:t>
                </a:r>
                <a:r>
                  <a:rPr lang="en-US" altLang="zh-TW" sz="2000" dirty="0"/>
                  <a:t>Schnorr </a:t>
                </a:r>
                <a:r>
                  <a:rPr lang="zh-TW" altLang="en-US" sz="2000" dirty="0"/>
                  <a:t>身分驗證仍須多次互動。</a:t>
                </a:r>
                <a:r>
                  <a:rPr lang="en-US" altLang="zh-TW" sz="2000" dirty="0"/>
                  <a:t>Fiat–Shamir </a:t>
                </a:r>
                <a:r>
                  <a:rPr lang="zh-TW" altLang="en-US" sz="2000" dirty="0"/>
                  <a:t>擷取整個「承諾 </a:t>
                </a:r>
                <a:r>
                  <a:rPr lang="en-US" altLang="zh-TW" sz="2000" dirty="0"/>
                  <a:t>– </a:t>
                </a:r>
                <a:r>
                  <a:rPr lang="zh-TW" altLang="en-US" sz="2000" dirty="0"/>
                  <a:t>挑戰 </a:t>
                </a:r>
                <a:r>
                  <a:rPr lang="en-US" altLang="zh-TW" sz="2000" dirty="0"/>
                  <a:t>– </a:t>
                </a:r>
                <a:r>
                  <a:rPr lang="zh-TW" altLang="en-US" sz="2000" dirty="0"/>
                  <a:t>回應」流程，將原本由驗證者隨機產生的挑戰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TW" altLang="en-US" sz="2000" dirty="0"/>
                  <a:t> ，改為由證明者本地端透過雜湊函數計算         </a:t>
                </a:r>
                <a:endParaRPr lang="en-US" altLang="zh-TW" sz="2000" dirty="0"/>
              </a:p>
              <a:p>
                <a:pPr marL="0" lvl="1" indent="0">
                  <a:lnSpc>
                    <a:spcPct val="150000"/>
                  </a:lnSpc>
                  <a:spcBef>
                    <a:spcPts val="180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TW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𝒄𝒐𝒏𝒕𝒆𝒙𝒕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altLang="zh-TW" sz="2000" b="1" dirty="0"/>
              </a:p>
              <a:p>
                <a:pPr marL="274320" lvl="1" indent="-27432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只要雜湊函數能近似亂數預言機（</a:t>
                </a:r>
                <a:r>
                  <a:rPr lang="en-US" altLang="zh-TW" sz="2000" dirty="0"/>
                  <a:t>Random-Oracle Model, ROM</a:t>
                </a:r>
                <a:r>
                  <a:rPr lang="zh-TW" altLang="en-US" sz="2000" dirty="0"/>
                  <a:t>），對手無法事先預測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TW" altLang="en-US" sz="2000" dirty="0"/>
                  <a:t>，就沒有有效方式偽造 </a:t>
                </a:r>
                <a:r>
                  <a:rPr lang="en-US" altLang="zh-TW" sz="2000" i="1" dirty="0"/>
                  <a:t>r</a:t>
                </a:r>
                <a:r>
                  <a:rPr lang="zh-TW" altLang="en-US" sz="2000" dirty="0"/>
                  <a:t>。因此在 </a:t>
                </a:r>
                <a:r>
                  <a:rPr lang="zh-TW" altLang="en-US" sz="2000" b="1" dirty="0">
                    <a:solidFill>
                      <a:srgbClr val="FF0000"/>
                    </a:solidFill>
                  </a:rPr>
                  <a:t>無須再往返傳輸封包</a:t>
                </a:r>
                <a:r>
                  <a:rPr lang="zh-TW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zh-TW" altLang="en-US" sz="2000" dirty="0"/>
                  <a:t>的情況下，仍同時保有完整性、可靠性與零知識，特別適合區塊鏈、電子身分文件與離線驗票等一對多、非同步場域。</a:t>
                </a:r>
                <a:endParaRPr lang="en-US" altLang="zh-TW" sz="2400" b="1" dirty="0">
                  <a:solidFill>
                    <a:srgbClr val="FF0000"/>
                  </a:solidFill>
                </a:endParaRPr>
              </a:p>
              <a:p>
                <a:pPr marL="0" lvl="1" indent="0">
                  <a:lnSpc>
                    <a:spcPct val="150000"/>
                  </a:lnSpc>
                  <a:spcBef>
                    <a:spcPts val="1800"/>
                  </a:spcBef>
                  <a:buSzPct val="80000"/>
                  <a:buNone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28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69AE4A-9249-3FED-2067-384E3910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624781B9-4CC9-0F9D-A892-05EB506482D5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96D01D55-DC2A-F28F-8647-F75C069D7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/>
                </a:pPr>
                <a:r>
                  <a:rPr lang="zh-TW" altLang="en-US" b="1" dirty="0"/>
                  <a:t>承諾 </a:t>
                </a:r>
                <a:r>
                  <a:rPr lang="en-US" altLang="zh-TW" b="1" dirty="0"/>
                  <a:t>(Commit)</a:t>
                </a:r>
                <a:r>
                  <a:rPr lang="zh-TW" altLang="en-US" b="1" dirty="0"/>
                  <a:t>：</a:t>
                </a:r>
                <a:r>
                  <a:rPr lang="zh-TW" altLang="en-US" dirty="0"/>
                  <a:t>證明者隨機取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TW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，計算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TW" b="1" i="1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/>
                </a:pPr>
                <a:r>
                  <a:rPr lang="zh-TW" altLang="en-US" b="1" dirty="0"/>
                  <a:t>挑戰 </a:t>
                </a:r>
                <a:r>
                  <a:rPr lang="en-US" altLang="zh-TW" b="1" dirty="0"/>
                  <a:t>(Challenge)</a:t>
                </a:r>
                <a:r>
                  <a:rPr lang="zh-TW" altLang="en-US" dirty="0"/>
                  <a:t>：將 </a:t>
                </a:r>
                <a:r>
                  <a:rPr lang="en-US" altLang="zh-TW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zh-TW" altLang="en-US" dirty="0"/>
                  <a:t>、公開金鑰 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TW" altLang="en-US" dirty="0"/>
                  <a:t> 與固定字串 </a:t>
                </a:r>
                <a:r>
                  <a:rPr lang="en-US" altLang="zh-TW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context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串接後雜湊，取得 </a:t>
                </a:r>
                <a:endParaRPr lang="en-US" altLang="zh-TW" dirty="0"/>
              </a:p>
              <a:p>
                <a:pPr marL="0" lvl="1" indent="0">
                  <a:lnSpc>
                    <a:spcPct val="150000"/>
                  </a:lnSpc>
                  <a:spcBef>
                    <a:spcPts val="1800"/>
                  </a:spcBef>
                  <a:buSzPct val="8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en-US" altLang="zh-TW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𝒄𝒐𝒏𝒕𝒆𝒙𝒕</m:t>
                          </m:r>
                        </m:e>
                      </m:d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altLang="zh-TW" sz="2000" b="1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 startAt="3"/>
                </a:pPr>
                <a:r>
                  <a:rPr lang="zh-TW" altLang="en-US" b="1" dirty="0"/>
                  <a:t>回應 </a:t>
                </a:r>
                <a:r>
                  <a:rPr lang="en-US" altLang="zh-TW" b="1" dirty="0"/>
                  <a:t>(Response)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altLang="zh-TW" b="1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+mj-lt"/>
                  <a:buAutoNum type="arabicPeriod" startAt="3"/>
                </a:pPr>
                <a:r>
                  <a:rPr lang="zh-TW" altLang="en-US" b="1" dirty="0"/>
                  <a:t>驗證條件：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6D01D55-DC2A-F28F-8647-F75C069D7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7B21BEA-F520-C6EE-0FAF-0F4C6BB0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9D4321D6-3A3D-9D5F-02C3-8229FD0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1190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204FA9-202B-4B05-25BC-1FDBD3E1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20F65E12-D10F-EE3C-AE06-1DDA4B57181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93C4D173-EAD8-1D23-F396-C0AB669DA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5785743" cy="4384009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dirty="0"/>
                  <a:t>實作的 </a:t>
                </a:r>
                <a:r>
                  <a:rPr lang="en-US" altLang="zh-TW" b="1" dirty="0"/>
                  <a:t>Fiat–Shamir Schnorr</a:t>
                </a:r>
                <a:r>
                  <a:rPr lang="zh-TW" altLang="en-US" dirty="0"/>
                  <a:t> 非互動式零知識證明在真實與偽造兩種情境下的驗證結果</a:t>
                </a:r>
                <a:endParaRPr lang="en-US" altLang="zh-TW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在「</a:t>
                </a:r>
                <a:r>
                  <a:rPr lang="en-US" altLang="zh-TW" sz="2000" dirty="0"/>
                  <a:t>Honest Prover</a:t>
                </a:r>
                <a:r>
                  <a:rPr lang="zh-TW" altLang="en-US" sz="2000" dirty="0"/>
                  <a:t>」區段中，證明者先公開承諾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zh-TW" altLang="en-US" sz="2000" dirty="0"/>
                  <a:t>，再透過雜湊函數計算挑戰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TW" altLang="en-US" sz="2000" dirty="0"/>
                  <a:t>，最後給出回應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zh-TW" altLang="en-US" sz="2000" dirty="0"/>
                  <a:t>，驗證方檢查等式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p>
                    </m:sSup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/>
                  <a:t>，結果 </a:t>
                </a:r>
                <a:r>
                  <a:rPr lang="en-US" altLang="zh-TW" sz="2000" b="1" dirty="0"/>
                  <a:t>pass? True</a:t>
                </a:r>
                <a:r>
                  <a:rPr lang="zh-TW" altLang="en-US" sz="2000" dirty="0"/>
                  <a:t>。</a:t>
                </a:r>
                <a:endParaRPr lang="en-US" altLang="zh-TW" sz="2000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dirty="0"/>
                  <a:t>「</a:t>
                </a:r>
                <a:r>
                  <a:rPr lang="en-US" altLang="zh-TW" sz="2000" dirty="0"/>
                  <a:t>Forged Attempt</a:t>
                </a:r>
                <a:r>
                  <a:rPr lang="zh-TW" altLang="en-US" sz="2000" dirty="0"/>
                  <a:t>」隨機猜測 </a:t>
                </a:r>
                <a:r>
                  <a:rPr lang="en-US" altLang="zh-TW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(f, r)</a:t>
                </a:r>
                <a:r>
                  <a:rPr lang="zh-TW" altLang="en-US" sz="2000" dirty="0"/>
                  <a:t>，同樣流程下驗證失敗，</a:t>
                </a:r>
                <a:r>
                  <a:rPr lang="en-US" altLang="zh-TW" sz="2000" b="1" dirty="0"/>
                  <a:t>pass? False</a:t>
                </a:r>
                <a:r>
                  <a:rPr lang="zh-TW" altLang="en-US" sz="2000" dirty="0"/>
                  <a:t>。</a:t>
                </a:r>
                <a:endParaRPr lang="en-US" altLang="zh-TW" dirty="0"/>
              </a:p>
              <a:p>
                <a:pPr marL="457200" lvl="1" indent="-457200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000" b="1" dirty="0">
                    <a:solidFill>
                      <a:srgbClr val="FF0000"/>
                    </a:solidFill>
                  </a:rPr>
                  <a:t>在未知私鑰的前提下，偽造者幾乎無法同時滿足驗證條件</a:t>
                </a:r>
                <a:r>
                  <a:rPr lang="zh-TW" altLang="en-US" sz="2000" dirty="0"/>
                  <a:t>，證明協定既保持零知識又具抗偽造性。</a:t>
                </a: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93C4D173-EAD8-1D23-F396-C0AB669DA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5785743" cy="4384009"/>
              </a:xfrm>
              <a:blipFill>
                <a:blip r:embed="rId3"/>
                <a:stretch>
                  <a:fillRect l="-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6F97B8E-869A-D2F8-C581-DD193A46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94625532-B347-F56B-9A7A-EBB736A4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A0528F2D-F86E-6A3E-6990-829ED3ADE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61" y="1351997"/>
            <a:ext cx="5928253" cy="48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D22BDD-C9CA-885B-EBFB-8DAED2C2B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6C754653-49C9-C69E-8CFF-194ABF48B271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(4/5)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DB70D701-98EF-30FD-5C98-5FC3B3F2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7270367" cy="4384009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dirty="0"/>
              <a:t>同時執行「單挑戰」與「多挑戰」測試的核心結果</a:t>
            </a:r>
            <a:endParaRPr lang="en-US" altLang="zh-TW" dirty="0"/>
          </a:p>
          <a:p>
            <a:pPr marL="457200" lvl="1" indent="-457200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dirty="0"/>
              <a:t>在 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1</a:t>
            </a:r>
            <a:r>
              <a:rPr lang="zh-TW" altLang="en-US" b="1" dirty="0">
                <a:latin typeface="Cambria Math" panose="02040503050406030204" pitchFamily="18" charset="0"/>
              </a:rPr>
              <a:t> </a:t>
            </a:r>
            <a:r>
              <a:rPr lang="zh-TW" altLang="en-US" dirty="0"/>
              <a:t>時，誠實證明順利通過，而隨機偽造立即失敗；當挑戰數量提高至 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5</a:t>
            </a:r>
            <a:r>
              <a:rPr lang="zh-TW" altLang="en-US" b="1" i="1" dirty="0">
                <a:latin typeface="Cambria Math" panose="02040503050406030204" pitchFamily="18" charset="0"/>
              </a:rPr>
              <a:t>、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TW" altLang="en-US" dirty="0"/>
              <a:t>，甚至 </a:t>
            </a:r>
            <a:r>
              <a:rPr lang="en-US" altLang="zh-TW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k = 500</a:t>
            </a:r>
            <a:r>
              <a:rPr lang="zh-TW" altLang="en-US" b="1" dirty="0">
                <a:latin typeface="Cambria Math" panose="02040503050406030204" pitchFamily="18" charset="0"/>
              </a:rPr>
              <a:t> </a:t>
            </a:r>
            <a:r>
              <a:rPr lang="zh-TW" altLang="en-US" dirty="0"/>
              <a:t>時，誠實者依舊一次驗證成功，偽造者則全數遭到拒絕。</a:t>
            </a:r>
            <a:endParaRPr lang="en-US" altLang="zh-TW" dirty="0"/>
          </a:p>
          <a:p>
            <a:pPr marL="457200" lvl="1" indent="-457200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dirty="0"/>
              <a:t>Fiat–Shamir </a:t>
            </a:r>
            <a:r>
              <a:rPr lang="zh-TW" altLang="en-US" dirty="0"/>
              <a:t>多挑戰機制具備良好可擴充性 </a:t>
            </a:r>
            <a:r>
              <a:rPr lang="en-US" altLang="zh-TW" dirty="0"/>
              <a:t>——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只需線性增加回應長度，即能以指數速度壓低偽造機率，同時驗證計算仍維持簡潔</a:t>
            </a:r>
            <a:r>
              <a:rPr lang="zh-TW" altLang="en-US" dirty="0"/>
              <a:t>，足以應付大規模身分驗票或鏈上批次簽章等高安全場域。</a:t>
            </a:r>
            <a:endParaRPr lang="en-US" altLang="zh-TW" sz="2400" b="1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BB85689-2644-C8D5-50C0-5C96E681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6B2D458A-0D8E-7729-6BC6-859D05F2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4" name="圖片 3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xmlns="" id="{3B5F434E-0ED8-D5B1-C32B-F7FA095B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87" y="1049666"/>
            <a:ext cx="4304504" cy="5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8D62BE3-5E3A-F3CD-3278-972CF86B5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020563BB-809F-FE00-008F-5593DDEB0872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Heuristic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(5/5)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F6B0E312-461E-B73D-DFDE-0FCADC6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7502494" cy="4674650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比較不同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質數位元長度 (bits)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與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試驗次數 (trials)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對偽造成功率的影響。紅框列出 </a:t>
            </a:r>
            <a:r>
              <a:rPr kumimoji="0" lang="zh-TW" altLang="zh-TW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k = 1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時的統計值，可觀察到：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8，trials = 10</a:t>
            </a:r>
            <a:r>
              <a:rPr lang="en-US" altLang="zh-TW" sz="1500" b="1" dirty="0"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q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僅 256 規模，理論成功率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~1/256 ≈ 3.9 × 10⁻³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。實測值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1.2 × 10⁻³ 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與理論同量級，證明模擬可信。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32，trials = 10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 q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≈ 4 × 10⁹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，理論成功率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~2.3 × 10⁻¹⁰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；10 000 次仍未撞中 →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32，trials = 1</a:t>
            </a:r>
            <a:r>
              <a:rPr lang="en-US" altLang="zh-TW" sz="1500" b="1" dirty="0">
                <a:latin typeface="Cambria Math" panose="02040503050406030204" pitchFamily="18" charset="0"/>
              </a:rPr>
              <a:t>,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  試驗數放大</a:t>
            </a:r>
            <a:r>
              <a:rPr lang="zh-TW" altLang="en-US" sz="1500" dirty="0">
                <a:latin typeface="Arial" panose="020B0604020202020204" pitchFamily="34" charset="0"/>
              </a:rPr>
              <a:t>百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倍依舊 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，顯示隨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q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增大，偽造者需天文級嘗試才有期望值。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bits = 128，trials = 10</a:t>
            </a:r>
            <a:r>
              <a:rPr kumimoji="0" lang="en-US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,</a:t>
            </a:r>
            <a:r>
              <a:rPr kumimoji="0" lang="zh-TW" altLang="zh-TW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000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  安全等級再提升四倍，成功率遠低於 </a:t>
            </a:r>
            <a:r>
              <a:rPr kumimoji="0" lang="zh-TW" altLang="zh-TW" sz="15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10⁻³⁸</a:t>
            </a:r>
            <a:r>
              <a:rPr kumimoji="0" lang="zh-TW" altLang="zh-TW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；即使百萬億次試驗也幾乎不可能成功。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TW" altLang="zh-TW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偽造成功率 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≈ 1/qᵏ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，對 </a:t>
            </a:r>
            <a:r>
              <a:rPr kumimoji="0" lang="zh-TW" altLang="zh-TW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rPr>
              <a:t>q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的位元長度極度敏感。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8-bit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仍可偶爾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偽造成功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；</a:t>
            </a:r>
            <a:r>
              <a:rPr kumimoji="0" lang="zh-TW" altLang="zh-TW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32-bit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以上在可承受時間內幾乎零命中；</a:t>
            </a:r>
            <a:r>
              <a:rPr kumimoji="0" lang="zh-TW" altLang="zh-TW" sz="1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128-bit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充分符合現代密碼安全標準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627A1F58-1586-953E-757D-22D0773C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6D6E8DCB-787D-B321-B54B-FACE0E780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FD1DB391-408B-6912-8AEE-8194471E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957" y="4704440"/>
            <a:ext cx="4162293" cy="1246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1587529D-97EC-77B3-D53C-2D19516A6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353" y="1991773"/>
            <a:ext cx="4192484" cy="12270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480A6584-7C4B-AF53-67D5-03960ABF8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938" y="620688"/>
            <a:ext cx="4192484" cy="122020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E869E94B-3200-0607-38DA-9F4AB5739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353" y="3369726"/>
            <a:ext cx="4211502" cy="1183830"/>
          </a:xfrm>
          <a:prstGeom prst="rect">
            <a:avLst/>
          </a:prstGeom>
        </p:spPr>
      </p:pic>
      <p:sp>
        <p:nvSpPr>
          <p:cNvPr id="17" name="框架 16">
            <a:extLst>
              <a:ext uri="{FF2B5EF4-FFF2-40B4-BE49-F238E27FC236}">
                <a16:creationId xmlns:a16="http://schemas.microsoft.com/office/drawing/2014/main" xmlns="" id="{71808041-C3DD-D07D-FA6E-1E8204212216}"/>
              </a:ext>
            </a:extLst>
          </p:cNvPr>
          <p:cNvSpPr/>
          <p:nvPr/>
        </p:nvSpPr>
        <p:spPr>
          <a:xfrm>
            <a:off x="8326660" y="836712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xmlns="" id="{6760C638-1413-7A8A-154B-8C4D52F8284C}"/>
              </a:ext>
            </a:extLst>
          </p:cNvPr>
          <p:cNvSpPr/>
          <p:nvPr/>
        </p:nvSpPr>
        <p:spPr>
          <a:xfrm>
            <a:off x="8326660" y="2188486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  <p:sp>
        <p:nvSpPr>
          <p:cNvPr id="20" name="框架 19">
            <a:extLst>
              <a:ext uri="{FF2B5EF4-FFF2-40B4-BE49-F238E27FC236}">
                <a16:creationId xmlns:a16="http://schemas.microsoft.com/office/drawing/2014/main" xmlns="" id="{3EAD18CE-54BB-914D-1A0B-39D3DA406497}"/>
              </a:ext>
            </a:extLst>
          </p:cNvPr>
          <p:cNvSpPr/>
          <p:nvPr/>
        </p:nvSpPr>
        <p:spPr>
          <a:xfrm>
            <a:off x="8326660" y="3575947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xmlns="" id="{8A08AEBC-2B70-F3E4-6DB4-7E1E90C01265}"/>
              </a:ext>
            </a:extLst>
          </p:cNvPr>
          <p:cNvSpPr/>
          <p:nvPr/>
        </p:nvSpPr>
        <p:spPr>
          <a:xfrm>
            <a:off x="8326660" y="4946767"/>
            <a:ext cx="2656480" cy="380986"/>
          </a:xfrm>
          <a:prstGeom prst="frame">
            <a:avLst>
              <a:gd name="adj1" fmla="val 0"/>
            </a:avLst>
          </a:prstGeom>
          <a:solidFill>
            <a:schemeClr val="accent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4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專題目標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2586663-FC6A-6BEA-3194-1723EDF85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490BF618-C85A-769D-029A-ED21645E3DA8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批次驗證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6EA6A39B-EB98-30A1-5DAB-CF907F558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6" y="1700808"/>
                <a:ext cx="11848589" cy="4674650"/>
              </a:xfrm>
            </p:spPr>
            <p:txBody>
              <a:bodyPr>
                <a:norm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橢圓曲線密碼學（ECC）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</a:t>
                </a:r>
                <a:r>
                  <a:rPr kumimoji="0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加法群代替傳統模冪運算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，能</a:t>
                </a:r>
                <a:r>
                  <a:rPr kumimoji="0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在相同安全等級下將鑰匙與簽章位元數大幅縮短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secp256k1 僅用 256 bits 的點座標，即可取代 2048 bits 的有限域元素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我們把 Schnorr-Fiat–Shamir 的承諾</a:t>
                </a:r>
                <a14:m>
                  <m:oMath xmlns:m="http://schemas.openxmlformats.org/officeDocument/2006/math">
                    <m:r>
                      <a: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𝒇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及回應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kumimoji="0" lang="en-US" altLang="zh-TW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𝒈</m:t>
                        </m:r>
                      </m:e>
                      <m:sup>
                        <m:r>
                          <a:rPr kumimoji="0" lang="en-US" altLang="zh-TW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𝒔</m:t>
                        </m:r>
                      </m:sup>
                    </m:sSup>
                  </m:oMath>
                </a14:m>
                <a:r>
                  <a:rPr kumimoji="0" lang="zh-TW" altLang="zh-TW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與整數餘數，改寫成曲線點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𝑭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𝒌𝑮</m:t>
                    </m:r>
                  </m:oMath>
                </a14:m>
                <a:r>
                  <a:rPr kumimoji="0" lang="en-US" altLang="zh-TW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與標量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挑戰值 </a:t>
                </a:r>
                <a14:m>
                  <m:oMath xmlns:m="http://schemas.openxmlformats.org/officeDocument/2006/math">
                    <m:r>
                      <a:rPr kumimoji="0" lang="en-US" altLang="zh-TW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𝐜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仍以 SHA-256 雜湊</a:t>
                </a:r>
                <a:r>
                  <a:rPr kumimoji="0" lang="zh-TW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b="1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𝐅</m:t>
                    </m:r>
                    <m:r>
                      <a:rPr lang="en-US" altLang="zh-TW" sz="16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b="1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a:rPr lang="en-US" altLang="zh-TW" sz="16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𝒀</m:t>
                    </m:r>
                  </m:oMath>
                </a14:m>
                <a:r>
                  <a:rPr kumimoji="0" lang="zh-TW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產生，驗證條件則變為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𝒓𝑮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𝑭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𝒄𝒀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2004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批次驗證</a:t>
                </a:r>
                <a:r>
                  <a:rPr kumimoji="0" lang="en-US" altLang="zh-TW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則進一步</a:t>
                </a:r>
                <a:r>
                  <a:rPr kumimoji="0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把多組證明合併，只需一次群運算即可完成驗證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我們將每筆有限域證明的回應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與挑戰 </a:t>
                </a:r>
                <a14:m>
                  <m:oMath xmlns:m="http://schemas.openxmlformats.org/officeDocument/2006/math">
                    <m:r>
                      <a:rPr lang="en-US" altLang="zh-TW" sz="1600" b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𝐜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分別加總，並把所有承諾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𝒇</m:t>
                    </m:r>
                  </m:oMath>
                </a14:m>
                <a:r>
                  <a:rPr kumimoji="0" lang="en-US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相乘，最後檢查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𝑟</m:t>
                            </m:r>
                          </m:e>
                        </m:nary>
                      </m:sup>
                    </m:sSup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=(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</m:nary>
                    <m:r>
                      <a:rPr kumimoji="0" lang="en-US" altLang="zh-TW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  <m:sSup>
                      <m:sSupPr>
                        <m:ctrlP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kumimoji="0" lang="en-US" altLang="zh-TW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𝑦</m:t>
                        </m:r>
                      </m:e>
                      <m: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/>
                                <a:ea typeface="微軟正黑體" panose="020B0604030504040204" pitchFamily="34" charset="-12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0" lang="en-US" altLang="zh-TW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𝑐</m:t>
                            </m:r>
                          </m:e>
                        </m:nary>
                      </m:sup>
                    </m:sSup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ECC 版本用相同思路，把多筆點加總到一次 </a:t>
                </a:r>
                <a14:m>
                  <m:oMath xmlns:m="http://schemas.openxmlformats.org/officeDocument/2006/math">
                    <m:r>
                      <a:rPr kumimoji="0" lang="en-US" altLang="zh-TW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𝒓𝑮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與 </a:t>
                </a:r>
                <a14:m>
                  <m:oMath xmlns:m="http://schemas.openxmlformats.org/officeDocument/2006/math"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𝑭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+</m:t>
                    </m:r>
                    <m:r>
                      <a:rPr lang="en-US" altLang="zh-TW" sz="1600" b="1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𝒄𝒀</m:t>
                    </m:r>
                  </m:oMath>
                </a14:m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的比較。如此可</a:t>
                </a:r>
                <a:r>
                  <a:rPr kumimoji="0" lang="en-US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kumimoji="0" lang="zh-TW" altLang="zh-TW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把 O(k) 次模冪或點乘壓縮成 O(1) 次</a:t>
                </a:r>
                <a:r>
                  <a:rPr kumimoji="0" lang="zh-TW" altLang="zh-TW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endParaRPr kumimoji="0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endPara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結合 ECC 的小訊息量與批次驗證的運算加速，Fiat–Shamir Heuristic 得以在大型區塊鏈節點、離線票證或 IoT 裝置上，</a:t>
                </a:r>
                <a:r>
                  <a:rPr kumimoji="0" lang="zh-TW" altLang="zh-TW" sz="1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兼顧頻寬、運算與安全三項需求</a:t>
                </a:r>
                <a:r>
                  <a:rPr kumimoji="0" lang="zh-TW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，展現高度實務價值。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6EA6A39B-EB98-30A1-5DAB-CF907F558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6" y="1700808"/>
                <a:ext cx="11848589" cy="4674650"/>
              </a:xfrm>
              <a:blipFill>
                <a:blip r:embed="rId3"/>
                <a:stretch>
                  <a:fillRect l="-360" t="-6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F35E68AC-03D4-1CFC-C22A-23E4E1D2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FDE7F5FC-FC5B-EC4E-BBA5-14E59115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03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25BF757-356A-5914-F7C8-071A3959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DFAF92D3-D306-2D7B-07EC-9F4B0A331704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批次驗證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D860C8F7-5A8A-497F-D914-72DEC70B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6" y="1700808"/>
            <a:ext cx="8998560" cy="4674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以兩組實驗量化 </a:t>
            </a:r>
            <a:r>
              <a:rPr lang="zh-TW" altLang="en-US" sz="1600" b="1" dirty="0"/>
              <a:t>批次驗證</a:t>
            </a:r>
            <a:r>
              <a:rPr lang="zh-TW" altLang="en-US" sz="1600" dirty="0"/>
              <a:t> 與 </a:t>
            </a:r>
            <a:r>
              <a:rPr lang="en-US" altLang="zh-TW" sz="1600" b="1" dirty="0"/>
              <a:t>ECC-Schnorr</a:t>
            </a:r>
            <a:r>
              <a:rPr lang="zh-TW" altLang="en-US" sz="1600" dirty="0"/>
              <a:t> 的實際效益。</a:t>
            </a:r>
            <a:endParaRPr lang="en-US" altLang="zh-TW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比較同樣 </a:t>
            </a:r>
            <a:r>
              <a:rPr lang="en-US" altLang="zh-TW" sz="1600" dirty="0"/>
              <a:t>10,000 </a:t>
            </a:r>
            <a:r>
              <a:rPr lang="zh-TW" altLang="en-US" sz="1600" dirty="0"/>
              <a:t>份憑證在 </a:t>
            </a:r>
            <a:r>
              <a:rPr lang="en-US" altLang="zh-TW" sz="1600" b="1" dirty="0"/>
              <a:t>2048-bit </a:t>
            </a:r>
            <a:r>
              <a:rPr lang="zh-TW" altLang="en-US" sz="1600" b="1" dirty="0"/>
              <a:t>有限域</a:t>
            </a:r>
            <a:r>
              <a:rPr lang="zh-TW" altLang="en-US" sz="1600" dirty="0"/>
              <a:t> 與 </a:t>
            </a:r>
            <a:r>
              <a:rPr lang="en-US" altLang="zh-TW" sz="1600" b="1" dirty="0"/>
              <a:t>secp256k1 ECC</a:t>
            </a:r>
            <a:r>
              <a:rPr lang="zh-TW" altLang="en-US" sz="1600" dirty="0"/>
              <a:t> 兩種參數下的單筆驗證：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證明總大小由 </a:t>
            </a:r>
            <a:r>
              <a:rPr lang="en-US" altLang="zh-TW" sz="1400" dirty="0"/>
              <a:t>2.5 MB ↓ 0.63 MB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縮小 </a:t>
            </a:r>
            <a:r>
              <a:rPr lang="en-US" altLang="zh-TW" sz="1400" b="1" dirty="0">
                <a:solidFill>
                  <a:srgbClr val="FF0000"/>
                </a:solidFill>
              </a:rPr>
              <a:t>75 %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驗證總時間由 </a:t>
            </a:r>
            <a:r>
              <a:rPr lang="en-US" altLang="zh-TW" sz="1400" dirty="0"/>
              <a:t>80.8 s ↓ 17.7 s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加速 </a:t>
            </a:r>
            <a:r>
              <a:rPr lang="en-US" altLang="zh-TW" sz="1400" b="1" dirty="0">
                <a:solidFill>
                  <a:srgbClr val="FF0000"/>
                </a:solidFill>
              </a:rPr>
              <a:t>4.6 </a:t>
            </a:r>
            <a:r>
              <a:rPr lang="zh-TW" altLang="en-US" sz="1400" b="1" dirty="0">
                <a:solidFill>
                  <a:srgbClr val="FF0000"/>
                </a:solidFill>
              </a:rPr>
              <a:t>倍</a:t>
            </a:r>
            <a:endParaRPr lang="en-US" altLang="zh-TW" sz="1400" b="1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結果顯示，</a:t>
            </a:r>
            <a:r>
              <a:rPr lang="zh-TW" altLang="en-US" sz="1400" b="1" dirty="0"/>
              <a:t>只要把承諾與回應搬到橢圓曲線上，就能同時節省頻寬／鏈上 </a:t>
            </a:r>
            <a:r>
              <a:rPr lang="en-US" altLang="zh-TW" sz="1400" b="1" dirty="0"/>
              <a:t>Gas</a:t>
            </a:r>
            <a:r>
              <a:rPr lang="zh-TW" altLang="en-US" sz="1400" b="1" dirty="0"/>
              <a:t>，並大幅提升運算效率。</a:t>
            </a:r>
            <a:endParaRPr lang="en-US" altLang="zh-TW" sz="14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比較有限域 </a:t>
            </a:r>
            <a:r>
              <a:rPr lang="en-US" altLang="zh-TW" sz="1600" dirty="0"/>
              <a:t>Schnorr </a:t>
            </a:r>
            <a:r>
              <a:rPr lang="zh-TW" altLang="en-US" sz="1600" dirty="0"/>
              <a:t>的 </a:t>
            </a:r>
            <a:r>
              <a:rPr lang="zh-TW" altLang="en-US" sz="1600" b="1" dirty="0"/>
              <a:t>逐筆</a:t>
            </a:r>
            <a:r>
              <a:rPr lang="zh-TW" altLang="en-US" sz="1600" dirty="0"/>
              <a:t> 與 </a:t>
            </a:r>
            <a:r>
              <a:rPr lang="zh-TW" altLang="en-US" sz="1600" b="1" dirty="0"/>
              <a:t>批次</a:t>
            </a:r>
            <a:r>
              <a:rPr lang="zh-TW" altLang="en-US" sz="1600" dirty="0"/>
              <a:t> 驗證：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400" dirty="0"/>
              <a:t>50,000 </a:t>
            </a:r>
            <a:r>
              <a:rPr lang="zh-TW" altLang="en-US" sz="1400" dirty="0"/>
              <a:t>筆 → </a:t>
            </a:r>
            <a:r>
              <a:rPr lang="en-US" altLang="zh-TW" sz="1400" dirty="0"/>
              <a:t>1.60 s ↓ 0.016 s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加速 </a:t>
            </a:r>
            <a:r>
              <a:rPr lang="en-US" altLang="zh-TW" sz="1400" b="1" dirty="0">
                <a:solidFill>
                  <a:srgbClr val="FF0000"/>
                </a:solidFill>
              </a:rPr>
              <a:t>~100 </a:t>
            </a:r>
            <a:r>
              <a:rPr lang="zh-TW" altLang="en-US" sz="1400" b="1" dirty="0">
                <a:solidFill>
                  <a:srgbClr val="FF0000"/>
                </a:solidFill>
              </a:rPr>
              <a:t>倍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400" dirty="0"/>
              <a:t>1,000,000 </a:t>
            </a:r>
            <a:r>
              <a:rPr lang="zh-TW" altLang="en-US" sz="1400" dirty="0"/>
              <a:t>筆 → </a:t>
            </a:r>
            <a:r>
              <a:rPr lang="en-US" altLang="zh-TW" sz="1400" dirty="0"/>
              <a:t>28.6 s ↓ 0.50 s</a:t>
            </a:r>
            <a:r>
              <a:rPr lang="zh-TW" altLang="en-US" sz="1400" dirty="0"/>
              <a:t>，</a:t>
            </a:r>
            <a:r>
              <a:rPr lang="zh-TW" altLang="en-US" sz="1400" b="1" dirty="0">
                <a:solidFill>
                  <a:srgbClr val="FF0000"/>
                </a:solidFill>
              </a:rPr>
              <a:t>加速 </a:t>
            </a:r>
            <a:r>
              <a:rPr lang="en-US" altLang="zh-TW" sz="1400" b="1" dirty="0">
                <a:solidFill>
                  <a:srgbClr val="FF0000"/>
                </a:solidFill>
              </a:rPr>
              <a:t>~57 </a:t>
            </a:r>
            <a:r>
              <a:rPr lang="zh-TW" altLang="en-US" sz="1400" b="1" dirty="0">
                <a:solidFill>
                  <a:srgbClr val="FF0000"/>
                </a:solidFill>
              </a:rPr>
              <a:t>倍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1400" dirty="0"/>
              <a:t>證實 </a:t>
            </a:r>
            <a:r>
              <a:rPr lang="zh-TW" altLang="en-US" sz="1400" b="1" dirty="0"/>
              <a:t>批次演算法能把 </a:t>
            </a:r>
            <a:r>
              <a:rPr lang="en-US" altLang="zh-TW" sz="1400" b="1" dirty="0"/>
              <a:t>O(k) </a:t>
            </a:r>
            <a:r>
              <a:rPr lang="zh-TW" altLang="en-US" sz="1400" b="1" dirty="0"/>
              <a:t>次模冪縮成 </a:t>
            </a:r>
            <a:r>
              <a:rPr lang="en-US" altLang="zh-TW" sz="1400" b="1" dirty="0"/>
              <a:t>O(1) </a:t>
            </a:r>
            <a:r>
              <a:rPr lang="zh-TW" altLang="en-US" sz="1400" b="1" dirty="0"/>
              <a:t>次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1600" dirty="0"/>
              <a:t>將「批次驗證」與「</a:t>
            </a:r>
            <a:r>
              <a:rPr lang="en-US" altLang="zh-TW" sz="1600" dirty="0"/>
              <a:t>ECC-Schnorr</a:t>
            </a:r>
            <a:r>
              <a:rPr lang="zh-TW" altLang="en-US" sz="1600" dirty="0"/>
              <a:t>」結合，可望在大規模身分驗票或鏈上節點驗章的真實場景中，</a:t>
            </a:r>
            <a:r>
              <a:rPr lang="zh-TW" altLang="en-US" sz="1600" b="1" dirty="0">
                <a:solidFill>
                  <a:srgbClr val="FF0000"/>
                </a:solidFill>
              </a:rPr>
              <a:t>把驗證成本壓低至原本的數十分之一乃至百分之一</a:t>
            </a:r>
            <a:r>
              <a:rPr lang="zh-TW" altLang="en-US" sz="1600" dirty="0"/>
              <a:t>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A500CD7B-1FE7-E4FD-8DF9-0CBC0938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D316EC32-BD5D-8AE6-0D03-D04ED32F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pic>
        <p:nvPicPr>
          <p:cNvPr id="3" name="圖片 2" descr="一張含有 文字, 字型, 螢幕擷取畫面, 印刷術 的圖片&#10;&#10;AI 產生的內容可能不正確。">
            <a:extLst>
              <a:ext uri="{FF2B5EF4-FFF2-40B4-BE49-F238E27FC236}">
                <a16:creationId xmlns:a16="http://schemas.microsoft.com/office/drawing/2014/main" xmlns="" id="{DAAE7699-A138-7ED0-BE41-8E4F2DF2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81" y="1096828"/>
            <a:ext cx="4330022" cy="807934"/>
          </a:xfrm>
          <a:prstGeom prst="rect">
            <a:avLst/>
          </a:prstGeom>
        </p:spPr>
      </p:pic>
      <p:pic>
        <p:nvPicPr>
          <p:cNvPr id="12" name="圖片 11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xmlns="" id="{5E8F42B0-542E-FEEA-FE00-9845A4A82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3356" y="3573016"/>
            <a:ext cx="2709688" cy="807934"/>
          </a:xfrm>
          <a:prstGeom prst="rect">
            <a:avLst/>
          </a:prstGeom>
        </p:spPr>
      </p:pic>
      <p:pic>
        <p:nvPicPr>
          <p:cNvPr id="14" name="圖片 13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xmlns="" id="{339F13E9-5588-CA6D-12C3-F1B111861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356" y="4563603"/>
            <a:ext cx="2582937" cy="80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四、結論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四、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專題結論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本專題自 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互動式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Graph 3-Coloring ZKP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出發，逐步簡化成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Schnorr Protocol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，再透過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Fiat–Shamir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Heuristic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完成非互動化，最終整合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ECC-Schnorr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與 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批次驗證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兩項實務優化。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實驗顯示，單挑戰版可於離線環境完成身份驗證，多挑戰版則能以線性訊息量換取指數級安全性，</a:t>
                </a:r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偽造成功率符合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/>
                            <a:ea typeface="微軟正黑體" panose="020B0604030504040204" pitchFamily="34" charset="-120"/>
                          </a:rPr>
                        </m:ctrlPr>
                      </m:sSupPr>
                      <m:e>
                        <m:r>
                          <a:rPr lang="en-US" altLang="zh-TW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𝟏</m:t>
                        </m:r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/</m:t>
                        </m:r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𝒒</m:t>
                        </m:r>
                        <m:r>
                          <a:rPr lang="en-US" altLang="zh-TW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e>
                      <m:sup>
                        <m:r>
                          <a:rPr lang="en-US" altLang="zh-TW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𝒌</m:t>
                        </m:r>
                      </m:sup>
                    </m:sSup>
                    <m:r>
                      <a:rPr lang="en-US" altLang="zh-TW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理論預測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引入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secp256k1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後，單筆證明大小由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288 B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降至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65 B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驗證時間加速近五倍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；搭配批次驗證，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100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萬筆憑證之總驗證耗時由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28.6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秒壓縮至 </a:t>
                </a:r>
                <a:r>
                  <a:rPr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0.5 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秒，</a:t>
                </a:r>
                <a:r>
                  <a:rPr lang="zh-TW" altLang="en-US" sz="1800" b="1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成本低於原本的百分之一</a:t>
                </a:r>
                <a:r>
                  <a:rPr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TW" sz="1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綜合而言，本專題不僅驗證了零知識證明「可靠性、完整性、零知識」三大特性，也透過程式與效能數據證明其在區塊鏈、無人監督驗票與 </a:t>
                </a:r>
                <a:r>
                  <a:rPr lang="en-US" altLang="zh-TW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IoT </a:t>
                </a:r>
                <a:r>
                  <a:rPr lang="zh-TW" altLang="en-US" sz="1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裝置上的落地潛力。</a:t>
                </a:r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>
                <a:blip r:embed="rId3"/>
                <a:stretch>
                  <a:fillRect l="-105" t="-12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五、未來展望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專題未來展望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ea"/>
              <a:buAutoNum type="ea1ChtPeriod"/>
              <a:tabLst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Pedersen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承諾結合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 將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Schnorr-FS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Pedersen Commitment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整合，讓證明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同時隱匿訊息內容並維持可驗證性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，進一步支援隱私交易與機密投票。</a:t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ea"/>
              <a:buAutoNum type="ea1ChtPeriod"/>
              <a:tabLst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常數時間與 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side-channel 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防護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 以蒙哥馬利乘法、無分支點乘等技巧重寫關鍵演算法，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移除時序與功耗洩漏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，滿足智慧卡或行動裝置的實際安全要求。</a:t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ts val="600"/>
              </a:spcAft>
              <a:buClrTx/>
              <a:buSzTx/>
              <a:buFont typeface="+mj-ea"/>
              <a:buAutoNum type="ea1ChtPeriod"/>
              <a:tabLst/>
            </a:pP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區塊鏈智能合約實作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 開發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Solidity / Rust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驗證函式，將批次驗證與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ECC-Schnorr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上鏈，使 </a:t>
            </a:r>
            <a:r>
              <a:rPr lang="zh-TW" altLang="en-US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節點能在線或離線完成身份驗票並即時寫入鏈上紀錄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，同時保持使用者隱私。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26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340768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/>
              <a:t>[1]</a:t>
            </a:r>
            <a:r>
              <a:rPr lang="en-US" altLang="zh-TW" sz="1800" b="1" dirty="0" err="1"/>
              <a:t>Goldwasser</a:t>
            </a:r>
            <a:r>
              <a:rPr lang="en-US" altLang="zh-TW" sz="1800" b="1" dirty="0"/>
              <a:t>, S., </a:t>
            </a:r>
            <a:r>
              <a:rPr lang="en-US" altLang="zh-TW" sz="1800" b="1" dirty="0" err="1"/>
              <a:t>Micali</a:t>
            </a:r>
            <a:r>
              <a:rPr lang="en-US" altLang="zh-TW" sz="1800" b="1" dirty="0"/>
              <a:t>, S., &amp; </a:t>
            </a:r>
            <a:r>
              <a:rPr lang="en-US" altLang="zh-TW" sz="1800" b="1" dirty="0" err="1"/>
              <a:t>Rackoff</a:t>
            </a:r>
            <a:r>
              <a:rPr lang="en-US" altLang="zh-TW" sz="1800" b="1" dirty="0"/>
              <a:t>, C. (1985). The knowledge complexity of interactive proof-systems. SIAM Journal on Computing, 18(1), 186–208. </a:t>
            </a:r>
            <a:r>
              <a:rPr lang="en-US" altLang="zh-TW" sz="1800" b="1" dirty="0">
                <a:hlinkClick r:id="rId3"/>
              </a:rPr>
              <a:t>https://doi.org/10.1137/0218012</a:t>
            </a:r>
            <a:endParaRPr lang="en-US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/>
              <a:t>[2]</a:t>
            </a:r>
            <a:r>
              <a:rPr lang="en-US" altLang="zh-TW" sz="1800" b="1" dirty="0" err="1"/>
              <a:t>Schnorr</a:t>
            </a:r>
            <a:r>
              <a:rPr lang="en-US" altLang="zh-TW" sz="1800" b="1" dirty="0"/>
              <a:t>, C. P. (1990). Efficient identification and signatures for smart cards. In G. Brassard (Ed.), Advances in Cryptology – CRYPTO ’89 (Lecture Notes in Computer Science, Vol. 435, pp. 239–252). Springer. </a:t>
            </a:r>
            <a:r>
              <a:rPr lang="en-US" altLang="zh-TW" sz="1800" b="1" dirty="0">
                <a:hlinkClick r:id="rId4"/>
              </a:rPr>
              <a:t>https://doi.org/10.1007/0-387-34805-0_21</a:t>
            </a:r>
            <a:endParaRPr lang="en-US" altLang="zh-TW" sz="1800" b="1" dirty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1800" b="1" dirty="0"/>
              <a:t>[3]Fiat, A., &amp; Shamir, A. (1987). How to prove yourself: Practical solutions to identification and signature problems. In A. M. </a:t>
            </a:r>
            <a:r>
              <a:rPr lang="en-US" altLang="zh-TW" sz="1800" b="1" dirty="0" err="1"/>
              <a:t>Odlyzko</a:t>
            </a:r>
            <a:r>
              <a:rPr lang="en-US" altLang="zh-TW" sz="1800" b="1" dirty="0"/>
              <a:t> (Ed.), Advances in Cryptology – CRYPTO ’86 (Lecture Notes in Computer Science, Vol. 263, pp. 186–194). Springer. https://doi.org/10.1007/3-540-47721-7_12</a:t>
            </a:r>
            <a:endParaRPr lang="zh-TW" altLang="zh-TW" sz="18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zh-TW" altLang="zh-TW" sz="1800" b="1" dirty="0"/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27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一、背景介紹及動機說明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13892" y="2193394"/>
            <a:ext cx="31683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早期驗證系統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89554" y="2819400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密碼登入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277988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提交文件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765616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生物特徵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19786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3" name="向下箭號 12"/>
          <p:cNvSpPr/>
          <p:nvPr/>
        </p:nvSpPr>
        <p:spPr>
          <a:xfrm>
            <a:off x="263802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4" name="向下箭號 13"/>
          <p:cNvSpPr/>
          <p:nvPr/>
        </p:nvSpPr>
        <p:spPr>
          <a:xfrm>
            <a:off x="407818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5" name="圓角矩形 14"/>
          <p:cNvSpPr/>
          <p:nvPr/>
        </p:nvSpPr>
        <p:spPr>
          <a:xfrm>
            <a:off x="765820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重放攻擊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254254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資料外洩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741882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個資外洩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559064" y="3140968"/>
            <a:ext cx="93610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21" name="文字方塊 20"/>
          <p:cNvSpPr txBox="1"/>
          <p:nvPr/>
        </p:nvSpPr>
        <p:spPr>
          <a:xfrm>
            <a:off x="7678588" y="2204864"/>
            <a:ext cx="396044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零知識證明（</a:t>
            </a:r>
            <a:r>
              <a:rPr lang="en-US" altLang="zh-TW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2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30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861960" y="2780928"/>
            <a:ext cx="504423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互動式的證明方式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886500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可靠性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Soundness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542684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完整性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Completeness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6" name="圓角矩形 25"/>
          <p:cNvSpPr/>
          <p:nvPr/>
        </p:nvSpPr>
        <p:spPr>
          <a:xfrm>
            <a:off x="10246335" y="3573016"/>
            <a:ext cx="1659857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18" name="矩形 17"/>
          <p:cNvSpPr/>
          <p:nvPr/>
        </p:nvSpPr>
        <p:spPr>
          <a:xfrm>
            <a:off x="7030516" y="454047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3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86700" y="4541058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+ 1 = 2 ?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342884" y="45091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不揭露秘密</a:t>
            </a:r>
          </a:p>
        </p:txBody>
      </p:sp>
      <p:sp>
        <p:nvSpPr>
          <p:cNvPr id="2" name="矩形 1"/>
          <p:cNvSpPr/>
          <p:nvPr/>
        </p:nvSpPr>
        <p:spPr>
          <a:xfrm>
            <a:off x="477788" y="2060848"/>
            <a:ext cx="4896544" cy="316835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27" name="矩形 26"/>
          <p:cNvSpPr/>
          <p:nvPr/>
        </p:nvSpPr>
        <p:spPr>
          <a:xfrm>
            <a:off x="6598468" y="2177571"/>
            <a:ext cx="5472608" cy="290761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一、背景介紹及動機說明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的重要性：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當今資訊安全與隱私保護的雙重需求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奠定互動性驗證基礎。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課程外補充的重要知識：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藉此學習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 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相關重要機制。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17220" lvl="2" indent="-342900" algn="just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透過實作強化對該領域的認知。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</a:t>
            </a:r>
            <a:r>
              <a:rPr lang="zh-TW" altLang="zh-TW" sz="2400" dirty="0"/>
              <a:t>統</a:t>
            </a:r>
            <a:r>
              <a:rPr lang="en-US" altLang="zh-TW" sz="2400" dirty="0"/>
              <a:t> ZKP</a:t>
            </a:r>
            <a:r>
              <a:rPr lang="zh-TW" altLang="zh-TW" sz="2400" dirty="0"/>
              <a:t>（互動式驗證機制）</a:t>
            </a:r>
            <a:r>
              <a:rPr lang="zh-TW" altLang="en-US" sz="2400" dirty="0"/>
              <a:t> 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精進版 </a:t>
            </a:r>
            <a:r>
              <a:rPr lang="en-US" altLang="zh-TW" sz="2400" dirty="0"/>
              <a:t>Schnorr Protocol</a:t>
            </a:r>
            <a:r>
              <a:rPr lang="zh-TW" altLang="en-US" sz="2400" dirty="0"/>
              <a:t>（簡化版互動式驗證機制）。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Heuristic</a:t>
            </a:r>
            <a:r>
              <a:rPr lang="zh-TW" altLang="zh-TW" sz="2400" dirty="0"/>
              <a:t>（非互動式驗證機制）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9730094" y="6512768"/>
            <a:ext cx="936319" cy="228600"/>
          </a:xfrm>
        </p:spPr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44624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二、專題目標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240915" y="1196752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786687" y="1199687"/>
            <a:ext cx="2736304" cy="1509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en-US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</a:p>
          <a:p>
            <a:pPr algn="ctr"/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（互動式）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675119" y="1199687"/>
            <a:ext cx="2952328" cy="1509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</a:p>
          <a:p>
            <a:pPr algn="ctr"/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757499" y="1199687"/>
            <a:ext cx="2736304" cy="1509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/>
              <a:t>Fiat–Shamir Heuristic</a:t>
            </a:r>
            <a:endParaRPr lang="en-US" altLang="zh-TW" sz="3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zh-TW" sz="3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73901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12" name="向右箭號 11"/>
          <p:cNvSpPr/>
          <p:nvPr/>
        </p:nvSpPr>
        <p:spPr>
          <a:xfrm>
            <a:off x="7821395" y="1631735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7" name="矩形 6"/>
          <p:cNvSpPr/>
          <p:nvPr/>
        </p:nvSpPr>
        <p:spPr>
          <a:xfrm>
            <a:off x="692603" y="2963013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由證明者與驗證者透過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隨機挑戰與回應的方式達成驗證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多輪互動、傳輸成本高，不利於一對多、非同步或網路不穩定的環境中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86200" y="2924944"/>
            <a:ext cx="41404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原版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引入更簡潔的數學結構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大幅降低通訊成本，並具有實作上的簡便性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精進版：解決挑戰值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存在著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亂數長度過長影響傳輸效能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值可能相同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仍屬互動式協定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在分散式系統或無法同步傳輸的場景中仍有侷限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613483" y="2956910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Fiat-Shamir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互動式協定中的隨機挑戰值，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hash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函數由證明者本地端自行計算產生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可應用於區塊鏈、電子身份、無人監督驗證等場景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三、系統設計及專題成果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886500" y="161548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傳統 </a:t>
            </a:r>
            <a:r>
              <a:rPr lang="en-US" altLang="zh-TW" sz="2400" dirty="0"/>
              <a:t>ZKP — </a:t>
            </a:r>
            <a:r>
              <a:rPr lang="zh-TW" altLang="en-US" sz="2400" dirty="0"/>
              <a:t>以 </a:t>
            </a:r>
            <a:r>
              <a:rPr lang="en-US" altLang="zh-TW" sz="2400" dirty="0"/>
              <a:t>Graph 3-colorability</a:t>
            </a:r>
            <a:r>
              <a:rPr lang="zh-TW" altLang="en-US" sz="2400" dirty="0"/>
              <a:t>（簡稱</a:t>
            </a:r>
            <a:r>
              <a:rPr lang="en-US" altLang="zh-TW" sz="2400" dirty="0"/>
              <a:t>G3C</a:t>
            </a:r>
            <a:r>
              <a:rPr lang="zh-TW" altLang="en-US" sz="2400" dirty="0"/>
              <a:t>）為例子 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精進版 </a:t>
            </a:r>
            <a:r>
              <a:rPr lang="en-US" altLang="zh-TW" sz="2400" dirty="0"/>
              <a:t>Schnorr Protocol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Heuristic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ECC</a:t>
            </a:r>
            <a:r>
              <a:rPr lang="zh-TW" altLang="en-US" sz="2400" dirty="0"/>
              <a:t>＆批次驗證</a:t>
            </a:r>
            <a:endParaRPr lang="en-US" altLang="zh-TW" sz="24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）為例子 </a:t>
            </a:r>
            <a:r>
              <a:rPr lang="en-US" altLang="zh-TW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824536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b="1" dirty="0"/>
                  <a:t>G3C</a:t>
                </a:r>
                <a:r>
                  <a:rPr lang="zh-TW" altLang="en-US" sz="2400" b="1" dirty="0"/>
                  <a:t>：</a:t>
                </a:r>
                <a:r>
                  <a:rPr lang="zh-TW" altLang="zh-TW" sz="2200" dirty="0"/>
                  <a:t>假設有一</a:t>
                </a:r>
                <a:r>
                  <a:rPr lang="en-US" altLang="zh-TW" sz="2200" dirty="0"/>
                  <a:t> G = ( V , E )</a:t>
                </a:r>
                <a:r>
                  <a:rPr lang="zh-TW" altLang="zh-TW" sz="2200" dirty="0"/>
                  <a:t>，若存在一個映射（</a:t>
                </a:r>
                <a:r>
                  <a:rPr lang="en-US" altLang="zh-TW" sz="2200" dirty="0"/>
                  <a:t>mapping</a:t>
                </a:r>
                <a:r>
                  <a:rPr lang="zh-TW" altLang="zh-TW" sz="22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ϕ</m:t>
                    </m:r>
                    <m:r>
                      <a:rPr lang="zh-TW" altLang="zh-TW" sz="220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V</m:t>
                    </m:r>
                    <m:r>
                      <a:rPr lang="zh-TW" altLang="zh-TW" sz="220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zh-TW" altLang="zh-TW" sz="2200" dirty="0"/>
                  <a:t>，使得任一個邊</a:t>
                </a:r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  <m:r>
                          <a:rPr lang="en-US" altLang="zh-TW" sz="2200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ϵ</m:t>
                    </m:r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E</m:t>
                    </m:r>
                  </m:oMath>
                </a14:m>
                <a:r>
                  <a:rPr lang="zh-TW" altLang="zh-TW" sz="2200" dirty="0"/>
                  <a:t>，其兩個端點為</a:t>
                </a:r>
                <a14:m>
                  <m:oMath xmlns:m="http://schemas.openxmlformats.org/officeDocument/2006/math">
                    <m:r>
                      <a:rPr lang="en-US" altLang="zh-TW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200" dirty="0"/>
                  <a:t>，則稱</a:t>
                </a:r>
                <a:r>
                  <a:rPr lang="en-US" altLang="zh-TW" sz="2200" dirty="0"/>
                  <a:t> G </a:t>
                </a:r>
                <a:r>
                  <a:rPr lang="zh-TW" altLang="zh-TW" sz="2200" dirty="0"/>
                  <a:t>為「</a:t>
                </a:r>
                <a:r>
                  <a:rPr lang="en-US" altLang="zh-TW" sz="2200" dirty="0"/>
                  <a:t>3-colorable</a:t>
                </a:r>
                <a:r>
                  <a:rPr lang="zh-TW" altLang="zh-TW" sz="2200" dirty="0"/>
                  <a:t>」。</a:t>
                </a:r>
                <a:endParaRPr lang="en-US" altLang="zh-TW" sz="2200" b="1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</a:t>
                </a:r>
                <a:r>
                  <a:rPr lang="en-US" altLang="zh-TW" sz="2400" dirty="0"/>
                  <a:t> G </a:t>
                </a:r>
                <a:r>
                  <a:rPr lang="zh-TW" altLang="zh-TW" sz="2400" dirty="0"/>
                  <a:t>的一個</a:t>
                </a:r>
                <a:r>
                  <a:rPr lang="en-US" altLang="zh-TW" sz="2400" dirty="0"/>
                  <a:t> 3-coloring</a:t>
                </a:r>
                <a:r>
                  <a:rPr lang="zh-TW" altLang="zh-TW" sz="2400" dirty="0"/>
                  <a:t>。</a:t>
                </a:r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的隨機排列。</a:t>
                </a:r>
                <a:endParaRPr lang="en-US" altLang="zh-TW" sz="24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>
                        <a:latin typeface="Cambria Math"/>
                      </a:rPr>
                      <m:t>=</m:t>
                    </m:r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  <m:r>
                      <a:rPr lang="en-US" altLang="zh-TW" sz="2400" b="1" i="1">
                        <a:latin typeface="Cambria Math"/>
                      </a:rPr>
                      <m:t>( </m:t>
                    </m:r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 i="1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zh-TW" sz="2400" b="1" dirty="0"/>
                  <a:t> </a:t>
                </a:r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為一隨機的</a:t>
                </a:r>
                <a:r>
                  <a:rPr lang="en-US" altLang="zh-TW" sz="2400" dirty="0"/>
                  <a:t> 3-coloring</a:t>
                </a:r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/>
                  <a:t> </a:t>
                </a:r>
                <a:r>
                  <a:rPr lang="zh-TW" altLang="zh-TW" sz="2400" dirty="0"/>
                  <a:t>將每個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放入一個標註為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𝑣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2400" dirty="0"/>
                  <a:t>的箱子，並用金鑰（</a:t>
                </a:r>
                <a:r>
                  <a:rPr lang="en-US" altLang="zh-TW" sz="2400" dirty="0"/>
                  <a:t>Key</a:t>
                </a:r>
                <a:r>
                  <a:rPr lang="en-US" altLang="zh-TW" sz="2400" i="1" baseline="-25000" dirty="0"/>
                  <a:t>v</a:t>
                </a:r>
                <a:r>
                  <a:rPr lang="zh-TW" altLang="zh-TW" sz="2400" dirty="0"/>
                  <a:t>）上鎖。</a:t>
                </a:r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zh-TW" altLang="zh-TW" sz="2400" dirty="0"/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824536"/>
              </a:xfrm>
              <a:blipFill>
                <a:blip r:embed="rId3"/>
                <a:stretch>
                  <a:fillRect l="-421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38" y="2806386"/>
            <a:ext cx="5690333" cy="271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72241</TotalTime>
  <Words>2121</Words>
  <Application>Microsoft Office PowerPoint</Application>
  <PresentationFormat>自訂</PresentationFormat>
  <Paragraphs>231</Paragraphs>
  <Slides>27</Slides>
  <Notes>24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28" baseType="lpstr"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黃杬霆</cp:lastModifiedBy>
  <cp:revision>5002</cp:revision>
  <dcterms:created xsi:type="dcterms:W3CDTF">2021-04-28T10:04:01Z</dcterms:created>
  <dcterms:modified xsi:type="dcterms:W3CDTF">2025-06-01T13:36:15Z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