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3"/>
  </p:notesMasterIdLst>
  <p:handoutMasterIdLst>
    <p:handoutMasterId r:id="rId24"/>
  </p:handoutMasterIdLst>
  <p:sldIdLst>
    <p:sldId id="268" r:id="rId2"/>
    <p:sldId id="280" r:id="rId3"/>
    <p:sldId id="367" r:id="rId4"/>
    <p:sldId id="3007" r:id="rId5"/>
    <p:sldId id="3066" r:id="rId6"/>
    <p:sldId id="2963" r:id="rId7"/>
    <p:sldId id="3065" r:id="rId8"/>
    <p:sldId id="2969" r:id="rId9"/>
    <p:sldId id="3067" r:id="rId10"/>
    <p:sldId id="3071" r:id="rId11"/>
    <p:sldId id="3072" r:id="rId12"/>
    <p:sldId id="3073" r:id="rId13"/>
    <p:sldId id="3074" r:id="rId14"/>
    <p:sldId id="3075" r:id="rId15"/>
    <p:sldId id="3076" r:id="rId16"/>
    <p:sldId id="3057" r:id="rId17"/>
    <p:sldId id="3068" r:id="rId18"/>
    <p:sldId id="3062" r:id="rId19"/>
    <p:sldId id="3069" r:id="rId20"/>
    <p:sldId id="3070" r:id="rId21"/>
    <p:sldId id="3000" r:id="rId22"/>
  </p:sldIdLst>
  <p:sldSz cx="12188825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CD8"/>
    <a:srgbClr val="92D050"/>
    <a:srgbClr val="F1CCB5"/>
    <a:srgbClr val="D4E2ED"/>
    <a:srgbClr val="B17ED8"/>
    <a:srgbClr val="FFFFFF"/>
    <a:srgbClr val="AFDC7E"/>
    <a:srgbClr val="F3F3F3"/>
    <a:srgbClr val="ECECE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 autoAdjust="0"/>
    <p:restoredTop sz="81671" autoAdjust="0"/>
  </p:normalViewPr>
  <p:slideViewPr>
    <p:cSldViewPr>
      <p:cViewPr>
        <p:scale>
          <a:sx n="50" d="100"/>
          <a:sy n="50" d="100"/>
        </p:scale>
        <p:origin x="-1492" y="-3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82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A38A8-AB75-4E47-BEAB-25273AC04E83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2025/5/16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0A587AB-C785-4ECC-B9BB-3D529D1F06DC}" type="datetime1">
              <a:rPr lang="zh-TW" altLang="en-US" noProof="0" smtClean="0"/>
              <a:t>2025/5/16</a:t>
            </a:fld>
            <a:endParaRPr lang="zh-TW" altLang="en-US" noProof="0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F105DB2-FD3E-441D-8B7E-7AE83ECE27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9677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89677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817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1975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956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區塊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7" name="頂端圖形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矩形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23" name="底端圖形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矩形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0" name="日期預留位置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025A1CD-099F-4E6B-845B-76AC65CEDBE7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17" name="Picture 2" descr="國立臺灣大學">
            <a:extLst>
              <a:ext uri="{FF2B5EF4-FFF2-40B4-BE49-F238E27FC236}">
                <a16:creationId xmlns:a16="http://schemas.microsoft.com/office/drawing/2014/main" xmlns="" id="{84C36C24-3B92-4925-8868-E617BA10AC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20" y="495917"/>
            <a:ext cx="4057005" cy="10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版面配置區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A66919C-2879-4964-ADA5-05BE97665E98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9FD95EC-10DD-4475-A030-8C9B84211375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4B027F-A9C0-4F33-A679-F17E60001344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F3A231D-725F-43B6-A03C-0D1B80D07BE1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168907" y="1580267"/>
            <a:ext cx="9143538" cy="36974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1C8904F-070E-49CB-AD43-64EDE507F9B7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9730094" y="6516865"/>
            <a:ext cx="936319" cy="22860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A4D21C7-088F-4C14-AA88-F5DDEF7465A6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pic>
        <p:nvPicPr>
          <p:cNvPr id="2050" name="Picture 2" descr="台大遴選會決定遭駁回管中閔不是校長了，台灣學到什麼教訓？｜天下雜誌">
            <a:extLst>
              <a:ext uri="{FF2B5EF4-FFF2-40B4-BE49-F238E27FC236}">
                <a16:creationId xmlns:a16="http://schemas.microsoft.com/office/drawing/2014/main" xmlns="" id="{AD25CCFA-A169-4B4D-9AAB-4FD3CE0117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3" t="17496" r="29348" b="10141"/>
          <a:stretch/>
        </p:blipFill>
        <p:spPr bwMode="auto">
          <a:xfrm>
            <a:off x="-20613" y="335041"/>
            <a:ext cx="5754985" cy="5983914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xmlns="" id="{BDFD2411-5069-4CA5-B66E-AB62E7A1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644" y="476672"/>
            <a:ext cx="5256352" cy="1066800"/>
          </a:xfrm>
        </p:spPr>
        <p:txBody>
          <a:bodyPr rtlCol="0">
            <a:normAutofit/>
          </a:bodyPr>
          <a:lstStyle>
            <a:lvl1pPr algn="l"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0" name="內容預留位置 2">
            <a:extLst>
              <a:ext uri="{FF2B5EF4-FFF2-40B4-BE49-F238E27FC236}">
                <a16:creationId xmlns:a16="http://schemas.microsoft.com/office/drawing/2014/main" xmlns="" id="{BDA314B9-2928-4296-A8F2-C460B7717FD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4412" y="2094228"/>
            <a:ext cx="5256352" cy="369746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7AFF883-2F10-4A07-ABF7-3E7D71A2862B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" name="箭號: 五邊形 1">
            <a:extLst>
              <a:ext uri="{FF2B5EF4-FFF2-40B4-BE49-F238E27FC236}">
                <a16:creationId xmlns:a16="http://schemas.microsoft.com/office/drawing/2014/main" xmlns="" id="{2B2A4164-FC51-40C1-8307-BD11C0F8CFB5}"/>
              </a:ext>
            </a:extLst>
          </p:cNvPr>
          <p:cNvSpPr/>
          <p:nvPr userDrawn="1"/>
        </p:nvSpPr>
        <p:spPr>
          <a:xfrm rot="10800000">
            <a:off x="5302323" y="332656"/>
            <a:ext cx="6886502" cy="5976664"/>
          </a:xfrm>
          <a:prstGeom prst="homePlate">
            <a:avLst>
              <a:gd name="adj" fmla="val 3296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sp>
        <p:nvSpPr>
          <p:cNvPr id="8" name="箭號: 五邊形 7">
            <a:extLst>
              <a:ext uri="{FF2B5EF4-FFF2-40B4-BE49-F238E27FC236}">
                <a16:creationId xmlns:a16="http://schemas.microsoft.com/office/drawing/2014/main" xmlns="" id="{A42C3E17-FE95-45A4-BE55-35C930896E44}"/>
              </a:ext>
            </a:extLst>
          </p:cNvPr>
          <p:cNvSpPr/>
          <p:nvPr userDrawn="1"/>
        </p:nvSpPr>
        <p:spPr>
          <a:xfrm rot="10800000">
            <a:off x="5662362" y="540197"/>
            <a:ext cx="6624737" cy="5553095"/>
          </a:xfrm>
          <a:prstGeom prst="homePlate">
            <a:avLst>
              <a:gd name="adj" fmla="val 32965"/>
            </a:avLst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/>
          </a:p>
        </p:txBody>
      </p:sp>
      <p:pic>
        <p:nvPicPr>
          <p:cNvPr id="9" name="Picture 2" descr="國立臺灣大學">
            <a:extLst>
              <a:ext uri="{FF2B5EF4-FFF2-40B4-BE49-F238E27FC236}">
                <a16:creationId xmlns:a16="http://schemas.microsoft.com/office/drawing/2014/main" xmlns="" id="{2E88D82B-E998-4EDD-80FE-2F0EDEAEB0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9" y="332656"/>
            <a:ext cx="4057005" cy="107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xmlns="" id="{93ABB2D6-1831-4B6F-8B8F-924BF377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0" y="2492896"/>
            <a:ext cx="5178293" cy="1066800"/>
          </a:xfrm>
        </p:spPr>
        <p:txBody>
          <a:bodyPr rtlCol="0">
            <a:normAutofit/>
          </a:bodyPr>
          <a:lstStyle>
            <a:lvl1pPr algn="l">
              <a:defRPr sz="3200" b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11" name="內容預留位置 2">
            <a:extLst>
              <a:ext uri="{FF2B5EF4-FFF2-40B4-BE49-F238E27FC236}">
                <a16:creationId xmlns:a16="http://schemas.microsoft.com/office/drawing/2014/main" xmlns="" id="{802C1E61-2E34-4316-8FE7-FDF47C3C893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0559" y="1580267"/>
            <a:ext cx="5256352" cy="3697465"/>
          </a:xfrm>
        </p:spPr>
        <p:txBody>
          <a:bodyPr rtlCol="0">
            <a:normAutofit/>
          </a:bodyPr>
          <a:lstStyle>
            <a:lvl1pPr marL="457200" indent="-457200">
              <a:buFont typeface="+mj-lt"/>
              <a:buAutoNum type="arabicPeriod"/>
              <a:defRPr sz="36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777240" indent="-457200">
              <a:buFont typeface="+mj-lt"/>
              <a:buAutoNum type="arabicPeriod"/>
              <a:defRPr sz="32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37260" indent="-342900">
              <a:buFont typeface="+mj-lt"/>
              <a:buAutoNum type="arabicPeriod"/>
              <a:defRPr sz="28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211580" indent="-342900">
              <a:buFont typeface="+mj-lt"/>
              <a:buAutoNum type="arabicPeriod"/>
              <a:defRPr sz="24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440180" indent="-342900">
              <a:buFont typeface="+mj-lt"/>
              <a:buAutoNum type="arabicPeriod"/>
              <a:defRPr sz="2400" b="1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89284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92DEF5F-C38C-430A-A0DE-47FE9CE7FE7F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53CE18-37B0-4354-95BA-F6E2958D7E39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40D92E5-0E9E-447B-AB12-50B31DB78792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底端圖形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DBDA392-58F4-49D0-A77B-A750F0E30EC9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框架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ADA41C7-C7E8-4EC2-8EC0-5E7AFDF89795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底端圖形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矩形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0" name="頂端圖形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矩形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139FD8-5407-4A67-A886-B56A7B50E975}" type="datetime1">
              <a:rPr lang="zh-TW" altLang="en-US" noProof="0" smtClean="0"/>
              <a:t>2025/5/16</a:t>
            </a:fld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28FB93-0A08-4E7D-8E63-9EFA29F1E09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36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1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7868" y="2060848"/>
            <a:ext cx="10873208" cy="2088232"/>
          </a:xfrm>
        </p:spPr>
        <p:txBody>
          <a:bodyPr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Zero-Knowledge Proof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：以 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Schnorr Protocol 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為核心的可驗證身份驗證系統</a:t>
            </a:r>
            <a:endParaRPr lang="zh-TW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報告日期：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114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日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報告人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：林伯叡（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r13921a13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）、黃杬霆（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d13921c02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117748" y="1844824"/>
            <a:ext cx="6336704" cy="432048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1979662"/>
            <a:ext cx="5760640" cy="4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2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en-US" sz="2400" dirty="0" smtClean="0"/>
                  <a:t>隨</a:t>
                </a:r>
                <a:r>
                  <a:rPr lang="zh-TW" altLang="zh-TW" sz="2400" dirty="0" smtClean="0"/>
                  <a:t>著</a:t>
                </a:r>
                <a:r>
                  <a:rPr lang="zh-TW" altLang="zh-TW" sz="2400" dirty="0"/>
                  <a:t>「驗證次數」提高，挑到衝突邊機率快速上升，最終穩定於 </a:t>
                </a:r>
                <a:r>
                  <a:rPr lang="en-US" altLang="zh-TW" sz="2400" b="1" dirty="0"/>
                  <a:t>5%</a:t>
                </a:r>
                <a:r>
                  <a:rPr lang="zh-TW" altLang="zh-TW" sz="2400" dirty="0"/>
                  <a:t>，約等同於理論值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/>
                          </a:rPr>
                          <m:t>𝐸</m:t>
                        </m:r>
                      </m:den>
                    </m:f>
                    <m:r>
                      <a:rPr lang="en-US" altLang="zh-TW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zh-TW" altLang="zh-TW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TW" sz="2400" i="1">
                            <a:latin typeface="Cambria Math"/>
                          </a:rPr>
                          <m:t>22</m:t>
                        </m:r>
                      </m:den>
                    </m:f>
                    <m:r>
                      <a:rPr lang="en-US" altLang="zh-TW" sz="2400" i="1">
                        <a:latin typeface="Cambria Math"/>
                      </a:rPr>
                      <m:t>=4.5%</m:t>
                    </m:r>
                    <m:r>
                      <a:rPr lang="zh-TW" altLang="zh-TW" sz="2400">
                        <a:latin typeface="Cambria Math"/>
                      </a:rPr>
                      <m:t>。</m:t>
                    </m:r>
                  </m:oMath>
                </a14:m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zh-TW" sz="2400" dirty="0"/>
                  <a:t>訊息傳達次數高達</a:t>
                </a:r>
                <a:r>
                  <a:rPr lang="en-US" altLang="zh-TW" sz="2400" dirty="0"/>
                  <a:t>12000</a:t>
                </a:r>
                <a:r>
                  <a:rPr lang="zh-TW" altLang="zh-TW" sz="2400" dirty="0" smtClean="0"/>
                  <a:t>次</a:t>
                </a:r>
                <a:r>
                  <a:rPr lang="zh-TW" altLang="en-US" sz="2400" dirty="0" smtClean="0"/>
                  <a:t>。</a:t>
                </a:r>
                <a:endParaRPr lang="en-US" altLang="zh-TW" sz="2400" b="1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 rotWithShape="1">
                <a:blip r:embed="rId3"/>
                <a:stretch>
                  <a:fillRect l="-421" r="-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11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4552768" y="2501900"/>
            <a:ext cx="7518307" cy="359139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圖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1197868" y="4198759"/>
            <a:ext cx="3096344" cy="13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9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 fontScale="92500"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zh-TW" sz="2400" dirty="0" smtClean="0"/>
                  <a:t>以</a:t>
                </a:r>
                <a:r>
                  <a:rPr lang="zh-TW" altLang="zh-TW" sz="2400" b="1" dirty="0"/>
                  <a:t>離散對數之難度</a:t>
                </a:r>
                <a:r>
                  <a:rPr lang="zh-TW" altLang="zh-TW" sz="2400" dirty="0"/>
                  <a:t>作為</a:t>
                </a:r>
                <a:r>
                  <a:rPr lang="zh-TW" altLang="zh-TW" sz="2400" dirty="0" smtClean="0"/>
                  <a:t>核心</a:t>
                </a:r>
                <a:r>
                  <a:rPr lang="zh-TW" altLang="en-US" sz="2400" dirty="0" smtClean="0"/>
                  <a:t>。</a:t>
                </a:r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TW" sz="2400" dirty="0"/>
                  <a:t>Prover </a:t>
                </a:r>
                <a:r>
                  <a:rPr lang="zh-TW" altLang="zh-TW" sz="2400" dirty="0"/>
                  <a:t>知道一個秘密私鑰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TW" altLang="zh-TW" sz="2400" dirty="0"/>
                  <a:t>，計算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r>
                      <a:rPr lang="en-US" altLang="zh-TW" sz="2400" b="1" i="1">
                        <a:latin typeface="Cambria Math"/>
                      </a:rPr>
                      <m:t>𝒚</m:t>
                    </m:r>
                    <m:r>
                      <a:rPr lang="en-US" altLang="zh-TW" sz="2400" b="1" i="1">
                        <a:latin typeface="Cambria Math"/>
                      </a:rPr>
                      <m:t>≡</m:t>
                    </m:r>
                    <m:sSup>
                      <m:sSup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latin typeface="Cambria Math"/>
                          </a:rPr>
                          <m:t>𝒈</m:t>
                        </m:r>
                      </m:e>
                      <m:sup>
                        <m:r>
                          <a:rPr lang="en-US" altLang="zh-TW" sz="2400" b="1" i="1">
                            <a:latin typeface="Cambria Math"/>
                          </a:rPr>
                          <m:t>𝒙</m:t>
                        </m:r>
                      </m:sup>
                    </m:sSup>
                    <m:r>
                      <a:rPr lang="en-US" altLang="zh-TW" sz="2400" b="1" i="1">
                        <a:latin typeface="Cambria Math"/>
                      </a:rPr>
                      <m:t>(</m:t>
                    </m:r>
                    <m:r>
                      <a:rPr lang="en-US" altLang="zh-TW" sz="2400" b="1" i="1">
                        <a:latin typeface="Cambria Math"/>
                      </a:rPr>
                      <m:t>𝒎𝒐𝒅</m:t>
                    </m:r>
                    <m:r>
                      <a:rPr lang="en-US" altLang="zh-TW" sz="2400" b="1" i="1">
                        <a:latin typeface="Cambria Math"/>
                      </a:rPr>
                      <m:t> </m:t>
                    </m:r>
                    <m:r>
                      <a:rPr lang="en-US" altLang="zh-TW" sz="2400" b="1" i="1">
                        <a:latin typeface="Cambria Math"/>
                      </a:rPr>
                      <m:t>𝒑</m:t>
                    </m:r>
                    <m:r>
                      <a:rPr lang="en-US" altLang="zh-TW" sz="2400" b="1" i="1">
                        <a:latin typeface="Cambria Math"/>
                      </a:rPr>
                      <m:t>)</m:t>
                    </m:r>
                  </m:oMath>
                </a14:m>
                <a:r>
                  <a:rPr lang="zh-TW" altLang="zh-TW" sz="2400" dirty="0"/>
                  <a:t>，並提供 </a:t>
                </a:r>
                <a:r>
                  <a:rPr lang="en-US" altLang="zh-TW" sz="2400" dirty="0"/>
                  <a:t>Verifier </a:t>
                </a:r>
                <a:r>
                  <a:rPr lang="zh-TW" altLang="zh-TW" sz="2400" dirty="0"/>
                  <a:t>公鑰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𝒑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 , 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𝒈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 , </m:t>
                        </m:r>
                        <m:r>
                          <a:rPr lang="en-US" altLang="zh-TW" sz="24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zh-TW" altLang="zh-TW" sz="2400" dirty="0"/>
                  <a:t>，</a:t>
                </a:r>
                <a:r>
                  <a:rPr lang="en-US" altLang="zh-TW" sz="2400" dirty="0"/>
                  <a:t>Prover </a:t>
                </a:r>
                <a:r>
                  <a:rPr lang="zh-TW" altLang="zh-TW" sz="2400" dirty="0"/>
                  <a:t>欲在不透漏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  <m:r>
                      <a:rPr lang="en-US" altLang="zh-TW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的情況下，讓 </a:t>
                </a:r>
                <a:r>
                  <a:rPr lang="en-US" altLang="zh-TW" sz="2400" dirty="0"/>
                  <a:t>Verifier </a:t>
                </a:r>
                <a:r>
                  <a:rPr lang="zh-TW" altLang="zh-TW" sz="2400" dirty="0"/>
                  <a:t>相信其知道秘密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  </m:t>
                    </m:r>
                    <m:r>
                      <a:rPr lang="en-US" altLang="zh-TW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TW" altLang="en-US" sz="2400" b="1" dirty="0" smtClean="0"/>
                  <a:t>。</a:t>
                </a:r>
                <a:endParaRPr lang="en-US" altLang="zh-TW" sz="2400" b="1" dirty="0" smtClean="0"/>
              </a:p>
              <a:p>
                <a:pPr lvl="1"/>
                <a:r>
                  <a:rPr lang="zh-TW" altLang="zh-TW" dirty="0"/>
                  <a:t>質數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</m:oMath>
                </a14:m>
                <a:r>
                  <a:rPr lang="zh-TW" altLang="zh-TW" dirty="0"/>
                  <a:t>：隨機挑選的大質數</a:t>
                </a:r>
                <a:endParaRPr lang="zh-TW" altLang="zh-TW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b="1" i="0" smtClean="0">
                        <a:latin typeface="Cambria Math"/>
                      </a:rPr>
                      <m:t> </m:t>
                    </m:r>
                    <m:r>
                      <a:rPr lang="zh-TW" altLang="en-US" b="1" i="1" smtClean="0">
                        <a:latin typeface="Cambria Math"/>
                      </a:rPr>
                      <m:t>   </m:t>
                    </m:r>
                    <m:r>
                      <a:rPr lang="en-US" altLang="zh-TW" b="1">
                        <a:latin typeface="Cambria Math"/>
                      </a:rPr>
                      <m:t>              </m:t>
                    </m:r>
                    <m:r>
                      <a:rPr lang="zh-TW" altLang="en-US" b="1" i="1" smtClean="0">
                        <a:latin typeface="Cambria Math"/>
                      </a:rPr>
                      <m:t> 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</m:oMath>
                </a14:m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  <m:r>
                      <a:rPr lang="en-US" altLang="zh-TW" b="1" i="1">
                        <a:latin typeface="Cambria Math"/>
                      </a:rPr>
                      <m:t> | (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  <m:r>
                      <a:rPr lang="en-US" altLang="zh-TW" b="1" i="1">
                        <a:latin typeface="Cambria Math"/>
                      </a:rPr>
                      <m:t>−</m:t>
                    </m:r>
                    <m:r>
                      <a:rPr lang="en-US" altLang="zh-TW" b="1" i="1">
                        <a:latin typeface="Cambria Math"/>
                      </a:rPr>
                      <m:t>𝟏</m:t>
                    </m:r>
                    <m:r>
                      <a:rPr lang="en-US" altLang="zh-TW" b="1" i="1">
                        <a:latin typeface="Cambria Math"/>
                      </a:rPr>
                      <m:t>)</m:t>
                    </m:r>
                  </m:oMath>
                </a14:m>
                <a:endParaRPr lang="zh-TW" altLang="zh-TW" sz="2000" dirty="0"/>
              </a:p>
              <a:p>
                <a:pPr lvl="1"/>
                <a:r>
                  <a:rPr lang="zh-TW" altLang="zh-TW" dirty="0"/>
                  <a:t>生成元（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𝒈𝒆𝒏𝒆𝒓𝒂𝒕𝒐𝒓</m:t>
                    </m:r>
                  </m:oMath>
                </a14:m>
                <a:r>
                  <a:rPr lang="zh-TW" altLang="zh-TW" dirty="0"/>
                  <a:t>）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𝒈</m:t>
                    </m:r>
                    <m:r>
                      <a:rPr lang="en-US" altLang="zh-TW" b="1">
                        <a:latin typeface="Cambria Math"/>
                      </a:rPr>
                      <m:t> </m:t>
                    </m:r>
                    <m:r>
                      <a:rPr lang="en-US" altLang="zh-TW" b="1" i="1">
                        <a:latin typeface="Cambria Math"/>
                      </a:rPr>
                      <m:t>𝛜</m:t>
                    </m:r>
                    <m:r>
                      <a:rPr lang="en-US" altLang="zh-TW" b="1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zh-TW" altLang="zh-TW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TW" b="1" i="1">
                            <a:latin typeface="Cambria Math"/>
                          </a:rPr>
                          <m:t>𝑭</m:t>
                        </m:r>
                      </m:e>
                      <m:sub>
                        <m:r>
                          <a:rPr lang="en-US" altLang="zh-TW" b="1" i="1">
                            <a:latin typeface="Cambria Math"/>
                          </a:rPr>
                          <m:t>𝒑</m:t>
                        </m:r>
                      </m:sub>
                      <m:sup>
                        <m:r>
                          <a:rPr lang="en-US" altLang="zh-TW" b="1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zh-TW" altLang="zh-TW" sz="1600" dirty="0"/>
              </a:p>
              <a:p>
                <a:pPr lvl="1"/>
                <a:r>
                  <a:rPr lang="zh-TW" altLang="zh-TW" dirty="0"/>
                  <a:t>私鑰</a:t>
                </a:r>
                <a:r>
                  <a:rPr lang="zh-TW" altLang="zh-TW" b="1" dirty="0"/>
                  <a:t>：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TW" b="1" dirty="0"/>
                  <a:t> </a:t>
                </a:r>
                <a:r>
                  <a:rPr lang="zh-TW" altLang="zh-TW" b="1" dirty="0"/>
                  <a:t>（隨機挑選）</a:t>
                </a:r>
                <a:endParaRPr lang="zh-TW" altLang="zh-TW" sz="1600" dirty="0"/>
              </a:p>
              <a:p>
                <a:pPr lvl="1"/>
                <a:r>
                  <a:rPr lang="zh-TW" altLang="zh-TW" dirty="0"/>
                  <a:t>公鑰</a:t>
                </a:r>
                <a:r>
                  <a:rPr lang="zh-TW" altLang="zh-TW" b="1" dirty="0"/>
                  <a:t>：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/>
                      </a:rPr>
                      <m:t>( </m:t>
                    </m:r>
                    <m:r>
                      <a:rPr lang="en-US" altLang="zh-TW" b="1" i="1">
                        <a:latin typeface="Cambria Math"/>
                      </a:rPr>
                      <m:t>𝒑</m:t>
                    </m:r>
                    <m:r>
                      <a:rPr lang="en-US" altLang="zh-TW" b="1" i="1">
                        <a:latin typeface="Cambria Math"/>
                      </a:rPr>
                      <m:t> ,  </m:t>
                    </m:r>
                    <m:r>
                      <a:rPr lang="en-US" altLang="zh-TW" b="1" i="1">
                        <a:latin typeface="Cambria Math"/>
                      </a:rPr>
                      <m:t>𝒒</m:t>
                    </m:r>
                    <m:r>
                      <a:rPr lang="en-US" altLang="zh-TW" b="1" i="1">
                        <a:latin typeface="Cambria Math"/>
                      </a:rPr>
                      <m:t> ,  </m:t>
                    </m:r>
                    <m:r>
                      <a:rPr lang="en-US" altLang="zh-TW" b="1" i="1">
                        <a:latin typeface="Cambria Math"/>
                      </a:rPr>
                      <m:t>𝒈</m:t>
                    </m:r>
                    <m:r>
                      <a:rPr lang="en-US" altLang="zh-TW" b="1" i="1">
                        <a:latin typeface="Cambria Math"/>
                      </a:rPr>
                      <m:t> , </m:t>
                    </m:r>
                    <m:r>
                      <a:rPr lang="en-US" altLang="zh-TW" b="1" i="1">
                        <a:latin typeface="Cambria Math"/>
                      </a:rPr>
                      <m:t>𝒚</m:t>
                    </m:r>
                    <m:r>
                      <a:rPr lang="en-US" altLang="zh-TW" b="1" i="1">
                        <a:latin typeface="Cambria Math"/>
                      </a:rPr>
                      <m:t>)</m:t>
                    </m:r>
                  </m:oMath>
                </a14:m>
                <a:endParaRPr lang="zh-TW" altLang="zh-TW" sz="1600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endParaRPr lang="en-US" altLang="zh-TW" sz="2400" b="1" dirty="0"/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 rotWithShape="1">
                <a:blip r:embed="rId3"/>
                <a:stretch>
                  <a:fillRect l="-316" r="-6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12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 Protocol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216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13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 Protocol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61764" y="1773432"/>
            <a:ext cx="6192688" cy="424785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3" y="1838925"/>
            <a:ext cx="5616624" cy="3963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697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14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 Protocol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1754997"/>
            <a:ext cx="60102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5302324" y="3539623"/>
            <a:ext cx="72008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 smtClean="0"/>
              <a:t>.</a:t>
            </a:r>
          </a:p>
          <a:p>
            <a:r>
              <a:rPr lang="en-US" altLang="zh-TW" sz="2000" b="1" dirty="0"/>
              <a:t>.</a:t>
            </a:r>
            <a:endParaRPr lang="zh-TW" altLang="en-US" sz="2000" b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036" y="4514692"/>
            <a:ext cx="649605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9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Fiat–Shamir 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Heuristic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74320" lvl="1" indent="0" algn="just">
              <a:buClr>
                <a:schemeClr val="accent1"/>
              </a:buClr>
              <a:buNone/>
            </a:pP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xmlns="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>
                <a:solidFill>
                  <a:srgbClr val="FF0000"/>
                </a:solidFill>
              </a:rPr>
              <a:t>待</a:t>
            </a:r>
            <a:r>
              <a:rPr lang="zh-TW" altLang="en-US" sz="2400" b="1" dirty="0">
                <a:solidFill>
                  <a:srgbClr val="FF0000"/>
                </a:solidFill>
              </a:rPr>
              <a:t>研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擬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…</a:t>
            </a:r>
          </a:p>
          <a:p>
            <a:pPr marL="0" lvl="1" indent="0" algn="just">
              <a:lnSpc>
                <a:spcPct val="150000"/>
              </a:lnSpc>
              <a:spcBef>
                <a:spcPts val="1800"/>
              </a:spcBef>
              <a:buSzPct val="80000"/>
              <a:buNone/>
            </a:pPr>
            <a:endParaRPr lang="en-US" altLang="zh-TW" sz="2400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828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500" y="1772816"/>
            <a:ext cx="6336704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800" dirty="0" smtClean="0"/>
              <a:t>○</a:t>
            </a:r>
            <a:r>
              <a:rPr lang="zh-TW" altLang="en-US" sz="2800" dirty="0"/>
              <a:t> </a:t>
            </a:r>
            <a:r>
              <a:rPr lang="zh-TW" altLang="en-US" sz="2800" dirty="0" smtClean="0"/>
              <a:t>○</a:t>
            </a:r>
            <a:r>
              <a:rPr lang="zh-TW" altLang="en-US" sz="2800" dirty="0"/>
              <a:t> ○</a:t>
            </a:r>
            <a:endParaRPr lang="zh-TW" altLang="en-US" sz="26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9968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17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四、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153906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五、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500" y="1772816"/>
            <a:ext cx="6336704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○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○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○</a:t>
            </a:r>
            <a:endParaRPr lang="en-US" altLang="zh-TW" sz="26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zh-TW" altLang="en-US" sz="2600" dirty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6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18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5333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19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五</a:t>
            </a:r>
            <a:r>
              <a:rPr lang="zh-TW" altLang="en-US" sz="4000" b="1" dirty="0" smtClean="0"/>
              <a:t>、未來展望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173027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xmlns="" id="{5E6B7CFB-F29E-40F1-941C-60839576EFD3}"/>
              </a:ext>
            </a:extLst>
          </p:cNvPr>
          <p:cNvSpPr txBox="1">
            <a:spLocks/>
          </p:cNvSpPr>
          <p:nvPr/>
        </p:nvSpPr>
        <p:spPr>
          <a:xfrm>
            <a:off x="7390556" y="692696"/>
            <a:ext cx="2160240" cy="50405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pPr algn="ctr"/>
            <a:r>
              <a:rPr lang="zh-TW" alt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大 綱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xmlns="" id="{A302D0AD-FC16-4984-8880-9A709EF0C7EB}"/>
              </a:ext>
            </a:extLst>
          </p:cNvPr>
          <p:cNvSpPr txBox="1">
            <a:spLocks/>
          </p:cNvSpPr>
          <p:nvPr/>
        </p:nvSpPr>
        <p:spPr>
          <a:xfrm>
            <a:off x="6094411" y="1791721"/>
            <a:ext cx="5976665" cy="437358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背景介紹及動機說明</a:t>
            </a:r>
            <a:endParaRPr lang="en-US" altLang="zh-T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目標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系統設計及專題成果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結論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100000"/>
              <a:buFont typeface="+mj-ea"/>
              <a:buAutoNum type="ea1ChtPeriod"/>
            </a:pP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未來展望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>
                <a:solidFill>
                  <a:schemeClr val="bg1"/>
                </a:solidFill>
              </a:rPr>
              <a:pPr/>
              <a:t>2</a:t>
            </a:fld>
            <a:endParaRPr lang="zh-TW" alt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4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20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參考文獻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○○○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○○○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○○○</a:t>
            </a:r>
            <a:endParaRPr lang="en-US" altLang="zh-TW" sz="2400" b="1" dirty="0"/>
          </a:p>
        </p:txBody>
      </p:sp>
    </p:spTree>
    <p:extLst>
      <p:ext uri="{BB962C8B-B14F-4D97-AF65-F5344CB8AC3E}">
        <p14:creationId xmlns:p14="http://schemas.microsoft.com/office/powerpoint/2010/main" val="33533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21</a:t>
            </a:fld>
            <a:endParaRPr lang="zh-TW" altLang="en-US" noProof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 txBox="1">
            <a:spLocks/>
          </p:cNvSpPr>
          <p:nvPr/>
        </p:nvSpPr>
        <p:spPr>
          <a:xfrm>
            <a:off x="2728398" y="2420888"/>
            <a:ext cx="8982637" cy="15708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</a:lstStyle>
          <a:p>
            <a:r>
              <a:rPr lang="en-US" altLang="zh-TW" sz="60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 for listening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38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64904"/>
            <a:ext cx="5610342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一、背景介紹及動機說明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484" y="2492896"/>
            <a:ext cx="5328592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背景介紹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動機說明</a:t>
            </a:r>
            <a:r>
              <a:rPr lang="zh-TW" altLang="en-US" sz="2400" dirty="0" smtClean="0"/>
              <a:t>。</a:t>
            </a: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0225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4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一、背景介紹及動機說明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背景介紹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13892" y="2193394"/>
            <a:ext cx="3168352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3000" b="1" dirty="0" smtClean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早期驗證系統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789554" y="2819400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密碼登入</a:t>
            </a:r>
          </a:p>
        </p:txBody>
      </p:sp>
      <p:sp>
        <p:nvSpPr>
          <p:cNvPr id="10" name="圓角矩形 9"/>
          <p:cNvSpPr/>
          <p:nvPr/>
        </p:nvSpPr>
        <p:spPr>
          <a:xfrm>
            <a:off x="2277988" y="2780928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提交文件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3765616" y="2780928"/>
            <a:ext cx="1392692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生物特徵</a:t>
            </a:r>
          </a:p>
        </p:txBody>
      </p:sp>
      <p:sp>
        <p:nvSpPr>
          <p:cNvPr id="7" name="向下箭號 6"/>
          <p:cNvSpPr/>
          <p:nvPr/>
        </p:nvSpPr>
        <p:spPr>
          <a:xfrm>
            <a:off x="119786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3" name="向下箭號 12"/>
          <p:cNvSpPr/>
          <p:nvPr/>
        </p:nvSpPr>
        <p:spPr>
          <a:xfrm>
            <a:off x="263802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4" name="向下箭號 13"/>
          <p:cNvSpPr/>
          <p:nvPr/>
        </p:nvSpPr>
        <p:spPr>
          <a:xfrm>
            <a:off x="4078188" y="3645024"/>
            <a:ext cx="648072" cy="57606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5" name="圓角矩形 14"/>
          <p:cNvSpPr/>
          <p:nvPr/>
        </p:nvSpPr>
        <p:spPr>
          <a:xfrm>
            <a:off x="765820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重放攻擊</a:t>
            </a:r>
          </a:p>
        </p:txBody>
      </p:sp>
      <p:sp>
        <p:nvSpPr>
          <p:cNvPr id="16" name="圓角矩形 15"/>
          <p:cNvSpPr/>
          <p:nvPr/>
        </p:nvSpPr>
        <p:spPr>
          <a:xfrm>
            <a:off x="2254254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資料外洩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3741882" y="4365104"/>
            <a:ext cx="1392692" cy="72008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個資外洩</a:t>
            </a:r>
          </a:p>
        </p:txBody>
      </p:sp>
      <p:sp>
        <p:nvSpPr>
          <p:cNvPr id="8" name="向右箭號 7"/>
          <p:cNvSpPr/>
          <p:nvPr/>
        </p:nvSpPr>
        <p:spPr>
          <a:xfrm>
            <a:off x="5559064" y="3140968"/>
            <a:ext cx="936104" cy="8640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7678588" y="2204864"/>
            <a:ext cx="345638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TW" altLang="en-US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零知識證明（</a:t>
            </a:r>
            <a:r>
              <a:rPr lang="en-US" altLang="zh-TW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</a:t>
            </a:r>
            <a:r>
              <a:rPr lang="zh-TW" altLang="en-US" sz="3000" b="1" dirty="0" smtClean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6861960" y="2780928"/>
            <a:ext cx="5044232" cy="7200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互動式的證明方式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6886500" y="3573016"/>
            <a:ext cx="1584176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可靠性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Soundness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5" name="圓角矩形 24"/>
          <p:cNvSpPr/>
          <p:nvPr/>
        </p:nvSpPr>
        <p:spPr>
          <a:xfrm>
            <a:off x="8542684" y="3573016"/>
            <a:ext cx="1584176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完整性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Completeness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圓角矩形 25"/>
          <p:cNvSpPr/>
          <p:nvPr/>
        </p:nvSpPr>
        <p:spPr>
          <a:xfrm>
            <a:off x="10246335" y="3573016"/>
            <a:ext cx="1659857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零知識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Zero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Knowledge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30516" y="4540478"/>
            <a:ext cx="1237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1 + 1 = </a:t>
            </a:r>
            <a:r>
              <a:rPr lang="en-US" altLang="zh-TW" sz="2000" dirty="0" smtClean="0"/>
              <a:t>3 ?</a:t>
            </a:r>
            <a:endParaRPr lang="zh-TW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8686700" y="4541058"/>
            <a:ext cx="1237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1 + 1 = </a:t>
            </a:r>
            <a:r>
              <a:rPr lang="en-US" altLang="zh-TW" sz="2000" dirty="0" smtClean="0"/>
              <a:t>2 ?</a:t>
            </a:r>
            <a:endParaRPr lang="zh-TW" altLang="en-US" sz="2000" dirty="0"/>
          </a:p>
        </p:txBody>
      </p:sp>
      <p:sp>
        <p:nvSpPr>
          <p:cNvPr id="29" name="矩形 28"/>
          <p:cNvSpPr/>
          <p:nvPr/>
        </p:nvSpPr>
        <p:spPr>
          <a:xfrm>
            <a:off x="10342884" y="450912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 smtClean="0"/>
              <a:t>不揭露秘密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788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5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 smtClean="0"/>
              <a:t>一</a:t>
            </a:r>
            <a:r>
              <a:rPr lang="zh-TW" altLang="en-US" sz="4000" b="1" dirty="0"/>
              <a:t>、背景介紹及動機說明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動機說明</a:t>
            </a:r>
            <a:endParaRPr lang="en-US" altLang="zh-TW" sz="2800" b="1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xmlns="" id="{2E881D55-3B47-403F-8F0E-EDFDE34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97" y="1700808"/>
            <a:ext cx="11590847" cy="4384009"/>
          </a:xfrm>
        </p:spPr>
        <p:txBody>
          <a:bodyPr>
            <a:normAutofit/>
          </a:bodyPr>
          <a:lstStyle/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en-US" altLang="zh-TW" sz="2400" b="1" dirty="0" smtClean="0"/>
              <a:t>ZKP</a:t>
            </a:r>
            <a:r>
              <a:rPr lang="zh-TW" altLang="en-US" sz="2400" b="1" dirty="0" smtClean="0"/>
              <a:t>的重要性：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zh-TW" sz="2200" dirty="0"/>
              <a:t>當今資訊安全與隱私保護的雙重</a:t>
            </a:r>
            <a:r>
              <a:rPr lang="zh-TW" altLang="zh-TW" sz="2200" dirty="0" smtClean="0"/>
              <a:t>需求</a:t>
            </a:r>
            <a:r>
              <a:rPr lang="zh-TW" altLang="en-US" sz="2200" dirty="0" smtClean="0"/>
              <a:t>。</a:t>
            </a:r>
            <a:endParaRPr lang="en-US" altLang="zh-TW" sz="2200" b="1" dirty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 smtClean="0"/>
              <a:t>奠定互動性驗證基礎。</a:t>
            </a:r>
            <a:endParaRPr lang="en-US" altLang="zh-TW" sz="2400" dirty="0"/>
          </a:p>
          <a:p>
            <a:pPr marL="274320" lvl="1" indent="-274320" algn="just">
              <a:lnSpc>
                <a:spcPct val="150000"/>
              </a:lnSpc>
              <a:spcBef>
                <a:spcPts val="18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TW" altLang="en-US" sz="2400" b="1" dirty="0" smtClean="0"/>
              <a:t>課程</a:t>
            </a:r>
            <a:r>
              <a:rPr lang="zh-TW" altLang="en-US" sz="2400" b="1" dirty="0"/>
              <a:t>外</a:t>
            </a:r>
            <a:r>
              <a:rPr lang="zh-TW" altLang="en-US" sz="2400" b="1" dirty="0" smtClean="0"/>
              <a:t>補充的重要知識：</a:t>
            </a:r>
            <a:endParaRPr lang="en-US" altLang="zh-TW" sz="2400" b="1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/>
              <a:t>藉此</a:t>
            </a:r>
            <a:r>
              <a:rPr lang="zh-TW" altLang="en-US" sz="2200" dirty="0" smtClean="0"/>
              <a:t>學習</a:t>
            </a:r>
            <a:r>
              <a:rPr lang="en-US" altLang="zh-TW" sz="2200" dirty="0" smtClean="0"/>
              <a:t>ZKP</a:t>
            </a:r>
            <a:r>
              <a:rPr lang="zh-TW" altLang="en-US" sz="2200" dirty="0" smtClean="0"/>
              <a:t>相關重要機制。</a:t>
            </a:r>
            <a:endParaRPr lang="en-US" altLang="zh-TW" sz="2200" dirty="0" smtClean="0"/>
          </a:p>
          <a:p>
            <a:pPr marL="548640" lvl="2" indent="-274320" algn="just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TW" altLang="en-US" sz="2200" dirty="0"/>
              <a:t>透過實作</a:t>
            </a:r>
            <a:r>
              <a:rPr lang="zh-TW" altLang="en-US" sz="2200" dirty="0" smtClean="0"/>
              <a:t>強化對該領域的認知。</a:t>
            </a:r>
            <a:endParaRPr lang="en-US" altLang="zh-TW" sz="2200" dirty="0" smtClean="0"/>
          </a:p>
        </p:txBody>
      </p:sp>
    </p:spTree>
    <p:extLst>
      <p:ext uri="{BB962C8B-B14F-4D97-AF65-F5344CB8AC3E}">
        <p14:creationId xmlns:p14="http://schemas.microsoft.com/office/powerpoint/2010/main" val="30473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610342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、專題目標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8471" y="1844824"/>
            <a:ext cx="5580353" cy="388843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 smtClean="0"/>
              <a:t>傳</a:t>
            </a:r>
            <a:r>
              <a:rPr lang="zh-TW" altLang="zh-TW" sz="2400" dirty="0" smtClean="0"/>
              <a:t>統</a:t>
            </a:r>
            <a:r>
              <a:rPr lang="en-US" altLang="zh-TW" sz="2400" dirty="0"/>
              <a:t>ZKP</a:t>
            </a:r>
            <a:r>
              <a:rPr lang="zh-TW" altLang="zh-TW" sz="2400" dirty="0"/>
              <a:t>（互動式驗證機制）</a:t>
            </a:r>
            <a:r>
              <a:rPr lang="zh-TW" altLang="en-US" sz="2400" dirty="0" smtClean="0"/>
              <a:t> 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/>
              <a:t>Schnorr Protocol</a:t>
            </a:r>
            <a:r>
              <a:rPr lang="zh-TW" altLang="en-US" sz="2400" dirty="0"/>
              <a:t>（簡化版互動式驗證機制</a:t>
            </a:r>
            <a:r>
              <a:rPr lang="zh-TW" altLang="en-US" sz="2400" dirty="0" smtClean="0"/>
              <a:t>）。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 smtClean="0"/>
              <a:t>F</a:t>
            </a:r>
            <a:r>
              <a:rPr lang="en-US" altLang="zh-TW" sz="2400" dirty="0"/>
              <a:t>iat–Shamir Heuristic</a:t>
            </a:r>
            <a:r>
              <a:rPr lang="zh-TW" altLang="zh-TW" sz="2400" dirty="0"/>
              <a:t>（非互動式驗證機制</a:t>
            </a:r>
            <a:r>
              <a:rPr lang="zh-TW" altLang="zh-TW" sz="2400" dirty="0" smtClean="0"/>
              <a:t>）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6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175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7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二</a:t>
            </a:r>
            <a:r>
              <a:rPr lang="zh-TW" altLang="en-US" sz="4000" b="1" dirty="0" smtClean="0"/>
              <a:t>、專題目標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693812" y="1556792"/>
            <a:ext cx="2736304" cy="15092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</a:t>
            </a:r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ZKP</a:t>
            </a:r>
          </a:p>
          <a:p>
            <a:pPr algn="ctr"/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（互動式）</a:t>
            </a:r>
            <a:endParaRPr lang="zh-TW" altLang="en-US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4582244" y="1556792"/>
            <a:ext cx="2736304" cy="150923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Schnorr</a:t>
            </a:r>
          </a:p>
          <a:p>
            <a:pPr algn="ctr"/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簡化</a:t>
            </a:r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互動式）</a:t>
            </a:r>
            <a:endParaRPr lang="zh-TW" altLang="en-US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8470676" y="1556792"/>
            <a:ext cx="2736304" cy="150923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3200" b="1" dirty="0" smtClean="0"/>
              <a:t>Fiat–Shamir </a:t>
            </a:r>
            <a:r>
              <a:rPr lang="en-US" altLang="zh-TW" sz="3200" b="1" dirty="0"/>
              <a:t>Heuristic</a:t>
            </a:r>
            <a:endParaRPr lang="en-US" altLang="zh-TW" sz="3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</a:t>
            </a:r>
            <a:r>
              <a:rPr lang="zh-TW" altLang="zh-TW" sz="3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互動式）</a:t>
            </a:r>
            <a:endParaRPr lang="zh-TW" altLang="en-US" sz="3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向右箭號 5"/>
          <p:cNvSpPr/>
          <p:nvPr/>
        </p:nvSpPr>
        <p:spPr>
          <a:xfrm>
            <a:off x="3646140" y="1988840"/>
            <a:ext cx="792088" cy="64807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12" name="向右箭號 11"/>
          <p:cNvSpPr/>
          <p:nvPr/>
        </p:nvSpPr>
        <p:spPr>
          <a:xfrm>
            <a:off x="7534572" y="1988840"/>
            <a:ext cx="792088" cy="64807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 smtClean="0"/>
          </a:p>
        </p:txBody>
      </p:sp>
      <p:sp>
        <p:nvSpPr>
          <p:cNvPr id="7" name="矩形 6"/>
          <p:cNvSpPr/>
          <p:nvPr/>
        </p:nvSpPr>
        <p:spPr>
          <a:xfrm>
            <a:off x="599728" y="3320118"/>
            <a:ext cx="3046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由證明者與驗證者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回合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挑戰與回應的方式達成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驗證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多輪互動、傳輸成本高，不利於一對多、非同步或網路不穩定的環境中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10236" y="3314015"/>
            <a:ext cx="30464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引入更簡潔的數學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承諾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挑戰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challenge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回應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response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大幅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降低通訊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成本，並具有實作上的簡便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仍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屬互動式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協定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在分散式系統或無法同步傳輸的場景中仍有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侷限</a:t>
            </a: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326660" y="3314015"/>
            <a:ext cx="30464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取代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互動式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協定中的隨機挑戰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值，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改為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hash 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證明者本地端自行計算</a:t>
            </a:r>
            <a:r>
              <a:rPr lang="zh-TW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應用於區塊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鏈、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電子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身份、</a:t>
            </a:r>
            <a:r>
              <a:rPr lang="zh-TW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無人監督驗證等</a:t>
            </a:r>
            <a:r>
              <a:rPr lang="zh-TW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場景</a:t>
            </a:r>
            <a:r>
              <a:rPr lang="zh-TW" altLang="en-US" dirty="0">
                <a:solidFill>
                  <a:srgbClr val="FF0000"/>
                </a:solidFill>
              </a:rPr>
              <a:t>。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72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xmlns="" id="{4ABAB1B2-9811-49A5-968D-AA6F881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2896"/>
            <a:ext cx="5950396" cy="106680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三、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en-US" altLang="zh-TW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8</a:t>
            </a:fld>
            <a:endParaRPr lang="zh-TW" altLang="en-US" noProof="0"/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xmlns="" id="{FCCA5DD9-09D4-479C-9F96-62D1622C7DB1}"/>
              </a:ext>
            </a:extLst>
          </p:cNvPr>
          <p:cNvSpPr txBox="1">
            <a:spLocks/>
          </p:cNvSpPr>
          <p:nvPr/>
        </p:nvSpPr>
        <p:spPr>
          <a:xfrm>
            <a:off x="6454452" y="1988840"/>
            <a:ext cx="5580353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36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77724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32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93726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28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21158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+mj-lt"/>
              <a:buAutoNum type="arabicPeriod"/>
              <a:defRPr sz="24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440180" indent="-3429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+mj-lt"/>
              <a:buAutoNum type="arabicPeriod"/>
              <a:defRPr sz="2400" b="1" kern="1200">
                <a:solidFill>
                  <a:schemeClr val="bg2">
                    <a:lumMod val="9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zh-TW" altLang="en-US" sz="2400" dirty="0"/>
              <a:t>傳統</a:t>
            </a:r>
            <a:r>
              <a:rPr lang="en-US" altLang="zh-TW" sz="2400" dirty="0"/>
              <a:t>ZKP — </a:t>
            </a:r>
            <a:r>
              <a:rPr lang="zh-TW" altLang="en-US" sz="2400" dirty="0"/>
              <a:t>以</a:t>
            </a:r>
            <a:r>
              <a:rPr lang="en-US" altLang="zh-TW" sz="2400" dirty="0"/>
              <a:t>Graph 3-colorability</a:t>
            </a:r>
            <a:r>
              <a:rPr lang="zh-TW" altLang="en-US" sz="2400" dirty="0"/>
              <a:t>（簡稱</a:t>
            </a:r>
            <a:r>
              <a:rPr lang="en-US" altLang="zh-TW" sz="2400" dirty="0"/>
              <a:t>G3C</a:t>
            </a:r>
            <a:r>
              <a:rPr lang="zh-TW" altLang="en-US" sz="2400" dirty="0"/>
              <a:t>）為例子 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 smtClean="0"/>
              <a:t>Schnorr Protocol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r>
              <a:rPr lang="en-US" altLang="zh-TW" sz="2400" dirty="0"/>
              <a:t>Fiat–Shamir </a:t>
            </a:r>
            <a:r>
              <a:rPr lang="en-US" altLang="zh-TW" sz="2400" dirty="0" smtClean="0"/>
              <a:t>Heuristic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170000"/>
              </a:lnSpc>
              <a:spcBef>
                <a:spcPts val="0"/>
              </a:spcBef>
              <a:buClr>
                <a:schemeClr val="bg2">
                  <a:lumMod val="90000"/>
                </a:schemeClr>
              </a:buClr>
              <a:buSzPct val="100000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0573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altLang="zh-TW" noProof="0" smtClean="0"/>
              <a:pPr/>
              <a:t>9</a:t>
            </a:fld>
            <a:endParaRPr lang="zh-TW" altLang="en-US" noProof="0"/>
          </a:p>
        </p:txBody>
      </p:sp>
      <p:sp>
        <p:nvSpPr>
          <p:cNvPr id="19" name="標題 1">
            <a:extLst>
              <a:ext uri="{FF2B5EF4-FFF2-40B4-BE49-F238E27FC236}">
                <a16:creationId xmlns:a16="http://schemas.microsoft.com/office/drawing/2014/main" xmlns="" id="{50E9A64D-4207-4980-8736-4201C3E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7" y="203231"/>
            <a:ext cx="9143538" cy="10668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三</a:t>
            </a:r>
            <a:r>
              <a:rPr lang="zh-TW" altLang="en-US" sz="4000" b="1" dirty="0" smtClean="0"/>
              <a:t>、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系統設計</a:t>
            </a:r>
            <a:r>
              <a:rPr lang="zh-TW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及</a:t>
            </a: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專題成果</a:t>
            </a:r>
            <a:endParaRPr lang="zh-TW" altLang="en-US" sz="4000" b="1" dirty="0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xmlns="" id="{F5C22ADD-7A5D-44F8-969C-F4721C016703}"/>
              </a:ext>
            </a:extLst>
          </p:cNvPr>
          <p:cNvSpPr txBox="1">
            <a:spLocks/>
          </p:cNvSpPr>
          <p:nvPr/>
        </p:nvSpPr>
        <p:spPr>
          <a:xfrm>
            <a:off x="148040" y="1193817"/>
            <a:ext cx="11758153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ZKP —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Graph 3-colorability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（簡稱</a:t>
            </a:r>
            <a:r>
              <a:rPr lang="en-US" altLang="zh-TW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G3C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）為</a:t>
            </a:r>
            <a:r>
              <a:rPr lang="zh-TW" altLang="en-US" sz="2800" b="1" dirty="0" smtClean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例子 </a:t>
            </a:r>
            <a:r>
              <a:rPr lang="en-US" altLang="zh-TW" sz="2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  <a:endParaRPr lang="en-US" altLang="zh-TW" sz="2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內容版面配置區 2">
                <a:extLst>
                  <a:ext uri="{FF2B5EF4-FFF2-40B4-BE49-F238E27FC236}">
                    <a16:creationId xmlns:a16="http://schemas.microsoft.com/office/drawing/2014/main" xmlns="" id="{2E881D55-3B47-403F-8F0E-EDFDE34A1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</p:spPr>
            <p:txBody>
              <a:bodyPr>
                <a:normAutofit/>
              </a:bodyPr>
              <a:lstStyle/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en-US" altLang="zh-TW" sz="2400" b="1" dirty="0" smtClean="0"/>
                  <a:t>G3C</a:t>
                </a:r>
                <a:r>
                  <a:rPr lang="zh-TW" altLang="en-US" sz="2400" b="1" dirty="0" smtClean="0"/>
                  <a:t>：</a:t>
                </a:r>
                <a:r>
                  <a:rPr lang="zh-TW" altLang="zh-TW" sz="2200" dirty="0" smtClean="0"/>
                  <a:t>假設</a:t>
                </a:r>
                <a:r>
                  <a:rPr lang="zh-TW" altLang="zh-TW" sz="2200" dirty="0"/>
                  <a:t>有一</a:t>
                </a:r>
                <a:r>
                  <a:rPr lang="en-US" altLang="zh-TW" sz="2200" dirty="0"/>
                  <a:t>G = ( V , E )</a:t>
                </a:r>
                <a:r>
                  <a:rPr lang="zh-TW" altLang="zh-TW" sz="2200" dirty="0"/>
                  <a:t>，若存在一個映射（</a:t>
                </a:r>
                <a:r>
                  <a:rPr lang="en-US" altLang="zh-TW" sz="2200" dirty="0"/>
                  <a:t>mapping</a:t>
                </a:r>
                <a:r>
                  <a:rPr lang="zh-TW" altLang="zh-TW" sz="2200" dirty="0"/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ϕ</m:t>
                    </m:r>
                    <m:r>
                      <a:rPr lang="zh-TW" altLang="zh-TW" sz="2200">
                        <a:latin typeface="Cambria Math"/>
                      </a:rPr>
                      <m:t>：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V</m:t>
                    </m:r>
                    <m:r>
                      <a:rPr lang="zh-TW" altLang="zh-TW" sz="220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>
                            <a:latin typeface="Cambria Math"/>
                          </a:rPr>
                          <m:t>1,2,3</m:t>
                        </m:r>
                      </m:e>
                    </m:d>
                  </m:oMath>
                </a14:m>
                <a:r>
                  <a:rPr lang="zh-TW" altLang="zh-TW" sz="2200" dirty="0"/>
                  <a:t>，使得任一個邊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𝑢</m:t>
                        </m:r>
                        <m:r>
                          <a:rPr lang="en-US" altLang="zh-TW" sz="2200">
                            <a:latin typeface="Cambria Math"/>
                          </a:rPr>
                          <m:t>,</m:t>
                        </m:r>
                        <m:r>
                          <a:rPr lang="en-US" altLang="zh-TW" sz="2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ϵ</m:t>
                    </m:r>
                    <m:r>
                      <a:rPr lang="en-US" altLang="zh-TW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200">
                        <a:latin typeface="Cambria Math"/>
                      </a:rPr>
                      <m:t>E</m:t>
                    </m:r>
                  </m:oMath>
                </a14:m>
                <a:r>
                  <a:rPr lang="zh-TW" altLang="zh-TW" sz="2200" dirty="0"/>
                  <a:t>，其兩個端點為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altLang="zh-TW" sz="2200">
                        <a:latin typeface="Cambria Math"/>
                      </a:rPr>
                      <m:t>≠</m:t>
                    </m:r>
                    <m:r>
                      <a:rPr lang="en-US" altLang="zh-TW" sz="22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2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2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200" dirty="0"/>
                  <a:t>，則稱</a:t>
                </a:r>
                <a:r>
                  <a:rPr lang="en-US" altLang="zh-TW" sz="2200" dirty="0"/>
                  <a:t>G</a:t>
                </a:r>
                <a:r>
                  <a:rPr lang="zh-TW" altLang="zh-TW" sz="2200" dirty="0"/>
                  <a:t>為「</a:t>
                </a:r>
                <a:r>
                  <a:rPr lang="en-US" altLang="zh-TW" sz="2200" dirty="0"/>
                  <a:t>3-colorable</a:t>
                </a:r>
                <a:r>
                  <a:rPr lang="zh-TW" altLang="zh-TW" sz="2200" dirty="0"/>
                  <a:t>」。</a:t>
                </a:r>
                <a:endParaRPr lang="en-US" altLang="zh-TW" sz="2200" b="1" dirty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𝜳</m:t>
                    </m:r>
                  </m:oMath>
                </a14:m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</a:t>
                </a:r>
                <a:r>
                  <a:rPr lang="en-US" altLang="zh-TW" sz="2400" dirty="0"/>
                  <a:t>G</a:t>
                </a:r>
                <a:r>
                  <a:rPr lang="zh-TW" altLang="zh-TW" sz="2400" dirty="0"/>
                  <a:t>的一個</a:t>
                </a:r>
                <a:r>
                  <a:rPr lang="en-US" altLang="zh-TW" sz="2400" dirty="0"/>
                  <a:t>3-coloring</a:t>
                </a:r>
                <a:r>
                  <a:rPr lang="zh-TW" altLang="zh-TW" sz="2400" dirty="0"/>
                  <a:t>。</a:t>
                </a:r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𝝅</m:t>
                    </m:r>
                  </m:oMath>
                </a14:m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TW" altLang="zh-TW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Cambria Math"/>
                          </a:rPr>
                          <m:t>1,2,3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的隨機排列</a:t>
                </a:r>
                <a:r>
                  <a:rPr lang="zh-TW" altLang="zh-TW" sz="2400" dirty="0" smtClean="0"/>
                  <a:t>。</a:t>
                </a:r>
                <a:endParaRPr lang="en-US" altLang="zh-TW" sz="2400" dirty="0" smtClean="0"/>
              </a:p>
              <a:p>
                <a:pPr marL="274320" lvl="1" indent="-274320" algn="just">
                  <a:lnSpc>
                    <a:spcPct val="150000"/>
                  </a:lnSpc>
                  <a:spcBef>
                    <a:spcPts val="1800"/>
                  </a:spcBef>
                  <a:buSzPct val="80000"/>
                  <a:buFont typeface="Wingdings" panose="05000000000000000000" pitchFamily="2" charset="2"/>
                  <a:buChar char="Ø"/>
                </a:pPr>
                <a:r>
                  <a:rPr lang="zh-TW" altLang="zh-TW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/>
                      </a:rPr>
                      <m:t>𝝓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TW" sz="2400" b="1">
                        <a:latin typeface="Cambria Math"/>
                      </a:rPr>
                      <m:t>=</m:t>
                    </m:r>
                    <m:r>
                      <a:rPr lang="en-US" altLang="zh-TW" sz="2400" b="1" i="1">
                        <a:latin typeface="Cambria Math"/>
                      </a:rPr>
                      <m:t>𝝅</m:t>
                    </m:r>
                    <m:r>
                      <a:rPr lang="en-US" altLang="zh-TW" sz="2400" b="1" i="1">
                        <a:latin typeface="Cambria Math"/>
                      </a:rPr>
                      <m:t>( </m:t>
                    </m:r>
                    <m:r>
                      <a:rPr lang="en-US" altLang="zh-TW" sz="2400" b="1" i="1">
                        <a:latin typeface="Cambria Math"/>
                      </a:rPr>
                      <m:t>𝜳</m:t>
                    </m:r>
                    <m:d>
                      <m:dPr>
                        <m:ctrlPr>
                          <a:rPr lang="zh-TW" altLang="zh-TW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altLang="zh-TW" sz="2400" b="1" i="1">
                        <a:latin typeface="Cambria Math"/>
                      </a:rPr>
                      <m:t> )</m:t>
                    </m:r>
                  </m:oMath>
                </a14:m>
                <a:r>
                  <a:rPr lang="en-US" altLang="zh-TW" sz="2400" b="1" dirty="0"/>
                  <a:t> </a:t>
                </a:r>
                <a:r>
                  <a:rPr lang="zh-TW" altLang="zh-TW" sz="2400" b="1" dirty="0"/>
                  <a:t>：</a:t>
                </a:r>
                <a:r>
                  <a:rPr lang="zh-TW" altLang="zh-TW" sz="2400" dirty="0"/>
                  <a:t>為一隨機的</a:t>
                </a:r>
                <a:r>
                  <a:rPr lang="en-US" altLang="zh-TW" sz="2400" dirty="0" smtClean="0"/>
                  <a:t>3-coloring</a:t>
                </a:r>
                <a:r>
                  <a:rPr lang="zh-TW" altLang="en-US" sz="2400" dirty="0"/>
                  <a:t>，</a:t>
                </a:r>
                <a:r>
                  <a:rPr lang="zh-TW" altLang="zh-TW" sz="2400" dirty="0" smtClean="0"/>
                  <a:t>將</a:t>
                </a:r>
                <a:r>
                  <a:rPr lang="zh-TW" altLang="zh-TW" sz="2400" dirty="0"/>
                  <a:t>每個</a:t>
                </a:r>
                <a14:m>
                  <m:oMath xmlns:m="http://schemas.openxmlformats.org/officeDocument/2006/math">
                    <m:r>
                      <a:rPr lang="zh-TW" altLang="zh-TW" sz="2400">
                        <a:latin typeface="Cambria Math"/>
                      </a:rPr>
                      <m:t> </m:t>
                    </m:r>
                    <m:r>
                      <a:rPr lang="en-US" altLang="zh-TW" sz="2400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zh-TW" altLang="zh-TW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sz="2400" i="1">
                        <a:latin typeface="Cambria Math"/>
                      </a:rPr>
                      <m:t> </m:t>
                    </m:r>
                  </m:oMath>
                </a14:m>
                <a:r>
                  <a:rPr lang="zh-TW" altLang="zh-TW" sz="2400" dirty="0"/>
                  <a:t>放入一個標註為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𝑣</m:t>
                    </m:r>
                  </m:oMath>
                </a14:m>
                <a:r>
                  <a:rPr lang="zh-TW" altLang="zh-TW" sz="2400" dirty="0"/>
                  <a:t>的箱子，並用金鑰（</a:t>
                </a:r>
                <a:r>
                  <a:rPr lang="en-US" altLang="zh-TW" sz="2400" dirty="0" err="1"/>
                  <a:t>Key</a:t>
                </a:r>
                <a:r>
                  <a:rPr lang="en-US" altLang="zh-TW" sz="2400" i="1" baseline="-25000" dirty="0" err="1"/>
                  <a:t>v</a:t>
                </a:r>
                <a:r>
                  <a:rPr lang="zh-TW" altLang="zh-TW" sz="2400" dirty="0"/>
                  <a:t>）上鎖。</a:t>
                </a:r>
              </a:p>
              <a:p>
                <a:pPr marL="548640" lvl="2" indent="-274320" algn="just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endParaRPr lang="zh-TW" altLang="zh-TW" sz="2400" dirty="0"/>
              </a:p>
              <a:p>
                <a:pPr marL="548640" lvl="2" indent="-274320" algn="just">
                  <a:lnSpc>
                    <a:spcPct val="150000"/>
                  </a:lnSpc>
                  <a:spcBef>
                    <a:spcPts val="1800"/>
                  </a:spcBef>
                  <a:buFont typeface="Wingdings" panose="05000000000000000000" pitchFamily="2" charset="2"/>
                  <a:buChar char="Ø"/>
                </a:pPr>
                <a:endParaRPr lang="en-US" altLang="zh-TW" sz="2400" b="1" dirty="0"/>
              </a:p>
            </p:txBody>
          </p:sp>
        </mc:Choice>
        <mc:Fallback xmlns="">
          <p:sp>
            <p:nvSpPr>
              <p:cNvPr id="20" name="內容版面配置區 2">
                <a:extLst>
                  <a:ext uri="{FF2B5EF4-FFF2-40B4-BE49-F238E27FC236}">
                    <a16:creationId xmlns="" xmlns:a16="http://schemas.microsoft.com/office/drawing/2014/main" id="{2E881D55-3B47-403F-8F0E-EDFDE34A1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197" y="1700808"/>
                <a:ext cx="11590847" cy="4384009"/>
              </a:xfrm>
              <a:blipFill rotWithShape="1">
                <a:blip r:embed="rId3"/>
                <a:stretch>
                  <a:fillRect l="-421" r="-3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2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專案規劃概觀簡報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_26713188_TF03460544" id="{6F554B24-2C09-4153-BF01-57653ED04444}" vid="{C80FED5E-EC00-4C61-90A9-0EA5EF995274}"/>
    </a:ext>
  </a:extLst>
</a:theme>
</file>

<file path=ppt/theme/theme2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72024</TotalTime>
  <Words>880</Words>
  <Application>Microsoft Office PowerPoint</Application>
  <PresentationFormat>自訂</PresentationFormat>
  <Paragraphs>153</Paragraphs>
  <Slides>21</Slides>
  <Notes>18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專案規劃概觀簡報</vt:lpstr>
      <vt:lpstr>Zero-Knowledge Proof：以 Schnorr Protocol 為核心的可驗證身份驗證系統</vt:lpstr>
      <vt:lpstr>PowerPoint 簡報</vt:lpstr>
      <vt:lpstr>一、背景介紹及動機說明</vt:lpstr>
      <vt:lpstr>一、背景介紹及動機說明</vt:lpstr>
      <vt:lpstr>一、背景介紹及動機說明</vt:lpstr>
      <vt:lpstr>二、專題目標</vt:lpstr>
      <vt:lpstr>二、專題目標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三、系統設計及專題成果</vt:lpstr>
      <vt:lpstr>四、結論</vt:lpstr>
      <vt:lpstr>四、結論</vt:lpstr>
      <vt:lpstr>五、未來展望</vt:lpstr>
      <vt:lpstr>五、未來展望</vt:lpstr>
      <vt:lpstr>參考文獻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專案概觀</dc:title>
  <dc:creator>USER</dc:creator>
  <cp:lastModifiedBy>Key</cp:lastModifiedBy>
  <cp:revision>4901</cp:revision>
  <dcterms:created xsi:type="dcterms:W3CDTF">2021-04-28T10:04:01Z</dcterms:created>
  <dcterms:modified xsi:type="dcterms:W3CDTF">2025-05-16T08:44:19Z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2021-06-28T12:50:42Z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b91b1aa5-81bc-4dc6-8ca4-eed5b9056ae8</vt:lpwstr>
  </property>
  <property fmtid="{D5CDD505-2E9C-101B-9397-08002B2CF9AE}" pid="8" name="MSIP_Label_ea60d57e-af5b-4752-ac57-3e4f28ca11dc_ContentBits">
    <vt:lpwstr>0</vt:lpwstr>
  </property>
</Properties>
</file>