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6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2852174"/>
            <a:ext cx="5483100" cy="4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933">
                <a:solidFill>
                  <a:srgbClr val="FFFFFF"/>
                </a:solidFill>
              </a:rPr>
              <a:t>Analyzing</a:t>
            </a:r>
            <a:endParaRPr sz="8933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933">
                <a:solidFill>
                  <a:srgbClr val="FFFFFF"/>
                </a:solidFill>
              </a:rPr>
              <a:t>Social Buzz 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412" name="Google Shape;41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417" name="Google Shape;41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Google Shape;421;p22"/>
          <p:cNvGrpSpPr/>
          <p:nvPr/>
        </p:nvGrpSpPr>
        <p:grpSpPr>
          <a:xfrm>
            <a:off x="11581833" y="1809030"/>
            <a:ext cx="5677425" cy="847211"/>
            <a:chOff x="0" y="-47625"/>
            <a:chExt cx="7569900" cy="1129615"/>
          </a:xfrm>
        </p:grpSpPr>
        <p:sp>
          <p:nvSpPr>
            <p:cNvPr id="422" name="Google Shape;422;p22"/>
            <p:cNvSpPr txBox="1"/>
            <p:nvPr/>
          </p:nvSpPr>
          <p:spPr>
            <a:xfrm>
              <a:off x="0" y="691990"/>
              <a:ext cx="75699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0" y="-47625"/>
              <a:ext cx="756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2"/>
          <p:cNvGrpSpPr/>
          <p:nvPr/>
        </p:nvGrpSpPr>
        <p:grpSpPr>
          <a:xfrm>
            <a:off x="11581833" y="7193468"/>
            <a:ext cx="5677425" cy="847211"/>
            <a:chOff x="0" y="-47625"/>
            <a:chExt cx="7569900" cy="1129615"/>
          </a:xfrm>
        </p:grpSpPr>
        <p:sp>
          <p:nvSpPr>
            <p:cNvPr id="425" name="Google Shape;425;p22"/>
            <p:cNvSpPr txBox="1"/>
            <p:nvPr/>
          </p:nvSpPr>
          <p:spPr>
            <a:xfrm>
              <a:off x="0" y="691990"/>
              <a:ext cx="75699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2"/>
            <p:cNvSpPr txBox="1"/>
            <p:nvPr/>
          </p:nvSpPr>
          <p:spPr>
            <a:xfrm>
              <a:off x="0" y="-47625"/>
              <a:ext cx="7569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22"/>
          <p:cNvSpPr txBox="1"/>
          <p:nvPr/>
        </p:nvSpPr>
        <p:spPr>
          <a:xfrm>
            <a:off x="11095900" y="1572925"/>
            <a:ext cx="6728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Animals, Science and Technology are some of the popular categories, indicating the user base consume more of “real-life”, ‘factual” and “application based” content.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11095900" y="4063600"/>
            <a:ext cx="69462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of popular categories, “Healthy eating” and “Food”, are related, and with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healthy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eating  ranking highest indicates users are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conscious in their lifestyle. This insight can be used to target ads for products or campaigns with health brands to boost engagement.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11095900" y="6953900"/>
            <a:ext cx="6946200" cy="2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steps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analysis provide a stepping stone to the global market. It’s time to take the analysis to large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production for real time evaluation and understanding of the 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business. The Accenture team are here to show you how to do this.</a:t>
            </a: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40" name="Google Shape;440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1" name="Google Shape;441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" name="Google Shape;442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43" name="Google Shape;443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44" name="Google Shape;44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" name="Google Shape;451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52" name="Google Shape;45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525" cy="4063176"/>
            <a:chOff x="0" y="0"/>
            <a:chExt cx="11564700" cy="5417567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700" cy="31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Project recap</a:t>
              </a:r>
              <a:endParaRPr b="1"/>
            </a:p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Problem</a:t>
              </a:r>
              <a:endParaRPr b="1"/>
            </a:p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The Analytics team</a:t>
              </a:r>
              <a:endParaRPr b="1"/>
            </a:p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Process</a:t>
              </a:r>
              <a:endParaRPr b="1"/>
            </a:p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Insights</a:t>
              </a:r>
              <a:endParaRPr b="1"/>
            </a:p>
            <a:p>
              <a:pPr indent="-349250" lvl="0" marL="45720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Char char="●"/>
              </a:pPr>
              <a:r>
                <a:rPr b="1" lang="cs-CZ" sz="1900">
                  <a:solidFill>
                    <a:srgbClr val="000000"/>
                  </a:solidFill>
                </a:rPr>
                <a:t>Summary</a:t>
              </a:r>
              <a:endParaRPr b="1"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715925" y="2968525"/>
            <a:ext cx="7267800" cy="24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an emerging technology unicorn that needs assistance to adapt quickly to it’s global scale.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with their 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assisting them with these tasks: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9057875" y="5259450"/>
            <a:ext cx="636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their big data practice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for a successful IPO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cs-CZ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data to evaluate Social Buzz’s Top 5 content category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0" name="Google Shape;190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9" name="Google Shape;199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2" name="Google Shape;202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2938150" y="4804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 Buzz has 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2938150" y="5635725"/>
            <a:ext cx="532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 posts per day…</a:t>
            </a:r>
            <a:r>
              <a:rPr lang="cs-CZ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2938150" y="6465775"/>
            <a:ext cx="578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…3650</a:t>
            </a:r>
            <a:r>
              <a:rPr lang="cs-CZ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00000 posts per year</a:t>
            </a:r>
            <a:r>
              <a:rPr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2938150" y="7435050"/>
            <a:ext cx="551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monetize with such huge numbers?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801200" y="8773625"/>
            <a:ext cx="578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 identify the Top 5 </a:t>
            </a:r>
            <a:r>
              <a:rPr b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r>
              <a:rPr b="1" lang="cs-CZ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that trend in their platform</a:t>
            </a:r>
            <a:endParaRPr b="1"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11516" y="1050854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9" name="Google Shape;239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1411516" y="6953286"/>
            <a:ext cx="2187044" cy="2122801"/>
            <a:chOff x="-23042" y="66269"/>
            <a:chExt cx="6542159" cy="6349987"/>
          </a:xfrm>
        </p:grpSpPr>
        <p:sp>
          <p:nvSpPr>
            <p:cNvPr id="243" name="Google Shape;243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14131025" y="1727500"/>
            <a:ext cx="34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Andrew Fleming 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(Chief Technical Architect)</a:t>
            </a:r>
            <a:endParaRPr b="1" sz="2100"/>
          </a:p>
        </p:txBody>
      </p:sp>
      <p:sp>
        <p:nvSpPr>
          <p:cNvPr id="247" name="Google Shape;247;p17"/>
          <p:cNvSpPr txBox="1"/>
          <p:nvPr/>
        </p:nvSpPr>
        <p:spPr>
          <a:xfrm>
            <a:off x="14131025" y="4678725"/>
            <a:ext cx="34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Marcus Rompton 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(Senior Principle)</a:t>
            </a:r>
            <a:endParaRPr b="1" sz="2100"/>
          </a:p>
        </p:txBody>
      </p:sp>
      <p:sp>
        <p:nvSpPr>
          <p:cNvPr id="248" name="Google Shape;248;p17"/>
          <p:cNvSpPr txBox="1"/>
          <p:nvPr/>
        </p:nvSpPr>
        <p:spPr>
          <a:xfrm>
            <a:off x="14131025" y="7830988"/>
            <a:ext cx="348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Pritam Chakraborty</a:t>
            </a: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(Data Analyst)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75" name="Google Shape;27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8" name="Google Shape;27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81" name="Google Shape;281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2" name="Google Shape;282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3891789" y="1478154"/>
            <a:ext cx="66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5822689" y="3096221"/>
            <a:ext cx="66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Understanding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1" name="Google Shape;291;p18"/>
          <p:cNvSpPr txBox="1"/>
          <p:nvPr/>
        </p:nvSpPr>
        <p:spPr>
          <a:xfrm>
            <a:off x="7626227" y="4706511"/>
            <a:ext cx="761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cleaning and modelling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9423364" y="6354977"/>
            <a:ext cx="66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Analysis and Visualization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11275339" y="8027579"/>
            <a:ext cx="664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Insights Extraction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304" name="Google Shape;304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5" name="Google Shape;305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9"/>
          <p:cNvSpPr txBox="1"/>
          <p:nvPr/>
        </p:nvSpPr>
        <p:spPr>
          <a:xfrm>
            <a:off x="3051150" y="3664875"/>
            <a:ext cx="12567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5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1" sz="75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2002050" y="4912382"/>
            <a:ext cx="3354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3238875" y="3664875"/>
            <a:ext cx="18351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5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962</a:t>
            </a:r>
            <a:endParaRPr b="1" sz="75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9"/>
          <p:cNvSpPr txBox="1"/>
          <p:nvPr/>
        </p:nvSpPr>
        <p:spPr>
          <a:xfrm>
            <a:off x="12104500" y="4912375"/>
            <a:ext cx="410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posts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7414963" y="3664875"/>
            <a:ext cx="2716800" cy="1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75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24573</a:t>
            </a:r>
            <a:endParaRPr b="1" sz="75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7080838" y="4912382"/>
            <a:ext cx="3354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reactions</a:t>
            </a:r>
            <a:endParaRPr b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11076750" y="1963075"/>
            <a:ext cx="7070400" cy="344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38" name="Google Shape;338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9" name="Google Shape;339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41" name="Google Shape;34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8" name="Google Shape;348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50" name="Google Shape;350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1" name="Google Shape;351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2" name="Google Shape;35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702" y="1586280"/>
            <a:ext cx="7996675" cy="71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0"/>
          <p:cNvSpPr txBox="1"/>
          <p:nvPr/>
        </p:nvSpPr>
        <p:spPr>
          <a:xfrm>
            <a:off x="11423039" y="2280250"/>
            <a:ext cx="6408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Categories based on Scores 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/>
          <p:nvPr/>
        </p:nvSpPr>
        <p:spPr>
          <a:xfrm>
            <a:off x="11478200" y="3276811"/>
            <a:ext cx="1621500" cy="65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Animals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0"/>
          <p:cNvSpPr/>
          <p:nvPr/>
        </p:nvSpPr>
        <p:spPr>
          <a:xfrm>
            <a:off x="13374000" y="3276786"/>
            <a:ext cx="1512600" cy="65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Science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0"/>
          <p:cNvSpPr/>
          <p:nvPr/>
        </p:nvSpPr>
        <p:spPr>
          <a:xfrm>
            <a:off x="15160900" y="3276773"/>
            <a:ext cx="2648100" cy="65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Healthy eating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12578350" y="4364400"/>
            <a:ext cx="2144100" cy="65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15219900" y="4364350"/>
            <a:ext cx="1248600" cy="65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latin typeface="Calibri"/>
                <a:ea typeface="Calibri"/>
                <a:cs typeface="Calibri"/>
                <a:sym typeface="Calibri"/>
              </a:rPr>
              <a:t>Food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11297900" y="5964725"/>
            <a:ext cx="5018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 </a:t>
            </a: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 also has the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0"/>
          <p:cNvSpPr txBox="1"/>
          <p:nvPr/>
        </p:nvSpPr>
        <p:spPr>
          <a:xfrm>
            <a:off x="11742000" y="6819350"/>
            <a:ext cx="565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 number of Reactions…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0"/>
          <p:cNvSpPr txBox="1"/>
          <p:nvPr/>
        </p:nvSpPr>
        <p:spPr>
          <a:xfrm>
            <a:off x="11742000" y="7643063"/>
            <a:ext cx="565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Posts</a:t>
            </a:r>
            <a:r>
              <a:rPr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16579800" y="6751614"/>
            <a:ext cx="9021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1897</a:t>
            </a:r>
            <a:endParaRPr b="1"/>
          </a:p>
        </p:txBody>
      </p:sp>
      <p:sp>
        <p:nvSpPr>
          <p:cNvPr id="363" name="Google Shape;363;p20"/>
          <p:cNvSpPr txBox="1"/>
          <p:nvPr/>
        </p:nvSpPr>
        <p:spPr>
          <a:xfrm>
            <a:off x="16003679" y="7611996"/>
            <a:ext cx="607200" cy="600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69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73" name="Google Shape;37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81" name="Google Shape;381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2" name="Google Shape;382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84" name="Google Shape;38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93" name="Google Shape;393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4" name="Google Shape;394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5" name="Google Shape;395;p21"/>
          <p:cNvPicPr preferRelativeResize="0"/>
          <p:nvPr/>
        </p:nvPicPr>
        <p:blipFill rotWithShape="1">
          <a:blip r:embed="rId5">
            <a:alphaModFix/>
          </a:blip>
          <a:srcRect b="0" l="0" r="-1564" t="1009"/>
          <a:stretch/>
        </p:blipFill>
        <p:spPr>
          <a:xfrm>
            <a:off x="2818250" y="1597625"/>
            <a:ext cx="8635050" cy="68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1"/>
          <p:cNvSpPr txBox="1"/>
          <p:nvPr/>
        </p:nvSpPr>
        <p:spPr>
          <a:xfrm>
            <a:off x="11636475" y="3244900"/>
            <a:ext cx="64029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highest number of posts were made on the month of January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11636475" y="4690050"/>
            <a:ext cx="64029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the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 in number of posts is not that pronounced indicating almost an uniform activity of users throughout the months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