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71" r:id="rId3"/>
    <p:sldId id="285" r:id="rId4"/>
    <p:sldId id="269" r:id="rId5"/>
    <p:sldId id="273" r:id="rId6"/>
    <p:sldId id="281" r:id="rId7"/>
    <p:sldId id="272" r:id="rId8"/>
    <p:sldId id="302" r:id="rId9"/>
    <p:sldId id="282" r:id="rId10"/>
    <p:sldId id="277" r:id="rId11"/>
    <p:sldId id="326" r:id="rId12"/>
    <p:sldId id="303" r:id="rId13"/>
    <p:sldId id="327" r:id="rId14"/>
    <p:sldId id="283" r:id="rId15"/>
    <p:sldId id="284" r:id="rId16"/>
    <p:sldId id="304" r:id="rId17"/>
    <p:sldId id="317" r:id="rId18"/>
    <p:sldId id="278" r:id="rId19"/>
    <p:sldId id="280" r:id="rId20"/>
    <p:sldId id="274" r:id="rId21"/>
    <p:sldId id="268" r:id="rId23"/>
    <p:sldId id="276" r:id="rId24"/>
    <p:sldId id="301" r:id="rId25"/>
    <p:sldId id="275" r:id="rId26"/>
    <p:sldId id="279" r:id="rId27"/>
  </p:sldIdLst>
  <p:sldSz cx="12192000" cy="6858000"/>
  <p:notesSz cx="6858000" cy="9144000"/>
  <p:embeddedFontLst>
    <p:embeddedFont>
      <p:font typeface="微软雅黑" panose="020B0503020204020204" pitchFamily="34" charset="-122"/>
      <p:regular r:id="rId31"/>
    </p:embeddedFont>
    <p:embeddedFont>
      <p:font typeface="等线" panose="02010600030101010101" charset="-122"/>
      <p:regular r:id="rId32"/>
    </p:embeddedFont>
  </p:embeddedFontLst>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2" userDrawn="1">
          <p15:clr>
            <a:srgbClr val="A4A3A4"/>
          </p15:clr>
        </p15:guide>
        <p15:guide id="2" pos="38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6E1"/>
    <a:srgbClr val="86C5C5"/>
    <a:srgbClr val="F19596"/>
    <a:srgbClr val="526188"/>
    <a:srgbClr val="F0CDC6"/>
    <a:srgbClr val="B8D8EA"/>
    <a:srgbClr val="FFFFFF"/>
    <a:srgbClr val="E7C7A0"/>
    <a:srgbClr val="F69A78"/>
    <a:srgbClr val="93BF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1" d="100"/>
          <a:sy n="81" d="100"/>
        </p:scale>
        <p:origin x="725" y="67"/>
      </p:cViewPr>
      <p:guideLst>
        <p:guide orient="horz" pos="2102"/>
        <p:guide pos="380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67.xml"/><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FB6E5F91-D4C0-44FD-BC75-5E24E173625A}"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62593490-53BF-4839-9A37-0A58C79EF8D1}"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B25AF3A-8208-4B95-A30B-88E516A47F4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7D3285-C3B1-4797-9813-4BA6766B9BD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59BC3A-C449-4635-A11F-503675B0F43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5" name="L 形 4"/>
          <p:cNvSpPr/>
          <p:nvPr userDrawn="1"/>
        </p:nvSpPr>
        <p:spPr>
          <a:xfrm>
            <a:off x="0" y="2394856"/>
            <a:ext cx="8084457" cy="4463144"/>
          </a:xfrm>
          <a:prstGeom prst="corner">
            <a:avLst>
              <a:gd name="adj1" fmla="val 8808"/>
              <a:gd name="adj2" fmla="val 10614"/>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6" name="L 形 5"/>
          <p:cNvSpPr/>
          <p:nvPr userDrawn="1"/>
        </p:nvSpPr>
        <p:spPr>
          <a:xfrm flipH="1" flipV="1">
            <a:off x="4107543" y="-1535"/>
            <a:ext cx="8084457" cy="4463144"/>
          </a:xfrm>
          <a:prstGeom prst="corner">
            <a:avLst>
              <a:gd name="adj1" fmla="val 8808"/>
              <a:gd name="adj2" fmla="val 10614"/>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0" name="矩形 9"/>
          <p:cNvSpPr/>
          <p:nvPr userDrawn="1"/>
        </p:nvSpPr>
        <p:spPr>
          <a:xfrm>
            <a:off x="412955" y="435076"/>
            <a:ext cx="11267768" cy="6054213"/>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 name="日期占位符 1"/>
          <p:cNvSpPr>
            <a:spLocks noGrp="1"/>
          </p:cNvSpPr>
          <p:nvPr>
            <p:ph type="dt" sz="half" idx="10"/>
          </p:nvPr>
        </p:nvSpPr>
        <p:spPr/>
        <p:txBody>
          <a:bodyPr/>
          <a:lstStyle/>
          <a:p>
            <a:fld id="{387D3285-C3B1-4797-9813-4BA6766B9BD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B59BC3A-C449-4635-A11F-503675B0F438}" type="slidenum">
              <a:rPr lang="zh-CN" altLang="en-US" smtClean="0"/>
            </a:fld>
            <a:endParaRPr lang="zh-CN" altLang="en-US"/>
          </a:p>
        </p:txBody>
      </p:sp>
      <p:sp>
        <p:nvSpPr>
          <p:cNvPr id="7" name="流程图: 摘录 6"/>
          <p:cNvSpPr/>
          <p:nvPr userDrawn="1"/>
        </p:nvSpPr>
        <p:spPr>
          <a:xfrm rot="20937521">
            <a:off x="65340" y="349008"/>
            <a:ext cx="546344" cy="485750"/>
          </a:xfrm>
          <a:prstGeom prst="flowChartExtract">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8" name="流程图: 摘录 7"/>
          <p:cNvSpPr/>
          <p:nvPr userDrawn="1"/>
        </p:nvSpPr>
        <p:spPr>
          <a:xfrm rot="1151937">
            <a:off x="390675" y="749477"/>
            <a:ext cx="239391" cy="180843"/>
          </a:xfrm>
          <a:prstGeom prst="flowChartExtract">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387D3285-C3B1-4797-9813-4BA6766B9BD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3B59BC3A-C449-4635-A11F-503675B0F438}"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4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3" Type="http://schemas.openxmlformats.org/officeDocument/2006/relationships/slideLayout" Target="../slideLayouts/slideLayout2.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tags" Target="../tags/tag5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1" Type="http://schemas.openxmlformats.org/officeDocument/2006/relationships/slideLayout" Target="../slideLayouts/slideLayout2.xml"/><Relationship Id="rId30" Type="http://schemas.openxmlformats.org/officeDocument/2006/relationships/tags" Target="../tags/tag31.xml"/><Relationship Id="rId3" Type="http://schemas.openxmlformats.org/officeDocument/2006/relationships/tags" Target="../tags/tag4.xml"/><Relationship Id="rId29" Type="http://schemas.openxmlformats.org/officeDocument/2006/relationships/tags" Target="../tags/tag30.xml"/><Relationship Id="rId28" Type="http://schemas.openxmlformats.org/officeDocument/2006/relationships/tags" Target="../tags/tag29.xml"/><Relationship Id="rId27" Type="http://schemas.openxmlformats.org/officeDocument/2006/relationships/tags" Target="../tags/tag28.xml"/><Relationship Id="rId26" Type="http://schemas.openxmlformats.org/officeDocument/2006/relationships/tags" Target="../tags/tag27.xml"/><Relationship Id="rId25" Type="http://schemas.openxmlformats.org/officeDocument/2006/relationships/tags" Target="../tags/tag26.xml"/><Relationship Id="rId24" Type="http://schemas.openxmlformats.org/officeDocument/2006/relationships/tags" Target="../tags/tag25.xml"/><Relationship Id="rId23" Type="http://schemas.openxmlformats.org/officeDocument/2006/relationships/tags" Target="../tags/tag24.xml"/><Relationship Id="rId22" Type="http://schemas.openxmlformats.org/officeDocument/2006/relationships/tags" Target="../tags/tag23.xml"/><Relationship Id="rId21" Type="http://schemas.openxmlformats.org/officeDocument/2006/relationships/tags" Target="../tags/tag22.xml"/><Relationship Id="rId20" Type="http://schemas.openxmlformats.org/officeDocument/2006/relationships/tags" Target="../tags/tag21.xml"/><Relationship Id="rId2" Type="http://schemas.openxmlformats.org/officeDocument/2006/relationships/tags" Target="../tags/tag3.xml"/><Relationship Id="rId19" Type="http://schemas.openxmlformats.org/officeDocument/2006/relationships/tags" Target="../tags/tag20.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 形 4"/>
          <p:cNvSpPr/>
          <p:nvPr/>
        </p:nvSpPr>
        <p:spPr>
          <a:xfrm>
            <a:off x="0" y="2394856"/>
            <a:ext cx="8084457" cy="4463144"/>
          </a:xfrm>
          <a:prstGeom prst="corner">
            <a:avLst>
              <a:gd name="adj1" fmla="val 8808"/>
              <a:gd name="adj2" fmla="val 10614"/>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6" name="L 形 5"/>
          <p:cNvSpPr/>
          <p:nvPr/>
        </p:nvSpPr>
        <p:spPr>
          <a:xfrm flipH="1" flipV="1">
            <a:off x="4107543" y="-2170"/>
            <a:ext cx="8084457" cy="4463144"/>
          </a:xfrm>
          <a:prstGeom prst="corner">
            <a:avLst>
              <a:gd name="adj1" fmla="val 8808"/>
              <a:gd name="adj2" fmla="val 10614"/>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3" name="矩形 2"/>
          <p:cNvSpPr/>
          <p:nvPr/>
        </p:nvSpPr>
        <p:spPr>
          <a:xfrm>
            <a:off x="412955" y="435076"/>
            <a:ext cx="11267768" cy="6054213"/>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8" name="文本框 17"/>
          <p:cNvSpPr txBox="1"/>
          <p:nvPr/>
        </p:nvSpPr>
        <p:spPr>
          <a:xfrm>
            <a:off x="1780178" y="1881489"/>
            <a:ext cx="7942942" cy="1938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基于PySpark的深度学习社交媒体的情感分析</a:t>
            </a:r>
            <a:endParaRPr kumimoji="0" lang="zh-CN" altLang="en-US" sz="60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1779905" y="5179060"/>
            <a:ext cx="7017385"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答辩人：洪凯晶、陈雅婷</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答辩时间：</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2025/04/23</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 name="流程图: 摘录 1"/>
          <p:cNvSpPr/>
          <p:nvPr/>
        </p:nvSpPr>
        <p:spPr>
          <a:xfrm rot="2114993">
            <a:off x="385684" y="4912362"/>
            <a:ext cx="1133962" cy="950623"/>
          </a:xfrm>
          <a:prstGeom prst="flowChartExtract">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21" name="流程图: 摘录 20"/>
          <p:cNvSpPr/>
          <p:nvPr/>
        </p:nvSpPr>
        <p:spPr>
          <a:xfrm rot="3745954">
            <a:off x="10634857" y="3343077"/>
            <a:ext cx="906237" cy="849085"/>
          </a:xfrm>
          <a:prstGeom prst="flowChartExtract">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22" name="流程图: 摘录 21"/>
          <p:cNvSpPr/>
          <p:nvPr/>
        </p:nvSpPr>
        <p:spPr>
          <a:xfrm rot="1151937">
            <a:off x="2422825" y="170768"/>
            <a:ext cx="846723" cy="675763"/>
          </a:xfrm>
          <a:prstGeom prst="flowChartExtract">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23" name="流程图: 摘录 22"/>
          <p:cNvSpPr/>
          <p:nvPr/>
        </p:nvSpPr>
        <p:spPr>
          <a:xfrm rot="5400000">
            <a:off x="7272110" y="5795281"/>
            <a:ext cx="906237" cy="849085"/>
          </a:xfrm>
          <a:prstGeom prst="flowChartExtract">
            <a:avLst/>
          </a:prstGeom>
          <a:pattFill prst="wdUpDiag">
            <a:fgClr>
              <a:srgbClr val="F19596"/>
            </a:fgClr>
            <a:bgClr>
              <a:schemeClr val="bg1"/>
            </a:bgClr>
          </a:patt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24" name="流程图: 摘录 23"/>
          <p:cNvSpPr/>
          <p:nvPr/>
        </p:nvSpPr>
        <p:spPr>
          <a:xfrm rot="20937521">
            <a:off x="1355059" y="328914"/>
            <a:ext cx="991357" cy="820989"/>
          </a:xfrm>
          <a:prstGeom prst="flowChartExtract">
            <a:avLst/>
          </a:prstGeom>
          <a:pattFill prst="wdDnDiag">
            <a:fgClr>
              <a:srgbClr val="86C5C5"/>
            </a:fgClr>
            <a:bgClr>
              <a:schemeClr val="bg1"/>
            </a:bgClr>
          </a:pattFill>
          <a:ln>
            <a:solidFill>
              <a:srgbClr val="86C5C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25" name="流程图: 摘录 24"/>
          <p:cNvSpPr/>
          <p:nvPr/>
        </p:nvSpPr>
        <p:spPr>
          <a:xfrm rot="9481227">
            <a:off x="11097804" y="3910535"/>
            <a:ext cx="583640" cy="502687"/>
          </a:xfrm>
          <a:prstGeom prst="flowChartExtract">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26" name="流程图: 摘录 25"/>
          <p:cNvSpPr/>
          <p:nvPr/>
        </p:nvSpPr>
        <p:spPr>
          <a:xfrm rot="2316460">
            <a:off x="9645275" y="16442"/>
            <a:ext cx="1082972" cy="991239"/>
          </a:xfrm>
          <a:prstGeom prst="flowChartExtract">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p:stCondLst>
                              <p:cond delay="2500"/>
                            </p:stCondLst>
                            <p:childTnLst>
                              <p:par>
                                <p:cTn id="40" presetID="10" presetClass="entr" presetSubtype="0"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8" grpId="0"/>
      <p:bldP spid="20" grpId="0"/>
      <p:bldP spid="2" grpId="0" animBg="1"/>
      <p:bldP spid="21" grpId="0" animBg="1"/>
      <p:bldP spid="22" grpId="0" animBg="1"/>
      <p:bldP spid="23" grpId="0" animBg="1"/>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26"/>
          <p:cNvSpPr/>
          <p:nvPr>
            <p:custDataLst>
              <p:tags r:id="rId1"/>
            </p:custDataLst>
          </p:nvPr>
        </p:nvSpPr>
        <p:spPr>
          <a:xfrm flipH="1">
            <a:off x="3261251" y="1908859"/>
            <a:ext cx="1473658" cy="267339"/>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7500" lnSpcReduction="20000"/>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8" name="任意多边形 9"/>
          <p:cNvSpPr/>
          <p:nvPr>
            <p:custDataLst>
              <p:tags r:id="rId2"/>
            </p:custDataLst>
          </p:nvPr>
        </p:nvSpPr>
        <p:spPr>
          <a:xfrm rot="16200000">
            <a:off x="3775934" y="3018455"/>
            <a:ext cx="1145737" cy="592924"/>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86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9" name="任意多边形 10"/>
          <p:cNvSpPr/>
          <p:nvPr>
            <p:custDataLst>
              <p:tags r:id="rId3"/>
            </p:custDataLst>
          </p:nvPr>
        </p:nvSpPr>
        <p:spPr>
          <a:xfrm rot="19800000">
            <a:off x="4321279" y="2076433"/>
            <a:ext cx="1155964" cy="587677"/>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86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3" name="任意多边形 14"/>
          <p:cNvSpPr/>
          <p:nvPr>
            <p:custDataLst>
              <p:tags r:id="rId4"/>
            </p:custDataLst>
          </p:nvPr>
        </p:nvSpPr>
        <p:spPr>
          <a:xfrm rot="12600000">
            <a:off x="4321279" y="3966510"/>
            <a:ext cx="1155964" cy="587677"/>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86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5" name="文本框 14"/>
          <p:cNvSpPr txBox="1"/>
          <p:nvPr/>
        </p:nvSpPr>
        <p:spPr>
          <a:xfrm>
            <a:off x="1947361" y="1742302"/>
            <a:ext cx="1151255" cy="368300"/>
          </a:xfrm>
          <a:prstGeom prst="rect">
            <a:avLst/>
          </a:prstGeom>
          <a:noFill/>
        </p:spPr>
        <p:txBody>
          <a:bodyPr wrap="none" rtlCol="0">
            <a:spAutoFit/>
          </a:bodyPr>
          <a:lstStyle/>
          <a:p>
            <a:pPr algn="r"/>
            <a:r>
              <a:rPr lang="en-US" altLang="zh-CN"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GRU</a:t>
            </a: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模型</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6" name="文本框 15"/>
          <p:cNvSpPr txBox="1"/>
          <p:nvPr/>
        </p:nvSpPr>
        <p:spPr>
          <a:xfrm>
            <a:off x="966899" y="2087758"/>
            <a:ext cx="2877155" cy="2030095"/>
          </a:xfrm>
          <a:prstGeom prst="rect">
            <a:avLst/>
          </a:prstGeom>
          <a:noFill/>
        </p:spPr>
        <p:txBody>
          <a:bodyPr wrap="square" rtlCol="0">
            <a:spAutoFit/>
          </a:bodyPr>
          <a:lstStyle/>
          <a:p>
            <a:pPr algn="r">
              <a:lnSpc>
                <a:spcPct val="15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GRU（Gated Recurrent Unit）是一种循环神经网络（RNN）的变体，它作为 RNN 的改进版本，在处理序列数据方面表现出色，尤其适用于处理具有时间序列特性的文本数据，如微博文本</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2" name="文本框 31"/>
          <p:cNvSpPr txBox="1"/>
          <p:nvPr/>
        </p:nvSpPr>
        <p:spPr>
          <a:xfrm>
            <a:off x="793546" y="420915"/>
            <a:ext cx="2989943" cy="460375"/>
          </a:xfrm>
          <a:prstGeom prst="rect">
            <a:avLst/>
          </a:prstGeom>
          <a:noFill/>
        </p:spPr>
        <p:txBody>
          <a:bodyPr wrap="square" rtlCol="0">
            <a:spAutoFit/>
          </a:bodyPr>
          <a:lstStyle/>
          <a:p>
            <a:pPr marR="0" indent="0" algn="dist"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prstClr val="black"/>
                </a:solidFill>
                <a:latin typeface="思源黑体 CN Medium" panose="020B0600000000000000" pitchFamily="34" charset="-122"/>
                <a:ea typeface="思源黑体 CN Medium" panose="020B0600000000000000" pitchFamily="34" charset="-122"/>
                <a:cs typeface="+mn-cs"/>
              </a:rPr>
              <a:t>模型选择</a:t>
            </a:r>
            <a:r>
              <a:rPr kumimoji="0" lang="en-US" altLang="zh-CN" sz="2400" b="0" i="0" kern="1200" cap="none" spc="0" normalizeH="0" baseline="0" noProof="0" dirty="0">
                <a:solidFill>
                  <a:prstClr val="black"/>
                </a:solidFill>
                <a:latin typeface="思源黑体 CN Medium" panose="020B0600000000000000" pitchFamily="34" charset="-122"/>
                <a:ea typeface="思源黑体 CN Medium" panose="020B0600000000000000" pitchFamily="34" charset="-122"/>
                <a:cs typeface="+mn-cs"/>
              </a:rPr>
              <a:t>——GRU</a:t>
            </a:r>
            <a:endParaRPr kumimoji="0" lang="en-US" altLang="zh-CN" sz="2400" b="0" i="0" kern="1200" cap="none" spc="0" normalizeH="0" baseline="0" noProof="0" dirty="0">
              <a:solidFill>
                <a:prstClr val="black"/>
              </a:solidFill>
              <a:latin typeface="思源黑体 CN Medium" panose="020B0600000000000000" pitchFamily="34" charset="-122"/>
              <a:ea typeface="思源黑体 CN Medium" panose="020B0600000000000000" pitchFamily="34" charset="-122"/>
              <a:cs typeface="+mn-cs"/>
            </a:endParaRPr>
          </a:p>
        </p:txBody>
      </p:sp>
      <p:sp>
        <p:nvSpPr>
          <p:cNvPr id="3" name="文本框 2"/>
          <p:cNvSpPr txBox="1"/>
          <p:nvPr>
            <p:custDataLst>
              <p:tags r:id="rId5"/>
            </p:custDataLst>
          </p:nvPr>
        </p:nvSpPr>
        <p:spPr>
          <a:xfrm>
            <a:off x="5466715" y="721995"/>
            <a:ext cx="1604645" cy="368300"/>
          </a:xfrm>
          <a:prstGeom prst="rect">
            <a:avLst/>
          </a:prstGeom>
          <a:noFill/>
        </p:spPr>
        <p:txBody>
          <a:bodyPr wrap="square" rtlCol="0">
            <a:spAutoFit/>
          </a:bodyPr>
          <a:p>
            <a:r>
              <a:rPr lang="zh-CN" altLang="en-US"/>
              <a:t>图</a:t>
            </a:r>
            <a:r>
              <a:rPr lang="en-US" altLang="zh-CN"/>
              <a:t>2</a:t>
            </a:r>
            <a:endParaRPr lang="en-US" altLang="zh-CN"/>
          </a:p>
        </p:txBody>
      </p:sp>
      <p:pic>
        <p:nvPicPr>
          <p:cNvPr id="102" name="图片 101"/>
          <p:cNvPicPr/>
          <p:nvPr/>
        </p:nvPicPr>
        <p:blipFill>
          <a:blip r:embed="rId6"/>
          <a:stretch>
            <a:fillRect/>
          </a:stretch>
        </p:blipFill>
        <p:spPr>
          <a:xfrm>
            <a:off x="5466715" y="1269365"/>
            <a:ext cx="6092825" cy="42983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5"/>
          <p:cNvSpPr/>
          <p:nvPr>
            <p:custDataLst>
              <p:tags r:id="rId1"/>
            </p:custDataLst>
          </p:nvPr>
        </p:nvSpPr>
        <p:spPr>
          <a:xfrm>
            <a:off x="7335228" y="2094279"/>
            <a:ext cx="1473658" cy="267339"/>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7500" lnSpcReduction="20000"/>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0" name="任意多边形 11"/>
          <p:cNvSpPr/>
          <p:nvPr>
            <p:custDataLst>
              <p:tags r:id="rId2"/>
            </p:custDataLst>
          </p:nvPr>
        </p:nvSpPr>
        <p:spPr>
          <a:xfrm rot="1800000">
            <a:off x="6622345" y="2261853"/>
            <a:ext cx="1155964" cy="587677"/>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F19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1" name="任意多边形 12"/>
          <p:cNvSpPr/>
          <p:nvPr>
            <p:custDataLst>
              <p:tags r:id="rId3"/>
            </p:custDataLst>
          </p:nvPr>
        </p:nvSpPr>
        <p:spPr>
          <a:xfrm rot="5400000">
            <a:off x="7177920" y="3203875"/>
            <a:ext cx="1145737" cy="592924"/>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F19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2" name="任意多边形 4"/>
          <p:cNvSpPr/>
          <p:nvPr>
            <p:custDataLst>
              <p:tags r:id="rId4"/>
            </p:custDataLst>
          </p:nvPr>
        </p:nvSpPr>
        <p:spPr>
          <a:xfrm rot="9000000">
            <a:off x="6622345" y="4151930"/>
            <a:ext cx="1155964" cy="587677"/>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F19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3" name="文本框 22"/>
          <p:cNvSpPr txBox="1"/>
          <p:nvPr/>
        </p:nvSpPr>
        <p:spPr>
          <a:xfrm>
            <a:off x="8845159" y="1864195"/>
            <a:ext cx="1280795" cy="368300"/>
          </a:xfrm>
          <a:prstGeom prst="rect">
            <a:avLst/>
          </a:prstGeom>
          <a:noFill/>
        </p:spPr>
        <p:txBody>
          <a:bodyPr wrap="none" rtlCol="0">
            <a:spAutoFit/>
          </a:bodyPr>
          <a:lstStyle/>
          <a:p>
            <a:pPr algn="r"/>
            <a:r>
              <a:rPr lang="en-US" altLang="zh-CN"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LSTM</a:t>
            </a: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模型</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4" name="文本框 23"/>
          <p:cNvSpPr txBox="1"/>
          <p:nvPr/>
        </p:nvSpPr>
        <p:spPr>
          <a:xfrm>
            <a:off x="8370570" y="2232660"/>
            <a:ext cx="3092450" cy="3646170"/>
          </a:xfrm>
          <a:prstGeom prst="rect">
            <a:avLst/>
          </a:prstGeom>
          <a:noFill/>
        </p:spPr>
        <p:txBody>
          <a:bodyPr wrap="square" rtlCol="0">
            <a:spAutoFit/>
          </a:bodyPr>
          <a:lstStyle/>
          <a:p>
            <a:pPr>
              <a:lnSpc>
                <a:spcPct val="150000"/>
              </a:lnSpc>
              <a:buClr>
                <a:srgbClr val="00B050"/>
              </a:buClr>
            </a:pPr>
            <a:r>
              <a:rPr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特殊的循环神经网络（RNN），能够学习长期依赖关系。它通过引入“门控”机制来控制信息的流动，从而有效地解决了传统RNN中的梯度消失问题。在处理序列数据（如文本等）时，LSTM比传统的机器学习算法或简单的神经网络更能捕捉到数据中的长期依赖性。</a:t>
            </a:r>
            <a:r>
              <a:rPr 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同时</a:t>
            </a:r>
            <a:r>
              <a:rPr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对于情感分析任务来说，理解文本的整体情感倾向需要考虑整个句子甚至段落的信息，这正是LSTM擅长的地方</a:t>
            </a:r>
            <a:r>
              <a:rPr 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2" name="文本框 31"/>
          <p:cNvSpPr txBox="1"/>
          <p:nvPr/>
        </p:nvSpPr>
        <p:spPr>
          <a:xfrm>
            <a:off x="793546" y="420915"/>
            <a:ext cx="2989943" cy="460375"/>
          </a:xfrm>
          <a:prstGeom prst="rect">
            <a:avLst/>
          </a:prstGeom>
          <a:noFill/>
        </p:spPr>
        <p:txBody>
          <a:bodyPr wrap="square" rtlCol="0">
            <a:spAutoFit/>
          </a:bodyPr>
          <a:lstStyle/>
          <a:p>
            <a:pPr marR="0" indent="0" algn="dist" defTabSz="914400" fontAlgn="auto">
              <a:lnSpc>
                <a:spcPct val="100000"/>
              </a:lnSpc>
              <a:spcBef>
                <a:spcPts val="0"/>
              </a:spcBef>
              <a:spcAft>
                <a:spcPts val="0"/>
              </a:spcAft>
              <a:buClrTx/>
              <a:buSzTx/>
              <a:buFontTx/>
              <a:buNone/>
              <a:defRPr/>
            </a:pPr>
            <a:r>
              <a:rPr lang="zh-CN" altLang="en-US" sz="2400" noProof="0" dirty="0">
                <a:solidFill>
                  <a:prstClr val="black"/>
                </a:solidFill>
                <a:latin typeface="思源黑体 CN Medium" panose="020B0600000000000000" pitchFamily="34" charset="-122"/>
                <a:ea typeface="思源黑体 CN Medium" panose="020B0600000000000000" pitchFamily="34" charset="-122"/>
                <a:sym typeface="+mn-ea"/>
              </a:rPr>
              <a:t>模型选择</a:t>
            </a:r>
            <a:r>
              <a:rPr lang="en-US" altLang="zh-CN" sz="2400" noProof="0" dirty="0">
                <a:solidFill>
                  <a:prstClr val="black"/>
                </a:solidFill>
                <a:latin typeface="思源黑体 CN Medium" panose="020B0600000000000000" pitchFamily="34" charset="-122"/>
                <a:ea typeface="思源黑体 CN Medium" panose="020B0600000000000000" pitchFamily="34" charset="-122"/>
                <a:sym typeface="+mn-ea"/>
              </a:rPr>
              <a:t>——LSTM</a:t>
            </a:r>
            <a:endParaRPr kumimoji="0" lang="zh-CN" altLang="en-US" sz="2400" b="0" i="0" kern="1200" cap="none" spc="0" normalizeH="0" baseline="0" noProof="0" dirty="0">
              <a:solidFill>
                <a:prstClr val="black"/>
              </a:solidFill>
              <a:latin typeface="思源黑体 CN Medium" panose="020B0600000000000000" pitchFamily="34" charset="-122"/>
              <a:ea typeface="思源黑体 CN Medium" panose="020B0600000000000000" pitchFamily="34" charset="-122"/>
              <a:cs typeface="+mn-cs"/>
            </a:endParaRPr>
          </a:p>
        </p:txBody>
      </p:sp>
      <p:pic>
        <p:nvPicPr>
          <p:cNvPr id="103" name="图片 102"/>
          <p:cNvPicPr/>
          <p:nvPr/>
        </p:nvPicPr>
        <p:blipFill>
          <a:blip r:embed="rId5"/>
          <a:stretch>
            <a:fillRect/>
          </a:stretch>
        </p:blipFill>
        <p:spPr>
          <a:xfrm>
            <a:off x="927735" y="1078865"/>
            <a:ext cx="5624830" cy="501840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5"/>
          <p:cNvSpPr/>
          <p:nvPr>
            <p:custDataLst>
              <p:tags r:id="rId1"/>
            </p:custDataLst>
          </p:nvPr>
        </p:nvSpPr>
        <p:spPr>
          <a:xfrm>
            <a:off x="7335228" y="2094279"/>
            <a:ext cx="1473658" cy="267339"/>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7500" lnSpcReduction="20000"/>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0" name="任意多边形 11"/>
          <p:cNvSpPr/>
          <p:nvPr>
            <p:custDataLst>
              <p:tags r:id="rId2"/>
            </p:custDataLst>
          </p:nvPr>
        </p:nvSpPr>
        <p:spPr>
          <a:xfrm rot="1800000">
            <a:off x="6622345" y="2261853"/>
            <a:ext cx="1155964" cy="587677"/>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F19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1" name="任意多边形 12"/>
          <p:cNvSpPr/>
          <p:nvPr>
            <p:custDataLst>
              <p:tags r:id="rId3"/>
            </p:custDataLst>
          </p:nvPr>
        </p:nvSpPr>
        <p:spPr>
          <a:xfrm rot="5400000">
            <a:off x="7177920" y="3203875"/>
            <a:ext cx="1145737" cy="592924"/>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F19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2" name="任意多边形 4"/>
          <p:cNvSpPr/>
          <p:nvPr>
            <p:custDataLst>
              <p:tags r:id="rId4"/>
            </p:custDataLst>
          </p:nvPr>
        </p:nvSpPr>
        <p:spPr>
          <a:xfrm rot="9000000">
            <a:off x="6622345" y="4151930"/>
            <a:ext cx="1155964" cy="587677"/>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F19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3" name="文本框 22"/>
          <p:cNvSpPr txBox="1"/>
          <p:nvPr/>
        </p:nvSpPr>
        <p:spPr>
          <a:xfrm>
            <a:off x="8845159" y="1864195"/>
            <a:ext cx="1280795" cy="368300"/>
          </a:xfrm>
          <a:prstGeom prst="rect">
            <a:avLst/>
          </a:prstGeom>
          <a:noFill/>
        </p:spPr>
        <p:txBody>
          <a:bodyPr wrap="none" rtlCol="0">
            <a:spAutoFit/>
          </a:bodyPr>
          <a:lstStyle/>
          <a:p>
            <a:pPr algn="r"/>
            <a:r>
              <a:rPr lang="en-US" altLang="zh-CN"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LSTM</a:t>
            </a: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模型</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4" name="文本框 23"/>
          <p:cNvSpPr txBox="1"/>
          <p:nvPr/>
        </p:nvSpPr>
        <p:spPr>
          <a:xfrm>
            <a:off x="8370570" y="2232660"/>
            <a:ext cx="3051810" cy="3646170"/>
          </a:xfrm>
          <a:prstGeom prst="rect">
            <a:avLst/>
          </a:prstGeom>
          <a:noFill/>
        </p:spPr>
        <p:txBody>
          <a:bodyPr wrap="square" rtlCol="0">
            <a:spAutoFit/>
          </a:bodyPr>
          <a:lstStyle/>
          <a:p>
            <a:pPr>
              <a:lnSpc>
                <a:spcPct val="150000"/>
              </a:lnSpc>
              <a:buClr>
                <a:srgbClr val="00B050"/>
              </a:buClr>
            </a:pPr>
            <a:r>
              <a:rPr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特殊的循环神经网络（RNN），能够学习长期依赖关系。它通过引入“门控”机制来控制信息的流动，从而有效地解决了传统RNN中的梯度消失问题。在处理序列数据（如文本等）时，LSTM比传统的机器学习算法或简单的神经网络更能捕捉到数据中的长期依赖性。</a:t>
            </a:r>
            <a:r>
              <a:rPr 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同时</a:t>
            </a:r>
            <a:r>
              <a:rPr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对于情感分析任务来说，理解文本的整体情感倾向需要考虑整个句子甚至段落的信息，这正是LSTM擅长的地方</a:t>
            </a:r>
            <a:r>
              <a:rPr 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2" name="文本框 31"/>
          <p:cNvSpPr txBox="1"/>
          <p:nvPr/>
        </p:nvSpPr>
        <p:spPr>
          <a:xfrm>
            <a:off x="793546" y="420915"/>
            <a:ext cx="2989943" cy="460375"/>
          </a:xfrm>
          <a:prstGeom prst="rect">
            <a:avLst/>
          </a:prstGeom>
          <a:noFill/>
        </p:spPr>
        <p:txBody>
          <a:bodyPr wrap="square" rtlCol="0">
            <a:spAutoFit/>
          </a:bodyPr>
          <a:lstStyle/>
          <a:p>
            <a:pPr marR="0" indent="0" algn="dist"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prstClr val="black"/>
                </a:solidFill>
                <a:latin typeface="思源黑体 CN Medium" panose="020B0600000000000000" pitchFamily="34" charset="-122"/>
                <a:ea typeface="思源黑体 CN Medium" panose="020B0600000000000000" pitchFamily="34" charset="-122"/>
                <a:cs typeface="+mn-cs"/>
              </a:rPr>
              <a:t>模型选择</a:t>
            </a:r>
            <a:r>
              <a:rPr kumimoji="0" lang="en-US" altLang="zh-CN" sz="2400" b="0" i="0" kern="1200" cap="none" spc="0" normalizeH="0" baseline="0" noProof="0" dirty="0">
                <a:solidFill>
                  <a:prstClr val="black"/>
                </a:solidFill>
                <a:latin typeface="思源黑体 CN Medium" panose="020B0600000000000000" pitchFamily="34" charset="-122"/>
                <a:ea typeface="思源黑体 CN Medium" panose="020B0600000000000000" pitchFamily="34" charset="-122"/>
                <a:cs typeface="+mn-cs"/>
              </a:rPr>
              <a:t>——LSTM</a:t>
            </a:r>
            <a:endParaRPr kumimoji="0" lang="en-US" altLang="zh-CN" sz="2400" b="0" i="0" kern="1200" cap="none" spc="0" normalizeH="0" baseline="0" noProof="0" dirty="0">
              <a:solidFill>
                <a:prstClr val="black"/>
              </a:solidFill>
              <a:latin typeface="思源黑体 CN Medium" panose="020B0600000000000000" pitchFamily="34" charset="-122"/>
              <a:ea typeface="思源黑体 CN Medium" panose="020B0600000000000000" pitchFamily="34" charset="-122"/>
              <a:cs typeface="+mn-cs"/>
            </a:endParaRPr>
          </a:p>
        </p:txBody>
      </p:sp>
      <p:pic>
        <p:nvPicPr>
          <p:cNvPr id="104" name="图片 103"/>
          <p:cNvPicPr/>
          <p:nvPr/>
        </p:nvPicPr>
        <p:blipFill>
          <a:blip r:embed="rId5"/>
          <a:stretch>
            <a:fillRect/>
          </a:stretch>
        </p:blipFill>
        <p:spPr>
          <a:xfrm>
            <a:off x="694690" y="1188085"/>
            <a:ext cx="5857875" cy="49479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 形 2"/>
          <p:cNvSpPr/>
          <p:nvPr/>
        </p:nvSpPr>
        <p:spPr>
          <a:xfrm>
            <a:off x="0" y="2394856"/>
            <a:ext cx="8084457" cy="4463144"/>
          </a:xfrm>
          <a:prstGeom prst="corner">
            <a:avLst>
              <a:gd name="adj1" fmla="val 8808"/>
              <a:gd name="adj2" fmla="val 10614"/>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4" name="L 形 3"/>
          <p:cNvSpPr/>
          <p:nvPr/>
        </p:nvSpPr>
        <p:spPr>
          <a:xfrm flipH="1" flipV="1">
            <a:off x="4107543" y="-2170"/>
            <a:ext cx="8084457" cy="4463144"/>
          </a:xfrm>
          <a:prstGeom prst="corner">
            <a:avLst>
              <a:gd name="adj1" fmla="val 8808"/>
              <a:gd name="adj2" fmla="val 10614"/>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3" name="矩形 12"/>
          <p:cNvSpPr/>
          <p:nvPr/>
        </p:nvSpPr>
        <p:spPr>
          <a:xfrm>
            <a:off x="412955" y="435076"/>
            <a:ext cx="11267768" cy="6054213"/>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5" name="流程图: 摘录 4"/>
          <p:cNvSpPr/>
          <p:nvPr/>
        </p:nvSpPr>
        <p:spPr>
          <a:xfrm rot="20937521">
            <a:off x="1355059" y="328914"/>
            <a:ext cx="991357" cy="820989"/>
          </a:xfrm>
          <a:prstGeom prst="flowChartExtract">
            <a:avLst/>
          </a:prstGeom>
          <a:pattFill prst="wdDnDiag">
            <a:fgClr>
              <a:srgbClr val="86C5C5"/>
            </a:fgClr>
            <a:bgClr>
              <a:schemeClr val="bg1"/>
            </a:bgClr>
          </a:pattFill>
          <a:ln>
            <a:solidFill>
              <a:srgbClr val="86C5C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6" name="流程图: 摘录 5"/>
          <p:cNvSpPr/>
          <p:nvPr/>
        </p:nvSpPr>
        <p:spPr>
          <a:xfrm rot="1151937">
            <a:off x="2422825" y="170768"/>
            <a:ext cx="846723" cy="675763"/>
          </a:xfrm>
          <a:prstGeom prst="flowChartExtract">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7" name="流程图: 摘录 6"/>
          <p:cNvSpPr/>
          <p:nvPr/>
        </p:nvSpPr>
        <p:spPr>
          <a:xfrm rot="2114993">
            <a:off x="385684" y="4912362"/>
            <a:ext cx="1133962" cy="950623"/>
          </a:xfrm>
          <a:prstGeom prst="flowChartExtract">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8" name="流程图: 摘录 7"/>
          <p:cNvSpPr/>
          <p:nvPr/>
        </p:nvSpPr>
        <p:spPr>
          <a:xfrm rot="2316460">
            <a:off x="9645275" y="16442"/>
            <a:ext cx="1082972" cy="991239"/>
          </a:xfrm>
          <a:prstGeom prst="flowChartExtract">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9" name="流程图: 摘录 8"/>
          <p:cNvSpPr/>
          <p:nvPr/>
        </p:nvSpPr>
        <p:spPr>
          <a:xfrm rot="3745954">
            <a:off x="10634857" y="3343077"/>
            <a:ext cx="906237" cy="849085"/>
          </a:xfrm>
          <a:prstGeom prst="flowChartExtract">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0" name="流程图: 摘录 9"/>
          <p:cNvSpPr/>
          <p:nvPr/>
        </p:nvSpPr>
        <p:spPr>
          <a:xfrm rot="9481227">
            <a:off x="11097804" y="3910535"/>
            <a:ext cx="583640" cy="502687"/>
          </a:xfrm>
          <a:prstGeom prst="flowChartExtract">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1" name="流程图: 摘录 10"/>
          <p:cNvSpPr/>
          <p:nvPr/>
        </p:nvSpPr>
        <p:spPr>
          <a:xfrm rot="5400000">
            <a:off x="7272110" y="5795281"/>
            <a:ext cx="906237" cy="849085"/>
          </a:xfrm>
          <a:prstGeom prst="flowChartExtract">
            <a:avLst/>
          </a:prstGeom>
          <a:pattFill prst="wdUpDiag">
            <a:fgClr>
              <a:srgbClr val="F19596"/>
            </a:fgClr>
            <a:bgClr>
              <a:schemeClr val="bg1"/>
            </a:bgClr>
          </a:patt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2" name="圆角矩形 11"/>
          <p:cNvSpPr/>
          <p:nvPr/>
        </p:nvSpPr>
        <p:spPr>
          <a:xfrm>
            <a:off x="4303038" y="1781819"/>
            <a:ext cx="3629465" cy="1195754"/>
          </a:xfrm>
          <a:prstGeom prst="roundRect">
            <a:avLst/>
          </a:prstGeom>
          <a:solidFill>
            <a:srgbClr val="86C5C5"/>
          </a:solidFill>
          <a:ln>
            <a:solidFill>
              <a:schemeClr val="accent1">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cs typeface="+mn-cs"/>
              </a:rPr>
              <a:t>PART  04</a:t>
            </a:r>
            <a:endParaRPr kumimoji="0" lang="zh-CN" altLang="en-US" sz="54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4" name="文本框 13"/>
          <p:cNvSpPr txBox="1"/>
          <p:nvPr/>
        </p:nvSpPr>
        <p:spPr>
          <a:xfrm>
            <a:off x="3624884" y="3245675"/>
            <a:ext cx="5205046" cy="829945"/>
          </a:xfrm>
          <a:prstGeom prst="rect">
            <a:avLst/>
          </a:prstGeom>
          <a:noFill/>
        </p:spPr>
        <p:txBody>
          <a:bodyPr wrap="square" rtlCol="0">
            <a:spAutoFit/>
          </a:bodyPr>
          <a:lstStyle/>
          <a:p>
            <a:pPr lvl="0" algn="dist">
              <a:defRPr/>
            </a:pPr>
            <a:r>
              <a:rPr lang="zh-CN" altLang="en-US" sz="4800" dirty="0">
                <a:solidFill>
                  <a:prstClr val="black"/>
                </a:solidFill>
                <a:latin typeface="微软雅黑" panose="020B0503020204020204" pitchFamily="34" charset="-122"/>
                <a:ea typeface="微软雅黑" panose="020B0503020204020204" pitchFamily="34" charset="-122"/>
              </a:rPr>
              <a:t>模型评估</a:t>
            </a:r>
            <a:endParaRPr lang="zh-CN" altLang="en-US" sz="4800" dirty="0">
              <a:solidFill>
                <a:prstClr val="black"/>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805087" y="4406643"/>
            <a:ext cx="8844639" cy="700576"/>
          </a:xfrm>
          <a:prstGeom prst="rect">
            <a:avLst/>
          </a:prstGeom>
          <a:noFill/>
        </p:spPr>
        <p:txBody>
          <a:bodyPr vert="horz"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The  user  can  demonstrate  on  a  projector  or  print  the  presentation  and  make  it  into  a  in  a  wider  field.</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032"/>
          <p:cNvSpPr/>
          <p:nvPr/>
        </p:nvSpPr>
        <p:spPr>
          <a:xfrm>
            <a:off x="5389245" y="1035050"/>
            <a:ext cx="920750" cy="306705"/>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96B18F"/>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7" name="文本框 58"/>
          <p:cNvSpPr txBox="1"/>
          <p:nvPr/>
        </p:nvSpPr>
        <p:spPr>
          <a:xfrm>
            <a:off x="2984500" y="846455"/>
            <a:ext cx="2404745" cy="436245"/>
          </a:xfrm>
          <a:prstGeom prst="rect">
            <a:avLst/>
          </a:prstGeom>
          <a:noFill/>
        </p:spPr>
        <p:txBody>
          <a:bodyPr wrap="square" lIns="68564" tIns="34282" rIns="68564" bIns="34282" rtlCol="0">
            <a:spAutoFit/>
          </a:bodyPr>
          <a:lstStyle/>
          <a:p>
            <a:pPr algn="just">
              <a:lnSpc>
                <a:spcPct val="120000"/>
              </a:lnSpc>
            </a:pPr>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GRU</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模型结果分析</a:t>
            </a:r>
            <a:endPar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7" name="文本框 26"/>
          <p:cNvSpPr txBox="1"/>
          <p:nvPr/>
        </p:nvSpPr>
        <p:spPr>
          <a:xfrm>
            <a:off x="793546" y="324395"/>
            <a:ext cx="2989943" cy="521970"/>
          </a:xfrm>
          <a:prstGeom prst="rect">
            <a:avLst/>
          </a:prstGeom>
          <a:noFill/>
        </p:spPr>
        <p:txBody>
          <a:bodyPr wrap="square" rtlCol="0">
            <a:spAutoFit/>
          </a:bodyPr>
          <a:lstStyle/>
          <a:p>
            <a:pPr marR="0" indent="0" algn="dist" defTabSz="914400" fontAlgn="auto">
              <a:lnSpc>
                <a:spcPct val="100000"/>
              </a:lnSpc>
              <a:spcBef>
                <a:spcPts val="0"/>
              </a:spcBef>
              <a:spcAft>
                <a:spcPts val="0"/>
              </a:spcAft>
              <a:buClrTx/>
              <a:buSzTx/>
              <a:buFontTx/>
              <a:buNone/>
              <a:defRPr/>
            </a:pPr>
            <a:r>
              <a:rPr kumimoji="0" lang="zh-CN" altLang="en-US" sz="2800" b="0" i="0" kern="1200" cap="none" spc="0" normalizeH="0" baseline="0" noProof="0" dirty="0">
                <a:solidFill>
                  <a:prstClr val="black"/>
                </a:solidFill>
                <a:latin typeface="思源黑体 CN Medium" panose="020B0600000000000000" pitchFamily="34" charset="-122"/>
                <a:ea typeface="思源黑体 CN Medium" panose="020B0600000000000000" pitchFamily="34" charset="-122"/>
                <a:cs typeface="+mn-cs"/>
              </a:rPr>
              <a:t>模型评估</a:t>
            </a:r>
            <a:endParaRPr kumimoji="0" lang="zh-CN" altLang="en-US" sz="2800" b="0" i="0" kern="1200" cap="none" spc="0" normalizeH="0" baseline="0" noProof="0" dirty="0">
              <a:solidFill>
                <a:prstClr val="black"/>
              </a:solidFill>
              <a:latin typeface="思源黑体 CN Medium" panose="020B0600000000000000" pitchFamily="34" charset="-122"/>
              <a:ea typeface="思源黑体 CN Medium" panose="020B0600000000000000" pitchFamily="34" charset="-122"/>
              <a:cs typeface="+mn-cs"/>
            </a:endParaRPr>
          </a:p>
        </p:txBody>
      </p:sp>
      <p:pic>
        <p:nvPicPr>
          <p:cNvPr id="22" name="图片 21" descr="评估1-1"/>
          <p:cNvPicPr>
            <a:picLocks noChangeAspect="1"/>
          </p:cNvPicPr>
          <p:nvPr/>
        </p:nvPicPr>
        <p:blipFill>
          <a:blip r:embed="rId1"/>
          <a:stretch>
            <a:fillRect/>
          </a:stretch>
        </p:blipFill>
        <p:spPr>
          <a:xfrm>
            <a:off x="6247130" y="1341755"/>
            <a:ext cx="5200650" cy="1949450"/>
          </a:xfrm>
          <a:prstGeom prst="rect">
            <a:avLst/>
          </a:prstGeom>
        </p:spPr>
      </p:pic>
      <p:sp>
        <p:nvSpPr>
          <p:cNvPr id="29" name="文本框 28"/>
          <p:cNvSpPr txBox="1"/>
          <p:nvPr/>
        </p:nvSpPr>
        <p:spPr>
          <a:xfrm>
            <a:off x="573405" y="1222375"/>
            <a:ext cx="5575935" cy="2425700"/>
          </a:xfrm>
          <a:prstGeom prst="rect">
            <a:avLst/>
          </a:prstGeom>
          <a:noFill/>
        </p:spPr>
        <p:txBody>
          <a:bodyPr wrap="square" rtlCol="0">
            <a:noAutofit/>
          </a:bodyPr>
          <a:p>
            <a:r>
              <a:rPr lang="zh-CN" altLang="en-US" sz="1600"/>
              <a:t>训练指标分析</a:t>
            </a:r>
            <a:endParaRPr lang="zh-CN" altLang="en-US" sz="1600"/>
          </a:p>
          <a:p>
            <a:r>
              <a:rPr lang="zh-CN" altLang="en-US" sz="1600"/>
              <a:t>训练轮次（</a:t>
            </a:r>
            <a:r>
              <a:rPr lang="en-US" altLang="zh-CN" sz="1600"/>
              <a:t>Epoch</a:t>
            </a:r>
            <a:r>
              <a:rPr lang="zh-CN" altLang="en-US" sz="1600"/>
              <a:t>）：模型共计划训练</a:t>
            </a:r>
            <a:r>
              <a:rPr lang="en-US" altLang="zh-CN" sz="1600"/>
              <a:t> 50 </a:t>
            </a:r>
            <a:r>
              <a:rPr lang="zh-CN" altLang="en-US" sz="1600"/>
              <a:t>轮。</a:t>
            </a:r>
            <a:endParaRPr lang="zh-CN" altLang="en-US" sz="1600"/>
          </a:p>
          <a:p>
            <a:r>
              <a:rPr lang="zh-CN" altLang="en-US" sz="1600"/>
              <a:t>训练耗时（</a:t>
            </a:r>
            <a:r>
              <a:rPr lang="en-US" altLang="zh-CN" sz="1600"/>
              <a:t>step - time</a:t>
            </a:r>
            <a:r>
              <a:rPr lang="zh-CN" altLang="en-US" sz="1600"/>
              <a:t>）：每轮训练的耗时在不断变化，如</a:t>
            </a:r>
            <a:r>
              <a:rPr lang="en-US" altLang="zh-CN" sz="1600"/>
              <a:t> Epoch 1/50 </a:t>
            </a:r>
            <a:r>
              <a:rPr lang="zh-CN" altLang="en-US" sz="1600"/>
              <a:t>时为</a:t>
            </a:r>
            <a:r>
              <a:rPr lang="en-US" altLang="zh-CN" sz="1600"/>
              <a:t> 124s/step </a:t>
            </a:r>
            <a:r>
              <a:rPr lang="zh-CN" altLang="en-US" sz="1600"/>
              <a:t>，到</a:t>
            </a:r>
            <a:r>
              <a:rPr lang="en-US" altLang="zh-CN" sz="1600"/>
              <a:t> Epoch 6/50</a:t>
            </a:r>
            <a:r>
              <a:rPr lang="zh-CN" altLang="en-US" sz="1600"/>
              <a:t>时变为</a:t>
            </a:r>
            <a:r>
              <a:rPr lang="en-US" altLang="zh-CN" sz="1600"/>
              <a:t> 44s/step </a:t>
            </a:r>
            <a:r>
              <a:rPr lang="zh-CN" altLang="en-US" sz="1600"/>
              <a:t>。</a:t>
            </a:r>
            <a:endParaRPr lang="zh-CN" altLang="en-US" sz="1600"/>
          </a:p>
          <a:p>
            <a:r>
              <a:rPr lang="zh-CN" altLang="en-US" sz="1600"/>
              <a:t>损失值（</a:t>
            </a:r>
            <a:r>
              <a:rPr lang="en-US" altLang="zh-CN" sz="1600"/>
              <a:t>loss</a:t>
            </a:r>
            <a:r>
              <a:rPr lang="zh-CN" altLang="en-US" sz="1600"/>
              <a:t>）：训练损失（</a:t>
            </a:r>
            <a:r>
              <a:rPr lang="en-US" altLang="zh-CN" sz="1600"/>
              <a:t>loss</a:t>
            </a:r>
            <a:r>
              <a:rPr lang="zh-CN" altLang="en-US" sz="1600"/>
              <a:t>）总体呈下降趋势，说明模型在训练过程中逐渐学习到了数据特征，能够更好地拟合训练数据。</a:t>
            </a:r>
            <a:endParaRPr lang="zh-CN" altLang="en-US" sz="1600"/>
          </a:p>
          <a:p>
            <a:r>
              <a:rPr lang="zh-CN" altLang="en-US" sz="1600"/>
              <a:t>准确率（</a:t>
            </a:r>
            <a:r>
              <a:rPr lang="en-US" altLang="zh-CN" sz="1600"/>
              <a:t>accuracy</a:t>
            </a:r>
            <a:r>
              <a:rPr lang="zh-CN" altLang="en-US" sz="1600"/>
              <a:t>）：训练准确率（</a:t>
            </a:r>
            <a:r>
              <a:rPr lang="en-US" altLang="zh-CN" sz="1600"/>
              <a:t>accuracy</a:t>
            </a:r>
            <a:r>
              <a:rPr lang="zh-CN" altLang="en-US" sz="1600"/>
              <a:t>）有一定程度的提高，但提升幅度相对较小。</a:t>
            </a:r>
            <a:endParaRPr lang="zh-CN" altLang="en-US" sz="1600"/>
          </a:p>
          <a:p>
            <a:endParaRPr lang="zh-CN" altLang="en-US" sz="1600"/>
          </a:p>
        </p:txBody>
      </p:sp>
      <p:sp>
        <p:nvSpPr>
          <p:cNvPr id="3" name="文本框 2"/>
          <p:cNvSpPr txBox="1"/>
          <p:nvPr/>
        </p:nvSpPr>
        <p:spPr>
          <a:xfrm>
            <a:off x="573405" y="3551555"/>
            <a:ext cx="3282315" cy="2306955"/>
          </a:xfrm>
          <a:prstGeom prst="rect">
            <a:avLst/>
          </a:prstGeom>
          <a:noFill/>
        </p:spPr>
        <p:txBody>
          <a:bodyPr wrap="square" rtlCol="0">
            <a:spAutoFit/>
          </a:bodyPr>
          <a:p>
            <a:r>
              <a:rPr lang="zh-CN" altLang="en-US" sz="1600"/>
              <a:t>验证损失（val_loss）和验证准确率（val_accuracy）：验证损失（val_loss）在训练过程中波动较小，维持在 0.50 左右；验证准确率（val_accuracy）一直保持在 0.7910 ，说明模型在验证集上的表现相对稳定，但可能存在过拟合或欠拟合问题，需要进一步调整模型结构或超参数。</a:t>
            </a:r>
            <a:endParaRPr lang="zh-CN" altLang="en-US" sz="1600"/>
          </a:p>
        </p:txBody>
      </p:sp>
      <p:pic>
        <p:nvPicPr>
          <p:cNvPr id="100" name="图片 99"/>
          <p:cNvPicPr/>
          <p:nvPr/>
        </p:nvPicPr>
        <p:blipFill>
          <a:blip r:embed="rId2"/>
          <a:stretch>
            <a:fillRect/>
          </a:stretch>
        </p:blipFill>
        <p:spPr>
          <a:xfrm>
            <a:off x="4062095" y="3551555"/>
            <a:ext cx="7294880" cy="28003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任意多边形 89"/>
          <p:cNvSpPr/>
          <p:nvPr/>
        </p:nvSpPr>
        <p:spPr>
          <a:xfrm flipH="1">
            <a:off x="7031990" y="974090"/>
            <a:ext cx="937260" cy="306705"/>
          </a:xfrm>
          <a:custGeom>
            <a:avLst/>
            <a:gdLst>
              <a:gd name="connsiteX0" fmla="*/ 1257300 w 1257300"/>
              <a:gd name="connsiteY0" fmla="*/ 419100 h 419100"/>
              <a:gd name="connsiteX1" fmla="*/ 838200 w 1257300"/>
              <a:gd name="connsiteY1" fmla="*/ 0 h 419100"/>
              <a:gd name="connsiteX2" fmla="*/ 0 w 1257300"/>
              <a:gd name="connsiteY2" fmla="*/ 0 h 419100"/>
            </a:gdLst>
            <a:ahLst/>
            <a:cxnLst>
              <a:cxn ang="0">
                <a:pos x="connsiteX0" y="connsiteY0"/>
              </a:cxn>
              <a:cxn ang="0">
                <a:pos x="connsiteX1" y="connsiteY1"/>
              </a:cxn>
              <a:cxn ang="0">
                <a:pos x="connsiteX2" y="connsiteY2"/>
              </a:cxn>
            </a:cxnLst>
            <a:rect l="l" t="t" r="r" b="b"/>
            <a:pathLst>
              <a:path w="1257300" h="419100">
                <a:moveTo>
                  <a:pt x="1257300" y="419100"/>
                </a:moveTo>
                <a:lnTo>
                  <a:pt x="838200" y="0"/>
                </a:lnTo>
                <a:lnTo>
                  <a:pt x="0" y="0"/>
                </a:lnTo>
              </a:path>
            </a:pathLst>
          </a:custGeom>
          <a:ln w="6350">
            <a:solidFill>
              <a:srgbClr val="3C4157"/>
            </a:solidFill>
            <a:headEnd type="oval" w="sm" len="sm"/>
            <a:tailEnd type="oval"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7" name="文本框 58"/>
          <p:cNvSpPr txBox="1"/>
          <p:nvPr/>
        </p:nvSpPr>
        <p:spPr>
          <a:xfrm>
            <a:off x="8155614" y="684013"/>
            <a:ext cx="2064452" cy="399415"/>
          </a:xfrm>
          <a:prstGeom prst="rect">
            <a:avLst/>
          </a:prstGeom>
          <a:noFill/>
        </p:spPr>
        <p:txBody>
          <a:bodyPr wrap="square" lIns="68564" tIns="34282" rIns="68564" bIns="34282" rtlCol="0">
            <a:spAutoFit/>
          </a:bodyPr>
          <a:lstStyle/>
          <a:p>
            <a:pPr algn="just">
              <a:lnSpc>
                <a:spcPct val="120000"/>
              </a:lnSpc>
            </a:pPr>
            <a:r>
              <a:rPr lang="en-US" altLang="zh-CN"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LSTM</a:t>
            </a: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模型</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7" name="文本框 26"/>
          <p:cNvSpPr txBox="1"/>
          <p:nvPr/>
        </p:nvSpPr>
        <p:spPr>
          <a:xfrm>
            <a:off x="793546" y="420915"/>
            <a:ext cx="2989943" cy="460375"/>
          </a:xfrm>
          <a:prstGeom prst="rect">
            <a:avLst/>
          </a:prstGeom>
          <a:noFill/>
        </p:spPr>
        <p:txBody>
          <a:bodyPr wrap="square" rtlCol="0">
            <a:spAutoFit/>
          </a:bodyPr>
          <a:lstStyle/>
          <a:p>
            <a:pPr marR="0" indent="0" algn="dist" defTabSz="914400" fontAlgn="auto">
              <a:lnSpc>
                <a:spcPct val="100000"/>
              </a:lnSpc>
              <a:spcBef>
                <a:spcPts val="0"/>
              </a:spcBef>
              <a:spcAft>
                <a:spcPts val="0"/>
              </a:spcAft>
              <a:buClrTx/>
              <a:buSzTx/>
              <a:buFontTx/>
              <a:buNone/>
              <a:defRPr/>
            </a:pPr>
            <a:r>
              <a:rPr kumimoji="0" lang="zh-CN" altLang="en-US" sz="2400" b="0" i="0" kern="1200" cap="none" spc="0" normalizeH="0" baseline="0" noProof="0" dirty="0">
                <a:solidFill>
                  <a:prstClr val="black"/>
                </a:solidFill>
                <a:latin typeface="思源黑体 CN Medium" panose="020B0600000000000000" pitchFamily="34" charset="-122"/>
                <a:ea typeface="思源黑体 CN Medium" panose="020B0600000000000000" pitchFamily="34" charset="-122"/>
                <a:cs typeface="+mn-cs"/>
              </a:rPr>
              <a:t>模型评估</a:t>
            </a:r>
            <a:endParaRPr kumimoji="0" lang="zh-CN" altLang="en-US" sz="2400" b="0" i="0" kern="1200" cap="none" spc="0" normalizeH="0" baseline="0" noProof="0" dirty="0">
              <a:solidFill>
                <a:prstClr val="black"/>
              </a:solidFill>
              <a:latin typeface="思源黑体 CN Medium" panose="020B0600000000000000" pitchFamily="34" charset="-122"/>
              <a:ea typeface="思源黑体 CN Medium" panose="020B0600000000000000" pitchFamily="34" charset="-122"/>
              <a:cs typeface="+mn-cs"/>
            </a:endParaRPr>
          </a:p>
        </p:txBody>
      </p:sp>
      <p:pic>
        <p:nvPicPr>
          <p:cNvPr id="100" name="图片 99"/>
          <p:cNvPicPr/>
          <p:nvPr>
            <p:custDataLst>
              <p:tags r:id="rId1"/>
            </p:custDataLst>
          </p:nvPr>
        </p:nvPicPr>
        <p:blipFill>
          <a:blip r:embed="rId2"/>
          <a:srcRect t="85578" r="72119" b="-658"/>
          <a:stretch>
            <a:fillRect/>
          </a:stretch>
        </p:blipFill>
        <p:spPr>
          <a:xfrm>
            <a:off x="2242820" y="5248910"/>
            <a:ext cx="2825750" cy="946785"/>
          </a:xfrm>
          <a:prstGeom prst="rect">
            <a:avLst/>
          </a:prstGeom>
          <a:noFill/>
          <a:ln w="9525">
            <a:noFill/>
          </a:ln>
        </p:spPr>
      </p:pic>
      <p:pic>
        <p:nvPicPr>
          <p:cNvPr id="105" name="图片 104"/>
          <p:cNvPicPr/>
          <p:nvPr/>
        </p:nvPicPr>
        <p:blipFill>
          <a:blip r:embed="rId3"/>
          <a:stretch>
            <a:fillRect/>
          </a:stretch>
        </p:blipFill>
        <p:spPr>
          <a:xfrm>
            <a:off x="906145" y="1394460"/>
            <a:ext cx="5751195" cy="3634740"/>
          </a:xfrm>
          <a:prstGeom prst="rect">
            <a:avLst/>
          </a:prstGeom>
          <a:noFill/>
          <a:ln w="9525">
            <a:noFill/>
          </a:ln>
        </p:spPr>
      </p:pic>
      <p:sp>
        <p:nvSpPr>
          <p:cNvPr id="3" name="文本框 2"/>
          <p:cNvSpPr txBox="1"/>
          <p:nvPr/>
        </p:nvSpPr>
        <p:spPr>
          <a:xfrm>
            <a:off x="6864985" y="1394460"/>
            <a:ext cx="4481195" cy="2584450"/>
          </a:xfrm>
          <a:prstGeom prst="rect">
            <a:avLst/>
          </a:prstGeom>
          <a:noFill/>
        </p:spPr>
        <p:txBody>
          <a:bodyPr wrap="square" rtlCol="0" anchor="t">
            <a:spAutoFit/>
          </a:bodyPr>
          <a:p>
            <a:r>
              <a:rPr lang="zh-CN" altLang="en-US"/>
              <a:t>训练指标分析</a:t>
            </a:r>
            <a:endParaRPr lang="zh-CN" altLang="en-US"/>
          </a:p>
          <a:p>
            <a:r>
              <a:rPr lang="zh-CN" altLang="en-US"/>
              <a:t>训练轮次（Epoch）：模型共计划训练 </a:t>
            </a:r>
            <a:r>
              <a:rPr lang="en-US" altLang="zh-CN"/>
              <a:t>100</a:t>
            </a:r>
            <a:r>
              <a:rPr lang="zh-CN" altLang="en-US"/>
              <a:t>轮。</a:t>
            </a:r>
            <a:endParaRPr lang="zh-CN" altLang="en-US"/>
          </a:p>
          <a:p>
            <a:r>
              <a:rPr lang="zh-CN" altLang="en-US"/>
              <a:t>损失值（loss）：训练损失（loss）总体呈下降趋势，说明模型在训练过程中逐渐学习到了数据特征，能够更好地拟合训练数据。</a:t>
            </a:r>
            <a:endParaRPr lang="zh-CN" altLang="en-US"/>
          </a:p>
          <a:p>
            <a:r>
              <a:rPr lang="zh-CN" altLang="en-US"/>
              <a:t>准确率（accuracy）：训练准确率（accuracy）有一定程度的提高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793546" y="420915"/>
            <a:ext cx="2989943"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rPr>
              <a:t>模型评估</a:t>
            </a:r>
            <a:endPar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endParaRPr>
          </a:p>
        </p:txBody>
      </p:sp>
      <p:graphicFrame>
        <p:nvGraphicFramePr>
          <p:cNvPr id="3" name="表格 2"/>
          <p:cNvGraphicFramePr/>
          <p:nvPr>
            <p:custDataLst>
              <p:tags r:id="rId1"/>
            </p:custDataLst>
          </p:nvPr>
        </p:nvGraphicFramePr>
        <p:xfrm>
          <a:off x="1336040" y="1692910"/>
          <a:ext cx="9652635" cy="3813175"/>
        </p:xfrm>
        <a:graphic>
          <a:graphicData uri="http://schemas.openxmlformats.org/drawingml/2006/table">
            <a:tbl>
              <a:tblPr firstRow="1" bandRow="1">
                <a:tableStyleId>{5C22544A-7EE6-4342-B048-85BDC9FD1C3A}</a:tableStyleId>
              </a:tblPr>
              <a:tblGrid>
                <a:gridCol w="2404745"/>
                <a:gridCol w="3526155"/>
                <a:gridCol w="3721735"/>
              </a:tblGrid>
              <a:tr h="762635">
                <a:tc>
                  <a:txBody>
                    <a:bodyPr/>
                    <a:p>
                      <a:pPr algn="ctr">
                        <a:buNone/>
                      </a:pPr>
                      <a:endParaRPr lang="zh-CN" altLang="en-US" sz="2400"/>
                    </a:p>
                  </a:txBody>
                  <a:tcPr anchor="ctr" anchorCtr="0"/>
                </a:tc>
                <a:tc>
                  <a:txBody>
                    <a:bodyPr/>
                    <a:p>
                      <a:pPr algn="ctr">
                        <a:buNone/>
                      </a:pPr>
                      <a:r>
                        <a:rPr lang="en-US" altLang="zh-CN" sz="2400"/>
                        <a:t>GRU</a:t>
                      </a:r>
                      <a:r>
                        <a:rPr lang="zh-CN" altLang="en-US" sz="2400"/>
                        <a:t>模型</a:t>
                      </a:r>
                      <a:endParaRPr lang="zh-CN" altLang="en-US" sz="2400"/>
                    </a:p>
                  </a:txBody>
                  <a:tcPr anchor="ctr" anchorCtr="0"/>
                </a:tc>
                <a:tc>
                  <a:txBody>
                    <a:bodyPr/>
                    <a:p>
                      <a:pPr algn="ctr">
                        <a:buNone/>
                      </a:pPr>
                      <a:r>
                        <a:rPr lang="zh-CN" altLang="en-US" sz="2400"/>
                        <a:t>LSTM模型</a:t>
                      </a:r>
                      <a:endParaRPr lang="zh-CN" altLang="en-US" sz="2400"/>
                    </a:p>
                  </a:txBody>
                  <a:tcPr anchor="ctr" anchorCtr="0"/>
                </a:tc>
              </a:tr>
              <a:tr h="762635">
                <a:tc>
                  <a:txBody>
                    <a:bodyPr/>
                    <a:p>
                      <a:pPr algn="ctr">
                        <a:buNone/>
                      </a:pPr>
                      <a:r>
                        <a:rPr lang="zh-CN" altLang="en-US"/>
                        <a:t>准确率</a:t>
                      </a:r>
                      <a:endParaRPr lang="zh-CN" altLang="en-US"/>
                    </a:p>
                  </a:txBody>
                  <a:tcPr anchor="ctr" anchorCtr="0"/>
                </a:tc>
                <a:tc>
                  <a:txBody>
                    <a:bodyPr/>
                    <a:p>
                      <a:pPr algn="ctr">
                        <a:buNone/>
                      </a:pPr>
                      <a:r>
                        <a:rPr lang="zh-CN" altLang="en-US"/>
                        <a:t>0.717</a:t>
                      </a:r>
                      <a:r>
                        <a:rPr lang="en-US" altLang="zh-CN"/>
                        <a:t>4</a:t>
                      </a:r>
                      <a:endParaRPr lang="en-US" altLang="zh-CN"/>
                    </a:p>
                  </a:txBody>
                  <a:tcPr/>
                </a:tc>
                <a:tc>
                  <a:txBody>
                    <a:bodyPr/>
                    <a:p>
                      <a:pPr algn="ctr">
                        <a:buNone/>
                      </a:pPr>
                      <a:r>
                        <a:rPr lang="en-US" altLang="zh-CN"/>
                        <a:t>0.7910</a:t>
                      </a:r>
                      <a:endParaRPr lang="en-US" altLang="zh-CN"/>
                    </a:p>
                  </a:txBody>
                  <a:tcPr/>
                </a:tc>
              </a:tr>
              <a:tr h="762635">
                <a:tc>
                  <a:txBody>
                    <a:bodyPr/>
                    <a:p>
                      <a:pPr algn="ctr">
                        <a:buNone/>
                      </a:pPr>
                      <a:r>
                        <a:rPr lang="zh-CN" altLang="en-US"/>
                        <a:t>召回率</a:t>
                      </a:r>
                      <a:endParaRPr lang="zh-CN" altLang="en-US"/>
                    </a:p>
                  </a:txBody>
                  <a:tcPr anchor="ctr" anchorCtr="0"/>
                </a:tc>
                <a:tc>
                  <a:txBody>
                    <a:bodyPr/>
                    <a:p>
                      <a:pPr algn="ctr">
                        <a:buNone/>
                      </a:pPr>
                      <a:r>
                        <a:rPr lang="zh-CN" altLang="en-US" sz="1800">
                          <a:sym typeface="+mn-ea"/>
                        </a:rPr>
                        <a:t>0.717</a:t>
                      </a:r>
                      <a:r>
                        <a:rPr lang="en-US" altLang="zh-CN" sz="1800">
                          <a:sym typeface="+mn-ea"/>
                        </a:rPr>
                        <a:t>4</a:t>
                      </a:r>
                      <a:endParaRPr lang="en-US" altLang="zh-CN" sz="1800"/>
                    </a:p>
                    <a:p>
                      <a:pPr algn="ctr">
                        <a:buNone/>
                      </a:pPr>
                      <a:endParaRPr lang="zh-CN" altLang="en-US"/>
                    </a:p>
                  </a:txBody>
                  <a:tcPr/>
                </a:tc>
                <a:tc>
                  <a:txBody>
                    <a:bodyPr/>
                    <a:p>
                      <a:pPr algn="ctr">
                        <a:buNone/>
                      </a:pPr>
                      <a:r>
                        <a:rPr lang="en-US" altLang="zh-CN" sz="1800">
                          <a:sym typeface="+mn-ea"/>
                        </a:rPr>
                        <a:t>0.7910</a:t>
                      </a:r>
                      <a:endParaRPr lang="en-US" altLang="zh-CN" sz="1800"/>
                    </a:p>
                    <a:p>
                      <a:pPr algn="ctr">
                        <a:buNone/>
                      </a:pPr>
                      <a:endParaRPr lang="zh-CN" altLang="en-US"/>
                    </a:p>
                  </a:txBody>
                  <a:tcPr/>
                </a:tc>
              </a:tr>
              <a:tr h="762635">
                <a:tc>
                  <a:txBody>
                    <a:bodyPr/>
                    <a:p>
                      <a:pPr algn="ctr">
                        <a:buNone/>
                      </a:pPr>
                      <a:r>
                        <a:rPr lang="en-US" altLang="zh-CN"/>
                        <a:t>F1</a:t>
                      </a:r>
                      <a:r>
                        <a:rPr lang="zh-CN" altLang="en-US"/>
                        <a:t>分数</a:t>
                      </a:r>
                      <a:endParaRPr lang="zh-CN" altLang="en-US"/>
                    </a:p>
                  </a:txBody>
                  <a:tcPr anchor="ctr" anchorCtr="0"/>
                </a:tc>
                <a:tc>
                  <a:txBody>
                    <a:bodyPr/>
                    <a:p>
                      <a:pPr algn="ctr">
                        <a:buNone/>
                      </a:pPr>
                      <a:r>
                        <a:rPr lang="zh-CN" altLang="en-US" sz="1800">
                          <a:sym typeface="+mn-ea"/>
                        </a:rPr>
                        <a:t>0.717</a:t>
                      </a:r>
                      <a:r>
                        <a:rPr lang="en-US" altLang="zh-CN" sz="1800">
                          <a:sym typeface="+mn-ea"/>
                        </a:rPr>
                        <a:t>4</a:t>
                      </a:r>
                      <a:endParaRPr lang="en-US" altLang="zh-CN" sz="1800"/>
                    </a:p>
                    <a:p>
                      <a:pPr algn="ctr">
                        <a:buNone/>
                      </a:pPr>
                      <a:endParaRPr lang="zh-CN" altLang="en-US"/>
                    </a:p>
                  </a:txBody>
                  <a:tcPr/>
                </a:tc>
                <a:tc>
                  <a:txBody>
                    <a:bodyPr/>
                    <a:p>
                      <a:pPr algn="ctr">
                        <a:buNone/>
                      </a:pPr>
                      <a:r>
                        <a:rPr lang="en-US" altLang="zh-CN" sz="1800">
                          <a:sym typeface="+mn-ea"/>
                        </a:rPr>
                        <a:t>0.7910</a:t>
                      </a:r>
                      <a:endParaRPr lang="en-US" altLang="zh-CN" sz="1800"/>
                    </a:p>
                    <a:p>
                      <a:pPr algn="ctr">
                        <a:buNone/>
                      </a:pPr>
                      <a:endParaRPr lang="zh-CN" altLang="en-US"/>
                    </a:p>
                  </a:txBody>
                  <a:tcPr/>
                </a:tc>
              </a:tr>
            </a:tbl>
          </a:graphicData>
        </a:graphic>
      </p:graphicFrame>
      <p:sp>
        <p:nvSpPr>
          <p:cNvPr id="2" name="文本框 1"/>
          <p:cNvSpPr txBox="1"/>
          <p:nvPr/>
        </p:nvSpPr>
        <p:spPr>
          <a:xfrm>
            <a:off x="1357630" y="4929505"/>
            <a:ext cx="8837295" cy="645160"/>
          </a:xfrm>
          <a:prstGeom prst="rect">
            <a:avLst/>
          </a:prstGeom>
          <a:noFill/>
        </p:spPr>
        <p:txBody>
          <a:bodyPr wrap="square" rtlCol="0">
            <a:spAutoFit/>
          </a:bodyPr>
          <a:p>
            <a:r>
              <a:rPr lang="zh-CN" altLang="en-US"/>
              <a:t>最终选择</a:t>
            </a:r>
            <a:r>
              <a:rPr lang="en-US" altLang="zh-CN"/>
              <a:t>LSTM</a:t>
            </a:r>
            <a:r>
              <a:rPr lang="zh-CN" altLang="en-US"/>
              <a:t>模型：LSTM 不仅在性能上更具优势，而且在处理序列数据时具有更强的鲁棒性和可靠性，能够更好地满足情感分析任务的需求。</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 形 4"/>
          <p:cNvSpPr/>
          <p:nvPr/>
        </p:nvSpPr>
        <p:spPr>
          <a:xfrm>
            <a:off x="0" y="2394856"/>
            <a:ext cx="8084457" cy="4463144"/>
          </a:xfrm>
          <a:prstGeom prst="corner">
            <a:avLst>
              <a:gd name="adj1" fmla="val 8808"/>
              <a:gd name="adj2" fmla="val 10614"/>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6" name="L 形 5"/>
          <p:cNvSpPr/>
          <p:nvPr/>
        </p:nvSpPr>
        <p:spPr>
          <a:xfrm flipH="1" flipV="1">
            <a:off x="4107543" y="-2170"/>
            <a:ext cx="8084457" cy="4463144"/>
          </a:xfrm>
          <a:prstGeom prst="corner">
            <a:avLst>
              <a:gd name="adj1" fmla="val 8808"/>
              <a:gd name="adj2" fmla="val 10614"/>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3" name="矩形 2"/>
          <p:cNvSpPr/>
          <p:nvPr/>
        </p:nvSpPr>
        <p:spPr>
          <a:xfrm>
            <a:off x="412955" y="435076"/>
            <a:ext cx="11267768" cy="6054213"/>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7" name="文本框 16"/>
          <p:cNvSpPr txBox="1"/>
          <p:nvPr/>
        </p:nvSpPr>
        <p:spPr>
          <a:xfrm>
            <a:off x="1690009" y="2184327"/>
            <a:ext cx="6266214" cy="1862048"/>
          </a:xfrm>
          <a:prstGeom prst="rect">
            <a:avLst/>
          </a:prstGeom>
          <a:noFill/>
        </p:spPr>
        <p:txBody>
          <a:bodyPr wrap="square" rtlCol="0">
            <a:spAutoFit/>
          </a:bodyPr>
          <a:lstStyle/>
          <a:p>
            <a:pPr lvl="0">
              <a:defRPr/>
            </a:pPr>
            <a:r>
              <a:rPr lang="zh-CN" altLang="en-US" sz="11500" dirty="0">
                <a:solidFill>
                  <a:prstClr val="black"/>
                </a:solidFill>
                <a:latin typeface="思源黑体 CN Medium" panose="020B0600000000000000" pitchFamily="34" charset="-122"/>
                <a:ea typeface="思源黑体 CN Medium" panose="020B0600000000000000" pitchFamily="34" charset="-122"/>
              </a:rPr>
              <a:t>感</a:t>
            </a:r>
            <a:r>
              <a:rPr lang="zh-CN" altLang="en-US" sz="11500" dirty="0">
                <a:solidFill>
                  <a:srgbClr val="86C5C5"/>
                </a:solidFill>
                <a:latin typeface="思源黑体 CN Medium" panose="020B0600000000000000" pitchFamily="34" charset="-122"/>
                <a:ea typeface="思源黑体 CN Medium" panose="020B0600000000000000" pitchFamily="34" charset="-122"/>
              </a:rPr>
              <a:t>谢</a:t>
            </a:r>
            <a:r>
              <a:rPr lang="zh-CN" altLang="en-US" sz="11500" dirty="0">
                <a:solidFill>
                  <a:prstClr val="black"/>
                </a:solidFill>
                <a:latin typeface="思源黑体 CN Medium" panose="020B0600000000000000" pitchFamily="34" charset="-122"/>
                <a:ea typeface="思源黑体 CN Medium" panose="020B0600000000000000" pitchFamily="34" charset="-122"/>
              </a:rPr>
              <a:t>聆听</a:t>
            </a:r>
            <a:endParaRPr lang="zh-CN" altLang="en-US" sz="11500" dirty="0">
              <a:solidFill>
                <a:prstClr val="black"/>
              </a:solidFill>
              <a:latin typeface="思源黑体 CN Medium" panose="020B0600000000000000" pitchFamily="34" charset="-122"/>
              <a:ea typeface="思源黑体 CN Medium" panose="020B0600000000000000" pitchFamily="34" charset="-122"/>
            </a:endParaRPr>
          </a:p>
        </p:txBody>
      </p:sp>
      <p:sp>
        <p:nvSpPr>
          <p:cNvPr id="19" name="文本框 18"/>
          <p:cNvSpPr txBox="1"/>
          <p:nvPr/>
        </p:nvSpPr>
        <p:spPr>
          <a:xfrm>
            <a:off x="1742609" y="3880426"/>
            <a:ext cx="8844639" cy="336695"/>
          </a:xfrm>
          <a:prstGeom prst="rect">
            <a:avLst/>
          </a:prstGeom>
          <a:noFill/>
        </p:spPr>
        <p:txBody>
          <a:bodyPr vert="horz"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The  user  can  demonstrate  on  a  projector  or  print  the  presentation  and  make  it  into  a  in  a  wider  field.</a:t>
            </a:r>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1779905" y="5179060"/>
            <a:ext cx="6073775"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答辩人：陈雅婷、洪凯晶</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答辩时间：</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XXX</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 name="流程图: 摘录 1"/>
          <p:cNvSpPr/>
          <p:nvPr/>
        </p:nvSpPr>
        <p:spPr>
          <a:xfrm rot="2114993">
            <a:off x="385684" y="4912362"/>
            <a:ext cx="1133962" cy="950623"/>
          </a:xfrm>
          <a:prstGeom prst="flowChartExtract">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21" name="流程图: 摘录 20"/>
          <p:cNvSpPr/>
          <p:nvPr/>
        </p:nvSpPr>
        <p:spPr>
          <a:xfrm rot="3745954">
            <a:off x="10634857" y="3343077"/>
            <a:ext cx="906237" cy="849085"/>
          </a:xfrm>
          <a:prstGeom prst="flowChartExtract">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22" name="流程图: 摘录 21"/>
          <p:cNvSpPr/>
          <p:nvPr/>
        </p:nvSpPr>
        <p:spPr>
          <a:xfrm rot="1151937">
            <a:off x="2422825" y="170768"/>
            <a:ext cx="846723" cy="675763"/>
          </a:xfrm>
          <a:prstGeom prst="flowChartExtract">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23" name="流程图: 摘录 22"/>
          <p:cNvSpPr/>
          <p:nvPr/>
        </p:nvSpPr>
        <p:spPr>
          <a:xfrm rot="5400000">
            <a:off x="7272110" y="5795281"/>
            <a:ext cx="906237" cy="849085"/>
          </a:xfrm>
          <a:prstGeom prst="flowChartExtract">
            <a:avLst/>
          </a:prstGeom>
          <a:pattFill prst="wdUpDiag">
            <a:fgClr>
              <a:srgbClr val="F19596"/>
            </a:fgClr>
            <a:bgClr>
              <a:schemeClr val="bg1"/>
            </a:bgClr>
          </a:patt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24" name="流程图: 摘录 23"/>
          <p:cNvSpPr/>
          <p:nvPr/>
        </p:nvSpPr>
        <p:spPr>
          <a:xfrm rot="20937521">
            <a:off x="1355059" y="328914"/>
            <a:ext cx="991357" cy="820989"/>
          </a:xfrm>
          <a:prstGeom prst="flowChartExtract">
            <a:avLst/>
          </a:prstGeom>
          <a:pattFill prst="wdDnDiag">
            <a:fgClr>
              <a:srgbClr val="86C5C5"/>
            </a:fgClr>
            <a:bgClr>
              <a:schemeClr val="bg1"/>
            </a:bgClr>
          </a:pattFill>
          <a:ln>
            <a:solidFill>
              <a:srgbClr val="86C5C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25" name="流程图: 摘录 24"/>
          <p:cNvSpPr/>
          <p:nvPr/>
        </p:nvSpPr>
        <p:spPr>
          <a:xfrm rot="9481227">
            <a:off x="11097804" y="3910535"/>
            <a:ext cx="583640" cy="502687"/>
          </a:xfrm>
          <a:prstGeom prst="flowChartExtract">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26" name="流程图: 摘录 25"/>
          <p:cNvSpPr/>
          <p:nvPr/>
        </p:nvSpPr>
        <p:spPr>
          <a:xfrm rot="2316460">
            <a:off x="9645275" y="16442"/>
            <a:ext cx="1082972" cy="991239"/>
          </a:xfrm>
          <a:prstGeom prst="flowChartExtract">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500"/>
                                        <p:tgtEl>
                                          <p:spTgt spid="2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7" grpId="0"/>
      <p:bldP spid="19" grpId="0"/>
      <p:bldP spid="20" grpId="0"/>
      <p:bldP spid="2" grpId="0" animBg="1"/>
      <p:bldP spid="21" grpId="0" animBg="1"/>
      <p:bldP spid="22" grpId="0" animBg="1"/>
      <p:bldP spid="23" grpId="0" animBg="1"/>
      <p:bldP spid="24" grpId="0" animBg="1"/>
      <p:bldP spid="25"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793546" y="420915"/>
            <a:ext cx="298994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rPr>
              <a:t>点击添加标题</a:t>
            </a:r>
            <a:endPar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endParaRPr>
          </a:p>
        </p:txBody>
      </p:sp>
      <p:grpSp>
        <p:nvGrpSpPr>
          <p:cNvPr id="2" name="Group 21"/>
          <p:cNvGrpSpPr/>
          <p:nvPr/>
        </p:nvGrpSpPr>
        <p:grpSpPr bwMode="auto">
          <a:xfrm>
            <a:off x="4447124" y="2377754"/>
            <a:ext cx="3248025" cy="2102499"/>
            <a:chOff x="0" y="0"/>
            <a:chExt cx="2046" cy="1324"/>
          </a:xfrm>
        </p:grpSpPr>
        <p:sp>
          <p:nvSpPr>
            <p:cNvPr id="3" name="Freeform 22"/>
            <p:cNvSpPr/>
            <p:nvPr/>
          </p:nvSpPr>
          <p:spPr bwMode="auto">
            <a:xfrm>
              <a:off x="1023" y="0"/>
              <a:ext cx="664" cy="1324"/>
            </a:xfrm>
            <a:custGeom>
              <a:avLst/>
              <a:gdLst>
                <a:gd name="T0" fmla="*/ 0 w 347"/>
                <a:gd name="T1" fmla="*/ 0 h 693"/>
                <a:gd name="T2" fmla="*/ 0 w 347"/>
                <a:gd name="T3" fmla="*/ 122 h 693"/>
                <a:gd name="T4" fmla="*/ 225 w 347"/>
                <a:gd name="T5" fmla="*/ 347 h 693"/>
                <a:gd name="T6" fmla="*/ 0 w 347"/>
                <a:gd name="T7" fmla="*/ 572 h 693"/>
                <a:gd name="T8" fmla="*/ 0 w 347"/>
                <a:gd name="T9" fmla="*/ 693 h 693"/>
                <a:gd name="T10" fmla="*/ 347 w 347"/>
                <a:gd name="T11" fmla="*/ 347 h 693"/>
                <a:gd name="T12" fmla="*/ 0 w 347"/>
                <a:gd name="T13" fmla="*/ 0 h 693"/>
              </a:gdLst>
              <a:ahLst/>
              <a:cxnLst>
                <a:cxn ang="0">
                  <a:pos x="T0" y="T1"/>
                </a:cxn>
                <a:cxn ang="0">
                  <a:pos x="T2" y="T3"/>
                </a:cxn>
                <a:cxn ang="0">
                  <a:pos x="T4" y="T5"/>
                </a:cxn>
                <a:cxn ang="0">
                  <a:pos x="T6" y="T7"/>
                </a:cxn>
                <a:cxn ang="0">
                  <a:pos x="T8" y="T9"/>
                </a:cxn>
                <a:cxn ang="0">
                  <a:pos x="T10" y="T11"/>
                </a:cxn>
                <a:cxn ang="0">
                  <a:pos x="T12" y="T13"/>
                </a:cxn>
              </a:cxnLst>
              <a:rect l="0" t="0" r="r" b="b"/>
              <a:pathLst>
                <a:path w="347" h="693">
                  <a:moveTo>
                    <a:pt x="0" y="0"/>
                  </a:moveTo>
                  <a:cubicBezTo>
                    <a:pt x="0" y="122"/>
                    <a:pt x="0" y="122"/>
                    <a:pt x="0" y="122"/>
                  </a:cubicBezTo>
                  <a:cubicBezTo>
                    <a:pt x="125" y="122"/>
                    <a:pt x="225" y="222"/>
                    <a:pt x="225" y="347"/>
                  </a:cubicBezTo>
                  <a:cubicBezTo>
                    <a:pt x="225" y="471"/>
                    <a:pt x="125" y="572"/>
                    <a:pt x="0" y="572"/>
                  </a:cubicBezTo>
                  <a:cubicBezTo>
                    <a:pt x="0" y="693"/>
                    <a:pt x="0" y="693"/>
                    <a:pt x="0" y="693"/>
                  </a:cubicBezTo>
                  <a:cubicBezTo>
                    <a:pt x="192" y="693"/>
                    <a:pt x="347" y="538"/>
                    <a:pt x="347" y="347"/>
                  </a:cubicBezTo>
                  <a:cubicBezTo>
                    <a:pt x="347" y="155"/>
                    <a:pt x="192" y="0"/>
                    <a:pt x="0"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4" name="Freeform 23"/>
            <p:cNvSpPr/>
            <p:nvPr/>
          </p:nvSpPr>
          <p:spPr bwMode="auto">
            <a:xfrm>
              <a:off x="361" y="0"/>
              <a:ext cx="662" cy="1324"/>
            </a:xfrm>
            <a:custGeom>
              <a:avLst/>
              <a:gdLst>
                <a:gd name="T0" fmla="*/ 121 w 346"/>
                <a:gd name="T1" fmla="*/ 347 h 693"/>
                <a:gd name="T2" fmla="*/ 346 w 346"/>
                <a:gd name="T3" fmla="*/ 122 h 693"/>
                <a:gd name="T4" fmla="*/ 346 w 346"/>
                <a:gd name="T5" fmla="*/ 0 h 693"/>
                <a:gd name="T6" fmla="*/ 0 w 346"/>
                <a:gd name="T7" fmla="*/ 347 h 693"/>
                <a:gd name="T8" fmla="*/ 346 w 346"/>
                <a:gd name="T9" fmla="*/ 693 h 693"/>
                <a:gd name="T10" fmla="*/ 346 w 346"/>
                <a:gd name="T11" fmla="*/ 572 h 693"/>
                <a:gd name="T12" fmla="*/ 121 w 346"/>
                <a:gd name="T13" fmla="*/ 347 h 693"/>
              </a:gdLst>
              <a:ahLst/>
              <a:cxnLst>
                <a:cxn ang="0">
                  <a:pos x="T0" y="T1"/>
                </a:cxn>
                <a:cxn ang="0">
                  <a:pos x="T2" y="T3"/>
                </a:cxn>
                <a:cxn ang="0">
                  <a:pos x="T4" y="T5"/>
                </a:cxn>
                <a:cxn ang="0">
                  <a:pos x="T6" y="T7"/>
                </a:cxn>
                <a:cxn ang="0">
                  <a:pos x="T8" y="T9"/>
                </a:cxn>
                <a:cxn ang="0">
                  <a:pos x="T10" y="T11"/>
                </a:cxn>
                <a:cxn ang="0">
                  <a:pos x="T12" y="T13"/>
                </a:cxn>
              </a:cxnLst>
              <a:rect l="0" t="0" r="r" b="b"/>
              <a:pathLst>
                <a:path w="346" h="693">
                  <a:moveTo>
                    <a:pt x="121" y="347"/>
                  </a:moveTo>
                  <a:cubicBezTo>
                    <a:pt x="121" y="222"/>
                    <a:pt x="222" y="122"/>
                    <a:pt x="346" y="122"/>
                  </a:cubicBezTo>
                  <a:cubicBezTo>
                    <a:pt x="346" y="0"/>
                    <a:pt x="346" y="0"/>
                    <a:pt x="346" y="0"/>
                  </a:cubicBezTo>
                  <a:cubicBezTo>
                    <a:pt x="155" y="0"/>
                    <a:pt x="0" y="155"/>
                    <a:pt x="0" y="347"/>
                  </a:cubicBezTo>
                  <a:cubicBezTo>
                    <a:pt x="0" y="538"/>
                    <a:pt x="155" y="693"/>
                    <a:pt x="346" y="693"/>
                  </a:cubicBezTo>
                  <a:cubicBezTo>
                    <a:pt x="346" y="572"/>
                    <a:pt x="346" y="572"/>
                    <a:pt x="346" y="572"/>
                  </a:cubicBezTo>
                  <a:cubicBezTo>
                    <a:pt x="222" y="572"/>
                    <a:pt x="121" y="471"/>
                    <a:pt x="121" y="347"/>
                  </a:cubicBezTo>
                  <a:close/>
                </a:path>
              </a:pathLst>
            </a:custGeom>
            <a:solidFill>
              <a:srgbClr val="F1959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5" name="Freeform 24"/>
            <p:cNvSpPr/>
            <p:nvPr/>
          </p:nvSpPr>
          <p:spPr bwMode="auto">
            <a:xfrm>
              <a:off x="593" y="233"/>
              <a:ext cx="430" cy="860"/>
            </a:xfrm>
            <a:custGeom>
              <a:avLst/>
              <a:gdLst>
                <a:gd name="T0" fmla="*/ 0 w 225"/>
                <a:gd name="T1" fmla="*/ 225 h 450"/>
                <a:gd name="T2" fmla="*/ 225 w 225"/>
                <a:gd name="T3" fmla="*/ 450 h 450"/>
                <a:gd name="T4" fmla="*/ 225 w 225"/>
                <a:gd name="T5" fmla="*/ 0 h 450"/>
                <a:gd name="T6" fmla="*/ 0 w 225"/>
                <a:gd name="T7" fmla="*/ 225 h 450"/>
              </a:gdLst>
              <a:ahLst/>
              <a:cxnLst>
                <a:cxn ang="0">
                  <a:pos x="T0" y="T1"/>
                </a:cxn>
                <a:cxn ang="0">
                  <a:pos x="T2" y="T3"/>
                </a:cxn>
                <a:cxn ang="0">
                  <a:pos x="T4" y="T5"/>
                </a:cxn>
                <a:cxn ang="0">
                  <a:pos x="T6" y="T7"/>
                </a:cxn>
              </a:cxnLst>
              <a:rect l="0" t="0" r="r" b="b"/>
              <a:pathLst>
                <a:path w="225" h="450">
                  <a:moveTo>
                    <a:pt x="0" y="225"/>
                  </a:moveTo>
                  <a:cubicBezTo>
                    <a:pt x="0" y="349"/>
                    <a:pt x="101" y="450"/>
                    <a:pt x="225" y="450"/>
                  </a:cubicBezTo>
                  <a:cubicBezTo>
                    <a:pt x="225" y="0"/>
                    <a:pt x="225" y="0"/>
                    <a:pt x="225" y="0"/>
                  </a:cubicBezTo>
                  <a:cubicBezTo>
                    <a:pt x="101" y="0"/>
                    <a:pt x="0" y="100"/>
                    <a:pt x="0" y="225"/>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6" name="Freeform 25"/>
            <p:cNvSpPr/>
            <p:nvPr/>
          </p:nvSpPr>
          <p:spPr bwMode="auto">
            <a:xfrm>
              <a:off x="1023" y="233"/>
              <a:ext cx="430" cy="860"/>
            </a:xfrm>
            <a:custGeom>
              <a:avLst/>
              <a:gdLst>
                <a:gd name="T0" fmla="*/ 225 w 225"/>
                <a:gd name="T1" fmla="*/ 225 h 450"/>
                <a:gd name="T2" fmla="*/ 0 w 225"/>
                <a:gd name="T3" fmla="*/ 0 h 450"/>
                <a:gd name="T4" fmla="*/ 0 w 225"/>
                <a:gd name="T5" fmla="*/ 450 h 450"/>
                <a:gd name="T6" fmla="*/ 225 w 225"/>
                <a:gd name="T7" fmla="*/ 225 h 450"/>
              </a:gdLst>
              <a:ahLst/>
              <a:cxnLst>
                <a:cxn ang="0">
                  <a:pos x="T0" y="T1"/>
                </a:cxn>
                <a:cxn ang="0">
                  <a:pos x="T2" y="T3"/>
                </a:cxn>
                <a:cxn ang="0">
                  <a:pos x="T4" y="T5"/>
                </a:cxn>
                <a:cxn ang="0">
                  <a:pos x="T6" y="T7"/>
                </a:cxn>
              </a:cxnLst>
              <a:rect l="0" t="0" r="r" b="b"/>
              <a:pathLst>
                <a:path w="225" h="450">
                  <a:moveTo>
                    <a:pt x="225" y="225"/>
                  </a:moveTo>
                  <a:cubicBezTo>
                    <a:pt x="225" y="100"/>
                    <a:pt x="125" y="0"/>
                    <a:pt x="0" y="0"/>
                  </a:cubicBezTo>
                  <a:cubicBezTo>
                    <a:pt x="0" y="450"/>
                    <a:pt x="0" y="450"/>
                    <a:pt x="0" y="450"/>
                  </a:cubicBezTo>
                  <a:cubicBezTo>
                    <a:pt x="125" y="450"/>
                    <a:pt x="225" y="349"/>
                    <a:pt x="225" y="225"/>
                  </a:cubicBezTo>
                  <a:close/>
                </a:path>
              </a:pathLst>
            </a:custGeom>
            <a:solidFill>
              <a:srgbClr val="86C5C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7" name="Oval 26"/>
            <p:cNvSpPr>
              <a:spLocks noChangeArrowheads="1"/>
            </p:cNvSpPr>
            <p:nvPr/>
          </p:nvSpPr>
          <p:spPr bwMode="auto">
            <a:xfrm>
              <a:off x="824" y="464"/>
              <a:ext cx="398" cy="397"/>
            </a:xfrm>
            <a:prstGeom prst="ellipse">
              <a:avLst/>
            </a:pr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8" name="Freeform 27"/>
            <p:cNvSpPr>
              <a:spLocks noEditPoints="1"/>
            </p:cNvSpPr>
            <p:nvPr/>
          </p:nvSpPr>
          <p:spPr bwMode="auto">
            <a:xfrm>
              <a:off x="924" y="561"/>
              <a:ext cx="201" cy="201"/>
            </a:xfrm>
            <a:custGeom>
              <a:avLst/>
              <a:gdLst>
                <a:gd name="T0" fmla="*/ 87 w 105"/>
                <a:gd name="T1" fmla="*/ 1 h 105"/>
                <a:gd name="T2" fmla="*/ 91 w 105"/>
                <a:gd name="T3" fmla="*/ 2 h 105"/>
                <a:gd name="T4" fmla="*/ 91 w 105"/>
                <a:gd name="T5" fmla="*/ 2 h 105"/>
                <a:gd name="T6" fmla="*/ 103 w 105"/>
                <a:gd name="T7" fmla="*/ 14 h 105"/>
                <a:gd name="T8" fmla="*/ 103 w 105"/>
                <a:gd name="T9" fmla="*/ 14 h 105"/>
                <a:gd name="T10" fmla="*/ 104 w 105"/>
                <a:gd name="T11" fmla="*/ 18 h 105"/>
                <a:gd name="T12" fmla="*/ 88 w 105"/>
                <a:gd name="T13" fmla="*/ 32 h 105"/>
                <a:gd name="T14" fmla="*/ 77 w 105"/>
                <a:gd name="T15" fmla="*/ 34 h 105"/>
                <a:gd name="T16" fmla="*/ 74 w 105"/>
                <a:gd name="T17" fmla="*/ 76 h 105"/>
                <a:gd name="T18" fmla="*/ 51 w 105"/>
                <a:gd name="T19" fmla="*/ 85 h 105"/>
                <a:gd name="T20" fmla="*/ 19 w 105"/>
                <a:gd name="T21" fmla="*/ 53 h 105"/>
                <a:gd name="T22" fmla="*/ 51 w 105"/>
                <a:gd name="T23" fmla="*/ 21 h 105"/>
                <a:gd name="T24" fmla="*/ 75 w 105"/>
                <a:gd name="T25" fmla="*/ 24 h 105"/>
                <a:gd name="T26" fmla="*/ 73 w 105"/>
                <a:gd name="T27" fmla="*/ 14 h 105"/>
                <a:gd name="T28" fmla="*/ 93 w 105"/>
                <a:gd name="T29" fmla="*/ 41 h 105"/>
                <a:gd name="T30" fmla="*/ 101 w 105"/>
                <a:gd name="T31" fmla="*/ 38 h 105"/>
                <a:gd name="T32" fmla="*/ 103 w 105"/>
                <a:gd name="T33" fmla="*/ 53 h 105"/>
                <a:gd name="T34" fmla="*/ 51 w 105"/>
                <a:gd name="T35" fmla="*/ 105 h 105"/>
                <a:gd name="T36" fmla="*/ 0 w 105"/>
                <a:gd name="T37" fmla="*/ 53 h 105"/>
                <a:gd name="T38" fmla="*/ 51 w 105"/>
                <a:gd name="T39" fmla="*/ 2 h 105"/>
                <a:gd name="T40" fmla="*/ 66 w 105"/>
                <a:gd name="T41" fmla="*/ 4 h 105"/>
                <a:gd name="T42" fmla="*/ 64 w 105"/>
                <a:gd name="T43" fmla="*/ 12 h 105"/>
                <a:gd name="T44" fmla="*/ 51 w 105"/>
                <a:gd name="T45" fmla="*/ 10 h 105"/>
                <a:gd name="T46" fmla="*/ 8 w 105"/>
                <a:gd name="T47" fmla="*/ 53 h 105"/>
                <a:gd name="T48" fmla="*/ 51 w 105"/>
                <a:gd name="T49" fmla="*/ 97 h 105"/>
                <a:gd name="T50" fmla="*/ 95 w 105"/>
                <a:gd name="T51" fmla="*/ 53 h 105"/>
                <a:gd name="T52" fmla="*/ 93 w 105"/>
                <a:gd name="T53" fmla="*/ 41 h 105"/>
                <a:gd name="T54" fmla="*/ 51 w 105"/>
                <a:gd name="T55" fmla="*/ 39 h 105"/>
                <a:gd name="T56" fmla="*/ 67 w 105"/>
                <a:gd name="T57" fmla="*/ 32 h 105"/>
                <a:gd name="T58" fmla="*/ 32 w 105"/>
                <a:gd name="T59" fmla="*/ 34 h 105"/>
                <a:gd name="T60" fmla="*/ 32 w 105"/>
                <a:gd name="T61" fmla="*/ 34 h 105"/>
                <a:gd name="T62" fmla="*/ 32 w 105"/>
                <a:gd name="T63" fmla="*/ 73 h 105"/>
                <a:gd name="T64" fmla="*/ 71 w 105"/>
                <a:gd name="T65" fmla="*/ 73 h 105"/>
                <a:gd name="T66" fmla="*/ 79 w 105"/>
                <a:gd name="T67" fmla="*/ 53 h 105"/>
                <a:gd name="T68" fmla="*/ 64 w 105"/>
                <a:gd name="T69" fmla="*/ 46 h 105"/>
                <a:gd name="T70" fmla="*/ 62 w 105"/>
                <a:gd name="T71" fmla="*/ 64 h 105"/>
                <a:gd name="T72" fmla="*/ 51 w 105"/>
                <a:gd name="T73" fmla="*/ 68 h 105"/>
                <a:gd name="T74" fmla="*/ 37 w 105"/>
                <a:gd name="T75" fmla="*/ 53 h 105"/>
                <a:gd name="T76" fmla="*/ 41 w 105"/>
                <a:gd name="T77" fmla="*/ 43 h 105"/>
                <a:gd name="T78" fmla="*/ 55 w 105"/>
                <a:gd name="T79" fmla="*/ 44 h 105"/>
                <a:gd name="T80" fmla="*/ 51 w 105"/>
                <a:gd name="T81" fmla="*/ 44 h 105"/>
                <a:gd name="T82" fmla="*/ 42 w 105"/>
                <a:gd name="T83" fmla="*/ 53 h 105"/>
                <a:gd name="T84" fmla="*/ 51 w 105"/>
                <a:gd name="T85" fmla="*/ 63 h 105"/>
                <a:gd name="T86" fmla="*/ 58 w 105"/>
                <a:gd name="T87" fmla="*/ 60 h 105"/>
                <a:gd name="T88" fmla="*/ 61 w 105"/>
                <a:gd name="T89" fmla="*/ 50 h 105"/>
                <a:gd name="T90" fmla="*/ 49 w 105"/>
                <a:gd name="T91" fmla="*/ 56 h 105"/>
                <a:gd name="T92" fmla="*/ 55 w 105"/>
                <a:gd name="T93" fmla="*/ 44 h 105"/>
                <a:gd name="T94" fmla="*/ 87 w 105"/>
                <a:gd name="T95" fmla="*/ 7 h 105"/>
                <a:gd name="T96" fmla="*/ 79 w 105"/>
                <a:gd name="T97" fmla="*/ 22 h 105"/>
                <a:gd name="T98" fmla="*/ 87 w 105"/>
                <a:gd name="T99" fmla="*/ 7 h 105"/>
                <a:gd name="T100" fmla="*/ 92 w 105"/>
                <a:gd name="T101" fmla="*/ 16 h 105"/>
                <a:gd name="T102" fmla="*/ 88 w 105"/>
                <a:gd name="T103" fmla="*/ 27 h 105"/>
                <a:gd name="T104" fmla="*/ 92 w 105"/>
                <a:gd name="T105"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5">
                  <a:moveTo>
                    <a:pt x="73" y="14"/>
                  </a:moveTo>
                  <a:cubicBezTo>
                    <a:pt x="87" y="1"/>
                    <a:pt x="87" y="1"/>
                    <a:pt x="87" y="1"/>
                  </a:cubicBezTo>
                  <a:cubicBezTo>
                    <a:pt x="88" y="0"/>
                    <a:pt x="89" y="0"/>
                    <a:pt x="90" y="1"/>
                  </a:cubicBezTo>
                  <a:cubicBezTo>
                    <a:pt x="91" y="1"/>
                    <a:pt x="91" y="2"/>
                    <a:pt x="91" y="2"/>
                  </a:cubicBezTo>
                  <a:cubicBezTo>
                    <a:pt x="91" y="2"/>
                    <a:pt x="91" y="2"/>
                    <a:pt x="91" y="2"/>
                  </a:cubicBezTo>
                  <a:cubicBezTo>
                    <a:pt x="91" y="2"/>
                    <a:pt x="91" y="2"/>
                    <a:pt x="91" y="2"/>
                  </a:cubicBezTo>
                  <a:cubicBezTo>
                    <a:pt x="94" y="11"/>
                    <a:pt x="94" y="11"/>
                    <a:pt x="94" y="11"/>
                  </a:cubicBezTo>
                  <a:cubicBezTo>
                    <a:pt x="103" y="14"/>
                    <a:pt x="103" y="14"/>
                    <a:pt x="103" y="14"/>
                  </a:cubicBezTo>
                  <a:cubicBezTo>
                    <a:pt x="103" y="14"/>
                    <a:pt x="103" y="14"/>
                    <a:pt x="103" y="14"/>
                  </a:cubicBezTo>
                  <a:cubicBezTo>
                    <a:pt x="103" y="14"/>
                    <a:pt x="103" y="14"/>
                    <a:pt x="103" y="14"/>
                  </a:cubicBezTo>
                  <a:cubicBezTo>
                    <a:pt x="103" y="14"/>
                    <a:pt x="104" y="14"/>
                    <a:pt x="104" y="14"/>
                  </a:cubicBezTo>
                  <a:cubicBezTo>
                    <a:pt x="105" y="15"/>
                    <a:pt x="105" y="17"/>
                    <a:pt x="104" y="18"/>
                  </a:cubicBezTo>
                  <a:cubicBezTo>
                    <a:pt x="91" y="31"/>
                    <a:pt x="91" y="31"/>
                    <a:pt x="91" y="31"/>
                  </a:cubicBezTo>
                  <a:cubicBezTo>
                    <a:pt x="90" y="32"/>
                    <a:pt x="89" y="32"/>
                    <a:pt x="88" y="32"/>
                  </a:cubicBezTo>
                  <a:cubicBezTo>
                    <a:pt x="81" y="30"/>
                    <a:pt x="81" y="30"/>
                    <a:pt x="81" y="30"/>
                  </a:cubicBezTo>
                  <a:cubicBezTo>
                    <a:pt x="77" y="34"/>
                    <a:pt x="77" y="34"/>
                    <a:pt x="77" y="34"/>
                  </a:cubicBezTo>
                  <a:cubicBezTo>
                    <a:pt x="81" y="39"/>
                    <a:pt x="83" y="46"/>
                    <a:pt x="83" y="53"/>
                  </a:cubicBezTo>
                  <a:cubicBezTo>
                    <a:pt x="83" y="62"/>
                    <a:pt x="80" y="70"/>
                    <a:pt x="74" y="76"/>
                  </a:cubicBezTo>
                  <a:cubicBezTo>
                    <a:pt x="74" y="76"/>
                    <a:pt x="74" y="76"/>
                    <a:pt x="74" y="76"/>
                  </a:cubicBezTo>
                  <a:cubicBezTo>
                    <a:pt x="68" y="82"/>
                    <a:pt x="60" y="85"/>
                    <a:pt x="51" y="85"/>
                  </a:cubicBezTo>
                  <a:cubicBezTo>
                    <a:pt x="43" y="85"/>
                    <a:pt x="35" y="82"/>
                    <a:pt x="29" y="76"/>
                  </a:cubicBezTo>
                  <a:cubicBezTo>
                    <a:pt x="23" y="70"/>
                    <a:pt x="19" y="62"/>
                    <a:pt x="19" y="53"/>
                  </a:cubicBezTo>
                  <a:cubicBezTo>
                    <a:pt x="19" y="45"/>
                    <a:pt x="23" y="37"/>
                    <a:pt x="29" y="31"/>
                  </a:cubicBezTo>
                  <a:cubicBezTo>
                    <a:pt x="35" y="25"/>
                    <a:pt x="43" y="21"/>
                    <a:pt x="51" y="21"/>
                  </a:cubicBezTo>
                  <a:cubicBezTo>
                    <a:pt x="59" y="21"/>
                    <a:pt x="66" y="24"/>
                    <a:pt x="71" y="28"/>
                  </a:cubicBezTo>
                  <a:cubicBezTo>
                    <a:pt x="75" y="24"/>
                    <a:pt x="75" y="24"/>
                    <a:pt x="75" y="24"/>
                  </a:cubicBezTo>
                  <a:cubicBezTo>
                    <a:pt x="73" y="17"/>
                    <a:pt x="73" y="17"/>
                    <a:pt x="73" y="17"/>
                  </a:cubicBezTo>
                  <a:cubicBezTo>
                    <a:pt x="73" y="16"/>
                    <a:pt x="73" y="15"/>
                    <a:pt x="73" y="14"/>
                  </a:cubicBezTo>
                  <a:close/>
                  <a:moveTo>
                    <a:pt x="93" y="41"/>
                  </a:moveTo>
                  <a:cubicBezTo>
                    <a:pt x="93" y="41"/>
                    <a:pt x="93" y="41"/>
                    <a:pt x="93" y="41"/>
                  </a:cubicBezTo>
                  <a:cubicBezTo>
                    <a:pt x="92" y="39"/>
                    <a:pt x="94" y="36"/>
                    <a:pt x="96" y="36"/>
                  </a:cubicBezTo>
                  <a:cubicBezTo>
                    <a:pt x="98" y="35"/>
                    <a:pt x="100" y="36"/>
                    <a:pt x="101" y="38"/>
                  </a:cubicBezTo>
                  <a:cubicBezTo>
                    <a:pt x="102" y="41"/>
                    <a:pt x="102" y="43"/>
                    <a:pt x="102" y="46"/>
                  </a:cubicBezTo>
                  <a:cubicBezTo>
                    <a:pt x="103" y="48"/>
                    <a:pt x="103" y="51"/>
                    <a:pt x="103" y="53"/>
                  </a:cubicBezTo>
                  <a:cubicBezTo>
                    <a:pt x="103" y="68"/>
                    <a:pt x="97" y="81"/>
                    <a:pt x="88" y="90"/>
                  </a:cubicBezTo>
                  <a:cubicBezTo>
                    <a:pt x="79" y="99"/>
                    <a:pt x="66" y="105"/>
                    <a:pt x="51" y="105"/>
                  </a:cubicBezTo>
                  <a:cubicBezTo>
                    <a:pt x="37" y="105"/>
                    <a:pt x="24" y="99"/>
                    <a:pt x="15" y="90"/>
                  </a:cubicBezTo>
                  <a:cubicBezTo>
                    <a:pt x="6" y="81"/>
                    <a:pt x="0" y="68"/>
                    <a:pt x="0" y="53"/>
                  </a:cubicBezTo>
                  <a:cubicBezTo>
                    <a:pt x="0" y="39"/>
                    <a:pt x="6" y="26"/>
                    <a:pt x="15" y="17"/>
                  </a:cubicBezTo>
                  <a:cubicBezTo>
                    <a:pt x="24" y="8"/>
                    <a:pt x="37" y="2"/>
                    <a:pt x="51" y="2"/>
                  </a:cubicBezTo>
                  <a:cubicBezTo>
                    <a:pt x="54" y="2"/>
                    <a:pt x="57" y="2"/>
                    <a:pt x="59" y="2"/>
                  </a:cubicBezTo>
                  <a:cubicBezTo>
                    <a:pt x="62" y="3"/>
                    <a:pt x="64" y="3"/>
                    <a:pt x="66" y="4"/>
                  </a:cubicBezTo>
                  <a:cubicBezTo>
                    <a:pt x="69" y="5"/>
                    <a:pt x="70" y="7"/>
                    <a:pt x="69" y="9"/>
                  </a:cubicBezTo>
                  <a:cubicBezTo>
                    <a:pt x="69" y="11"/>
                    <a:pt x="66" y="13"/>
                    <a:pt x="64" y="12"/>
                  </a:cubicBezTo>
                  <a:cubicBezTo>
                    <a:pt x="62" y="11"/>
                    <a:pt x="60" y="11"/>
                    <a:pt x="58" y="11"/>
                  </a:cubicBezTo>
                  <a:cubicBezTo>
                    <a:pt x="56" y="10"/>
                    <a:pt x="54" y="10"/>
                    <a:pt x="51" y="10"/>
                  </a:cubicBezTo>
                  <a:cubicBezTo>
                    <a:pt x="39" y="10"/>
                    <a:pt x="29" y="15"/>
                    <a:pt x="21" y="23"/>
                  </a:cubicBezTo>
                  <a:cubicBezTo>
                    <a:pt x="13" y="31"/>
                    <a:pt x="8" y="41"/>
                    <a:pt x="8" y="53"/>
                  </a:cubicBezTo>
                  <a:cubicBezTo>
                    <a:pt x="8" y="65"/>
                    <a:pt x="13" y="76"/>
                    <a:pt x="21" y="84"/>
                  </a:cubicBezTo>
                  <a:cubicBezTo>
                    <a:pt x="29" y="92"/>
                    <a:pt x="39" y="97"/>
                    <a:pt x="51" y="97"/>
                  </a:cubicBezTo>
                  <a:cubicBezTo>
                    <a:pt x="63" y="97"/>
                    <a:pt x="74" y="92"/>
                    <a:pt x="82" y="84"/>
                  </a:cubicBezTo>
                  <a:cubicBezTo>
                    <a:pt x="90" y="76"/>
                    <a:pt x="95" y="65"/>
                    <a:pt x="95" y="53"/>
                  </a:cubicBezTo>
                  <a:cubicBezTo>
                    <a:pt x="95" y="51"/>
                    <a:pt x="95" y="49"/>
                    <a:pt x="94" y="47"/>
                  </a:cubicBezTo>
                  <a:cubicBezTo>
                    <a:pt x="94" y="45"/>
                    <a:pt x="94" y="43"/>
                    <a:pt x="93" y="41"/>
                  </a:cubicBezTo>
                  <a:close/>
                  <a:moveTo>
                    <a:pt x="51" y="39"/>
                  </a:moveTo>
                  <a:cubicBezTo>
                    <a:pt x="51" y="39"/>
                    <a:pt x="51" y="39"/>
                    <a:pt x="51" y="39"/>
                  </a:cubicBezTo>
                  <a:cubicBezTo>
                    <a:pt x="54" y="39"/>
                    <a:pt x="56" y="39"/>
                    <a:pt x="59" y="41"/>
                  </a:cubicBezTo>
                  <a:cubicBezTo>
                    <a:pt x="67" y="32"/>
                    <a:pt x="67" y="32"/>
                    <a:pt x="67" y="32"/>
                  </a:cubicBezTo>
                  <a:cubicBezTo>
                    <a:pt x="63" y="28"/>
                    <a:pt x="57" y="26"/>
                    <a:pt x="51" y="26"/>
                  </a:cubicBezTo>
                  <a:cubicBezTo>
                    <a:pt x="44" y="26"/>
                    <a:pt x="37" y="29"/>
                    <a:pt x="32" y="34"/>
                  </a:cubicBezTo>
                  <a:cubicBezTo>
                    <a:pt x="32" y="34"/>
                    <a:pt x="32" y="34"/>
                    <a:pt x="32" y="34"/>
                  </a:cubicBezTo>
                  <a:cubicBezTo>
                    <a:pt x="32" y="34"/>
                    <a:pt x="32" y="34"/>
                    <a:pt x="32" y="34"/>
                  </a:cubicBezTo>
                  <a:cubicBezTo>
                    <a:pt x="27" y="39"/>
                    <a:pt x="24" y="46"/>
                    <a:pt x="24" y="53"/>
                  </a:cubicBezTo>
                  <a:cubicBezTo>
                    <a:pt x="24" y="61"/>
                    <a:pt x="27" y="68"/>
                    <a:pt x="32" y="73"/>
                  </a:cubicBezTo>
                  <a:cubicBezTo>
                    <a:pt x="37" y="78"/>
                    <a:pt x="44" y="81"/>
                    <a:pt x="51" y="81"/>
                  </a:cubicBezTo>
                  <a:cubicBezTo>
                    <a:pt x="59" y="81"/>
                    <a:pt x="66" y="78"/>
                    <a:pt x="71" y="73"/>
                  </a:cubicBezTo>
                  <a:cubicBezTo>
                    <a:pt x="71" y="73"/>
                    <a:pt x="71" y="73"/>
                    <a:pt x="71" y="73"/>
                  </a:cubicBezTo>
                  <a:cubicBezTo>
                    <a:pt x="76" y="68"/>
                    <a:pt x="79" y="61"/>
                    <a:pt x="79" y="53"/>
                  </a:cubicBezTo>
                  <a:cubicBezTo>
                    <a:pt x="79" y="47"/>
                    <a:pt x="77" y="42"/>
                    <a:pt x="73" y="37"/>
                  </a:cubicBezTo>
                  <a:cubicBezTo>
                    <a:pt x="64" y="46"/>
                    <a:pt x="64" y="46"/>
                    <a:pt x="64" y="46"/>
                  </a:cubicBezTo>
                  <a:cubicBezTo>
                    <a:pt x="65" y="48"/>
                    <a:pt x="66" y="51"/>
                    <a:pt x="66" y="53"/>
                  </a:cubicBezTo>
                  <a:cubicBezTo>
                    <a:pt x="66" y="57"/>
                    <a:pt x="64" y="61"/>
                    <a:pt x="62" y="64"/>
                  </a:cubicBezTo>
                  <a:cubicBezTo>
                    <a:pt x="62" y="64"/>
                    <a:pt x="62" y="64"/>
                    <a:pt x="62" y="64"/>
                  </a:cubicBezTo>
                  <a:cubicBezTo>
                    <a:pt x="59" y="66"/>
                    <a:pt x="55" y="68"/>
                    <a:pt x="51" y="68"/>
                  </a:cubicBezTo>
                  <a:cubicBezTo>
                    <a:pt x="47" y="68"/>
                    <a:pt x="44" y="66"/>
                    <a:pt x="41" y="64"/>
                  </a:cubicBezTo>
                  <a:cubicBezTo>
                    <a:pt x="38" y="61"/>
                    <a:pt x="37" y="57"/>
                    <a:pt x="37" y="53"/>
                  </a:cubicBezTo>
                  <a:cubicBezTo>
                    <a:pt x="37" y="49"/>
                    <a:pt x="38" y="46"/>
                    <a:pt x="41" y="43"/>
                  </a:cubicBezTo>
                  <a:cubicBezTo>
                    <a:pt x="41" y="43"/>
                    <a:pt x="41" y="43"/>
                    <a:pt x="41" y="43"/>
                  </a:cubicBezTo>
                  <a:cubicBezTo>
                    <a:pt x="44" y="40"/>
                    <a:pt x="47" y="39"/>
                    <a:pt x="51" y="39"/>
                  </a:cubicBezTo>
                  <a:close/>
                  <a:moveTo>
                    <a:pt x="55" y="44"/>
                  </a:moveTo>
                  <a:cubicBezTo>
                    <a:pt x="55" y="44"/>
                    <a:pt x="55" y="44"/>
                    <a:pt x="55" y="44"/>
                  </a:cubicBezTo>
                  <a:cubicBezTo>
                    <a:pt x="54" y="44"/>
                    <a:pt x="53" y="44"/>
                    <a:pt x="51" y="44"/>
                  </a:cubicBezTo>
                  <a:cubicBezTo>
                    <a:pt x="49" y="44"/>
                    <a:pt x="46" y="45"/>
                    <a:pt x="45" y="46"/>
                  </a:cubicBezTo>
                  <a:cubicBezTo>
                    <a:pt x="43" y="48"/>
                    <a:pt x="42" y="51"/>
                    <a:pt x="42" y="53"/>
                  </a:cubicBezTo>
                  <a:cubicBezTo>
                    <a:pt x="42" y="56"/>
                    <a:pt x="43" y="59"/>
                    <a:pt x="45" y="60"/>
                  </a:cubicBezTo>
                  <a:cubicBezTo>
                    <a:pt x="46" y="62"/>
                    <a:pt x="49" y="63"/>
                    <a:pt x="51" y="63"/>
                  </a:cubicBezTo>
                  <a:cubicBezTo>
                    <a:pt x="54" y="63"/>
                    <a:pt x="57" y="62"/>
                    <a:pt x="58" y="60"/>
                  </a:cubicBezTo>
                  <a:cubicBezTo>
                    <a:pt x="58" y="60"/>
                    <a:pt x="58" y="60"/>
                    <a:pt x="58" y="60"/>
                  </a:cubicBezTo>
                  <a:cubicBezTo>
                    <a:pt x="60" y="59"/>
                    <a:pt x="61" y="56"/>
                    <a:pt x="61" y="53"/>
                  </a:cubicBezTo>
                  <a:cubicBezTo>
                    <a:pt x="61" y="52"/>
                    <a:pt x="61" y="51"/>
                    <a:pt x="61" y="50"/>
                  </a:cubicBezTo>
                  <a:cubicBezTo>
                    <a:pt x="54" y="56"/>
                    <a:pt x="54" y="56"/>
                    <a:pt x="54" y="56"/>
                  </a:cubicBezTo>
                  <a:cubicBezTo>
                    <a:pt x="53" y="58"/>
                    <a:pt x="50" y="58"/>
                    <a:pt x="49" y="56"/>
                  </a:cubicBezTo>
                  <a:cubicBezTo>
                    <a:pt x="47" y="55"/>
                    <a:pt x="47" y="52"/>
                    <a:pt x="49" y="51"/>
                  </a:cubicBezTo>
                  <a:cubicBezTo>
                    <a:pt x="55" y="44"/>
                    <a:pt x="55" y="44"/>
                    <a:pt x="55" y="44"/>
                  </a:cubicBezTo>
                  <a:close/>
                  <a:moveTo>
                    <a:pt x="87" y="7"/>
                  </a:moveTo>
                  <a:cubicBezTo>
                    <a:pt x="87" y="7"/>
                    <a:pt x="87" y="7"/>
                    <a:pt x="87" y="7"/>
                  </a:cubicBezTo>
                  <a:cubicBezTo>
                    <a:pt x="78" y="17"/>
                    <a:pt x="78" y="17"/>
                    <a:pt x="78" y="17"/>
                  </a:cubicBezTo>
                  <a:cubicBezTo>
                    <a:pt x="79" y="22"/>
                    <a:pt x="79" y="22"/>
                    <a:pt x="79" y="22"/>
                  </a:cubicBezTo>
                  <a:cubicBezTo>
                    <a:pt x="89" y="13"/>
                    <a:pt x="89" y="13"/>
                    <a:pt x="89" y="13"/>
                  </a:cubicBezTo>
                  <a:cubicBezTo>
                    <a:pt x="87" y="7"/>
                    <a:pt x="87" y="7"/>
                    <a:pt x="87" y="7"/>
                  </a:cubicBezTo>
                  <a:close/>
                  <a:moveTo>
                    <a:pt x="92" y="16"/>
                  </a:moveTo>
                  <a:cubicBezTo>
                    <a:pt x="92" y="16"/>
                    <a:pt x="92" y="16"/>
                    <a:pt x="92" y="16"/>
                  </a:cubicBezTo>
                  <a:cubicBezTo>
                    <a:pt x="83" y="25"/>
                    <a:pt x="83" y="25"/>
                    <a:pt x="83" y="25"/>
                  </a:cubicBezTo>
                  <a:cubicBezTo>
                    <a:pt x="88" y="27"/>
                    <a:pt x="88" y="27"/>
                    <a:pt x="88" y="27"/>
                  </a:cubicBezTo>
                  <a:cubicBezTo>
                    <a:pt x="97" y="18"/>
                    <a:pt x="97" y="18"/>
                    <a:pt x="97" y="18"/>
                  </a:cubicBezTo>
                  <a:cubicBezTo>
                    <a:pt x="92" y="16"/>
                    <a:pt x="92" y="16"/>
                    <a:pt x="92" y="16"/>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9" name="Freeform 28"/>
            <p:cNvSpPr/>
            <p:nvPr/>
          </p:nvSpPr>
          <p:spPr bwMode="auto">
            <a:xfrm>
              <a:off x="0" y="861"/>
              <a:ext cx="1051" cy="232"/>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rgbClr val="86C5C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0" name="Freeform 29"/>
            <p:cNvSpPr/>
            <p:nvPr/>
          </p:nvSpPr>
          <p:spPr bwMode="auto">
            <a:xfrm>
              <a:off x="0" y="1093"/>
              <a:ext cx="1051" cy="231"/>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1" name="Freeform 30"/>
            <p:cNvSpPr/>
            <p:nvPr/>
          </p:nvSpPr>
          <p:spPr bwMode="auto">
            <a:xfrm>
              <a:off x="983" y="2"/>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rgbClr val="F1959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2" name="Freeform 31"/>
            <p:cNvSpPr/>
            <p:nvPr/>
          </p:nvSpPr>
          <p:spPr bwMode="auto">
            <a:xfrm>
              <a:off x="983" y="233"/>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cxnSp>
        <p:nvCxnSpPr>
          <p:cNvPr id="13" name="直接连接符 12"/>
          <p:cNvCxnSpPr/>
          <p:nvPr>
            <p:custDataLst>
              <p:tags r:id="rId1"/>
            </p:custDataLst>
          </p:nvPr>
        </p:nvCxnSpPr>
        <p:spPr>
          <a:xfrm flipH="1">
            <a:off x="3831635" y="2527862"/>
            <a:ext cx="1923588"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896872" y="2205420"/>
            <a:ext cx="755335"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cs typeface="+mn-ea"/>
                <a:sym typeface="字魂59号-创粗黑" panose="00000500000000000000" pitchFamily="2" charset="-122"/>
              </a:rPr>
              <a:t>01</a:t>
            </a:r>
            <a:endParaRPr lang="zh-CN" altLang="en-US" sz="3600" b="1"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5" name="文本框 14"/>
          <p:cNvSpPr txBox="1"/>
          <p:nvPr/>
        </p:nvSpPr>
        <p:spPr>
          <a:xfrm>
            <a:off x="1787018" y="2371194"/>
            <a:ext cx="1107996" cy="369332"/>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添加标题</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6" name="文本框 15"/>
          <p:cNvSpPr txBox="1"/>
          <p:nvPr/>
        </p:nvSpPr>
        <p:spPr>
          <a:xfrm>
            <a:off x="642786" y="2723343"/>
            <a:ext cx="3007295" cy="700576"/>
          </a:xfrm>
          <a:prstGeom prst="rect">
            <a:avLst/>
          </a:prstGeom>
          <a:noFill/>
        </p:spPr>
        <p:txBody>
          <a:bodyPr wrap="square" rtlCol="0">
            <a:spAutoFit/>
          </a:bodyPr>
          <a:lstStyle/>
          <a:p>
            <a:pPr algn="r">
              <a:lnSpc>
                <a:spcPct val="15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7" name="文本框 16"/>
          <p:cNvSpPr txBox="1"/>
          <p:nvPr/>
        </p:nvSpPr>
        <p:spPr>
          <a:xfrm>
            <a:off x="2833502" y="3953396"/>
            <a:ext cx="755335"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cs typeface="+mn-ea"/>
                <a:sym typeface="字魂59号-创粗黑" panose="00000500000000000000" pitchFamily="2" charset="-122"/>
              </a:rPr>
              <a:t>02</a:t>
            </a:r>
            <a:endParaRPr lang="zh-CN" altLang="en-US" sz="3600" b="1"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8" name="文本框 17"/>
          <p:cNvSpPr txBox="1"/>
          <p:nvPr/>
        </p:nvSpPr>
        <p:spPr>
          <a:xfrm>
            <a:off x="1723650" y="4119170"/>
            <a:ext cx="1107996" cy="369332"/>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添加标题</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cxnSp>
        <p:nvCxnSpPr>
          <p:cNvPr id="19" name="直接连接符 18"/>
          <p:cNvCxnSpPr/>
          <p:nvPr>
            <p:custDataLst>
              <p:tags r:id="rId2"/>
            </p:custDataLst>
          </p:nvPr>
        </p:nvCxnSpPr>
        <p:spPr>
          <a:xfrm flipH="1">
            <a:off x="3793928" y="4320803"/>
            <a:ext cx="1778267"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8532491" y="2030431"/>
            <a:ext cx="755335"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cs typeface="+mn-ea"/>
                <a:sym typeface="字魂59号-创粗黑" panose="00000500000000000000" pitchFamily="2" charset="-122"/>
              </a:rPr>
              <a:t>03</a:t>
            </a:r>
            <a:endParaRPr lang="zh-CN" altLang="en-US" sz="3600" b="1"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1" name="文本框 20"/>
          <p:cNvSpPr txBox="1"/>
          <p:nvPr/>
        </p:nvSpPr>
        <p:spPr>
          <a:xfrm>
            <a:off x="9258970" y="2139726"/>
            <a:ext cx="1107996" cy="369332"/>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添加标题</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2" name="文本框 21"/>
          <p:cNvSpPr txBox="1"/>
          <p:nvPr/>
        </p:nvSpPr>
        <p:spPr>
          <a:xfrm>
            <a:off x="8541919" y="2557288"/>
            <a:ext cx="3007295" cy="700576"/>
          </a:xfrm>
          <a:prstGeom prst="rect">
            <a:avLst/>
          </a:prstGeom>
          <a:noFill/>
        </p:spPr>
        <p:txBody>
          <a:bodyPr wrap="square" rtlCol="0">
            <a:spAutoFit/>
          </a:bodyPr>
          <a:lstStyle/>
          <a:p>
            <a:pPr>
              <a:lnSpc>
                <a:spcPct val="15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3" name="文本框 22"/>
          <p:cNvSpPr txBox="1"/>
          <p:nvPr/>
        </p:nvSpPr>
        <p:spPr>
          <a:xfrm>
            <a:off x="8532492" y="3628321"/>
            <a:ext cx="755335"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cs typeface="+mn-ea"/>
                <a:sym typeface="字魂59号-创粗黑" panose="00000500000000000000" pitchFamily="2" charset="-122"/>
              </a:rPr>
              <a:t>04</a:t>
            </a:r>
            <a:endParaRPr lang="zh-CN" altLang="en-US" sz="3600" b="1"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4" name="文本框 23"/>
          <p:cNvSpPr txBox="1"/>
          <p:nvPr/>
        </p:nvSpPr>
        <p:spPr>
          <a:xfrm>
            <a:off x="9258970" y="3737619"/>
            <a:ext cx="1107996" cy="369332"/>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添加标题</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5" name="文本框 24"/>
          <p:cNvSpPr txBox="1"/>
          <p:nvPr/>
        </p:nvSpPr>
        <p:spPr>
          <a:xfrm>
            <a:off x="8541919" y="4155181"/>
            <a:ext cx="3007295" cy="700576"/>
          </a:xfrm>
          <a:prstGeom prst="rect">
            <a:avLst/>
          </a:prstGeom>
          <a:noFill/>
        </p:spPr>
        <p:txBody>
          <a:bodyPr wrap="square" rtlCol="0">
            <a:spAutoFit/>
          </a:bodyPr>
          <a:lstStyle/>
          <a:p>
            <a:pPr>
              <a:lnSpc>
                <a:spcPct val="15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cxnSp>
        <p:nvCxnSpPr>
          <p:cNvPr id="26" name="直接连接符 25"/>
          <p:cNvCxnSpPr/>
          <p:nvPr>
            <p:custDataLst>
              <p:tags r:id="rId3"/>
            </p:custDataLst>
          </p:nvPr>
        </p:nvCxnSpPr>
        <p:spPr>
          <a:xfrm>
            <a:off x="6233059" y="3747048"/>
            <a:ext cx="2139107"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4"/>
            </p:custDataLst>
          </p:nvPr>
        </p:nvCxnSpPr>
        <p:spPr>
          <a:xfrm>
            <a:off x="7125234" y="2880680"/>
            <a:ext cx="1024959"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42786" y="4564106"/>
            <a:ext cx="3007295" cy="700576"/>
          </a:xfrm>
          <a:prstGeom prst="rect">
            <a:avLst/>
          </a:prstGeom>
          <a:noFill/>
        </p:spPr>
        <p:txBody>
          <a:bodyPr wrap="square" rtlCol="0">
            <a:spAutoFit/>
          </a:bodyPr>
          <a:lstStyle/>
          <a:p>
            <a:pPr algn="r">
              <a:lnSpc>
                <a:spcPct val="15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292602" y="1543845"/>
            <a:ext cx="3606801" cy="3770313"/>
            <a:chOff x="4292599" y="2015711"/>
            <a:chExt cx="3606801" cy="3770313"/>
          </a:xfrm>
        </p:grpSpPr>
        <p:grpSp>
          <p:nvGrpSpPr>
            <p:cNvPr id="8" name="Group 4"/>
            <p:cNvGrpSpPr>
              <a:grpSpLocks noChangeAspect="1"/>
            </p:cNvGrpSpPr>
            <p:nvPr/>
          </p:nvGrpSpPr>
          <p:grpSpPr bwMode="auto">
            <a:xfrm>
              <a:off x="4292599" y="2015711"/>
              <a:ext cx="3606801" cy="3770313"/>
              <a:chOff x="2625" y="1228"/>
              <a:chExt cx="2272" cy="2375"/>
            </a:xfrm>
          </p:grpSpPr>
          <p:sp>
            <p:nvSpPr>
              <p:cNvPr id="14" name="Freeform 5"/>
              <p:cNvSpPr>
                <a:spLocks noEditPoints="1"/>
              </p:cNvSpPr>
              <p:nvPr/>
            </p:nvSpPr>
            <p:spPr bwMode="auto">
              <a:xfrm>
                <a:off x="3390" y="1228"/>
                <a:ext cx="742" cy="1133"/>
              </a:xfrm>
              <a:custGeom>
                <a:avLst/>
                <a:gdLst>
                  <a:gd name="T0" fmla="*/ 34 w 34"/>
                  <a:gd name="T1" fmla="*/ 18 h 52"/>
                  <a:gd name="T2" fmla="*/ 17 w 34"/>
                  <a:gd name="T3" fmla="*/ 1 h 52"/>
                  <a:gd name="T4" fmla="*/ 0 w 34"/>
                  <a:gd name="T5" fmla="*/ 18 h 52"/>
                  <a:gd name="T6" fmla="*/ 2 w 34"/>
                  <a:gd name="T7" fmla="*/ 26 h 52"/>
                  <a:gd name="T8" fmla="*/ 2 w 34"/>
                  <a:gd name="T9" fmla="*/ 26 h 52"/>
                  <a:gd name="T10" fmla="*/ 17 w 34"/>
                  <a:gd name="T11" fmla="*/ 52 h 52"/>
                  <a:gd name="T12" fmla="*/ 32 w 34"/>
                  <a:gd name="T13" fmla="*/ 26 h 52"/>
                  <a:gd name="T14" fmla="*/ 32 w 34"/>
                  <a:gd name="T15" fmla="*/ 26 h 52"/>
                  <a:gd name="T16" fmla="*/ 34 w 34"/>
                  <a:gd name="T17" fmla="*/ 18 h 52"/>
                  <a:gd name="T18" fmla="*/ 17 w 34"/>
                  <a:gd name="T19" fmla="*/ 32 h 52"/>
                  <a:gd name="T20" fmla="*/ 3 w 34"/>
                  <a:gd name="T21" fmla="*/ 18 h 52"/>
                  <a:gd name="T22" fmla="*/ 17 w 34"/>
                  <a:gd name="T23" fmla="*/ 3 h 52"/>
                  <a:gd name="T24" fmla="*/ 31 w 34"/>
                  <a:gd name="T25" fmla="*/ 18 h 52"/>
                  <a:gd name="T26" fmla="*/ 17 w 34"/>
                  <a:gd name="T27"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52">
                    <a:moveTo>
                      <a:pt x="34" y="18"/>
                    </a:moveTo>
                    <a:cubicBezTo>
                      <a:pt x="34" y="8"/>
                      <a:pt x="27" y="1"/>
                      <a:pt x="17" y="1"/>
                    </a:cubicBezTo>
                    <a:cubicBezTo>
                      <a:pt x="8" y="0"/>
                      <a:pt x="0" y="8"/>
                      <a:pt x="0" y="18"/>
                    </a:cubicBezTo>
                    <a:cubicBezTo>
                      <a:pt x="0" y="21"/>
                      <a:pt x="1" y="24"/>
                      <a:pt x="2" y="26"/>
                    </a:cubicBezTo>
                    <a:cubicBezTo>
                      <a:pt x="2" y="26"/>
                      <a:pt x="2" y="26"/>
                      <a:pt x="2" y="26"/>
                    </a:cubicBezTo>
                    <a:cubicBezTo>
                      <a:pt x="17" y="52"/>
                      <a:pt x="17" y="52"/>
                      <a:pt x="17" y="52"/>
                    </a:cubicBezTo>
                    <a:cubicBezTo>
                      <a:pt x="32" y="26"/>
                      <a:pt x="32" y="26"/>
                      <a:pt x="32" y="26"/>
                    </a:cubicBezTo>
                    <a:cubicBezTo>
                      <a:pt x="32" y="26"/>
                      <a:pt x="32" y="26"/>
                      <a:pt x="32" y="26"/>
                    </a:cubicBezTo>
                    <a:cubicBezTo>
                      <a:pt x="33" y="24"/>
                      <a:pt x="34" y="21"/>
                      <a:pt x="34" y="18"/>
                    </a:cubicBezTo>
                    <a:close/>
                    <a:moveTo>
                      <a:pt x="17" y="32"/>
                    </a:moveTo>
                    <a:cubicBezTo>
                      <a:pt x="9" y="32"/>
                      <a:pt x="3" y="26"/>
                      <a:pt x="3" y="18"/>
                    </a:cubicBezTo>
                    <a:cubicBezTo>
                      <a:pt x="3" y="10"/>
                      <a:pt x="9" y="3"/>
                      <a:pt x="17" y="3"/>
                    </a:cubicBezTo>
                    <a:cubicBezTo>
                      <a:pt x="25" y="3"/>
                      <a:pt x="31" y="10"/>
                      <a:pt x="31" y="18"/>
                    </a:cubicBezTo>
                    <a:cubicBezTo>
                      <a:pt x="31" y="26"/>
                      <a:pt x="25" y="32"/>
                      <a:pt x="17" y="32"/>
                    </a:cubicBezTo>
                    <a:close/>
                  </a:path>
                </a:pathLst>
              </a:custGeom>
              <a:solidFill>
                <a:srgbClr val="F19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5" name="Freeform 6"/>
              <p:cNvSpPr>
                <a:spLocks noEditPoints="1"/>
              </p:cNvSpPr>
              <p:nvPr/>
            </p:nvSpPr>
            <p:spPr bwMode="auto">
              <a:xfrm>
                <a:off x="3390" y="2470"/>
                <a:ext cx="742" cy="1133"/>
              </a:xfrm>
              <a:custGeom>
                <a:avLst/>
                <a:gdLst>
                  <a:gd name="T0" fmla="*/ 0 w 34"/>
                  <a:gd name="T1" fmla="*/ 35 h 52"/>
                  <a:gd name="T2" fmla="*/ 17 w 34"/>
                  <a:gd name="T3" fmla="*/ 52 h 52"/>
                  <a:gd name="T4" fmla="*/ 34 w 34"/>
                  <a:gd name="T5" fmla="*/ 35 h 52"/>
                  <a:gd name="T6" fmla="*/ 32 w 34"/>
                  <a:gd name="T7" fmla="*/ 26 h 52"/>
                  <a:gd name="T8" fmla="*/ 32 w 34"/>
                  <a:gd name="T9" fmla="*/ 26 h 52"/>
                  <a:gd name="T10" fmla="*/ 17 w 34"/>
                  <a:gd name="T11" fmla="*/ 0 h 52"/>
                  <a:gd name="T12" fmla="*/ 2 w 34"/>
                  <a:gd name="T13" fmla="*/ 26 h 52"/>
                  <a:gd name="T14" fmla="*/ 2 w 34"/>
                  <a:gd name="T15" fmla="*/ 26 h 52"/>
                  <a:gd name="T16" fmla="*/ 0 w 34"/>
                  <a:gd name="T17" fmla="*/ 35 h 52"/>
                  <a:gd name="T18" fmla="*/ 17 w 34"/>
                  <a:gd name="T19" fmla="*/ 21 h 52"/>
                  <a:gd name="T20" fmla="*/ 31 w 34"/>
                  <a:gd name="T21" fmla="*/ 35 h 52"/>
                  <a:gd name="T22" fmla="*/ 17 w 34"/>
                  <a:gd name="T23" fmla="*/ 49 h 52"/>
                  <a:gd name="T24" fmla="*/ 3 w 34"/>
                  <a:gd name="T25" fmla="*/ 35 h 52"/>
                  <a:gd name="T26" fmla="*/ 17 w 34"/>
                  <a:gd name="T27" fmla="*/ 2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52">
                    <a:moveTo>
                      <a:pt x="0" y="35"/>
                    </a:moveTo>
                    <a:cubicBezTo>
                      <a:pt x="0" y="44"/>
                      <a:pt x="8" y="52"/>
                      <a:pt x="17" y="52"/>
                    </a:cubicBezTo>
                    <a:cubicBezTo>
                      <a:pt x="27" y="52"/>
                      <a:pt x="34" y="44"/>
                      <a:pt x="34" y="35"/>
                    </a:cubicBezTo>
                    <a:cubicBezTo>
                      <a:pt x="34" y="32"/>
                      <a:pt x="34" y="29"/>
                      <a:pt x="32" y="26"/>
                    </a:cubicBezTo>
                    <a:cubicBezTo>
                      <a:pt x="32" y="26"/>
                      <a:pt x="32" y="26"/>
                      <a:pt x="32" y="26"/>
                    </a:cubicBezTo>
                    <a:cubicBezTo>
                      <a:pt x="17" y="0"/>
                      <a:pt x="17" y="0"/>
                      <a:pt x="17" y="0"/>
                    </a:cubicBezTo>
                    <a:cubicBezTo>
                      <a:pt x="2" y="26"/>
                      <a:pt x="2" y="26"/>
                      <a:pt x="2" y="26"/>
                    </a:cubicBezTo>
                    <a:cubicBezTo>
                      <a:pt x="2" y="26"/>
                      <a:pt x="2" y="26"/>
                      <a:pt x="2" y="26"/>
                    </a:cubicBezTo>
                    <a:cubicBezTo>
                      <a:pt x="1" y="29"/>
                      <a:pt x="0" y="32"/>
                      <a:pt x="0" y="35"/>
                    </a:cubicBezTo>
                    <a:close/>
                    <a:moveTo>
                      <a:pt x="17" y="21"/>
                    </a:moveTo>
                    <a:cubicBezTo>
                      <a:pt x="25" y="21"/>
                      <a:pt x="31" y="27"/>
                      <a:pt x="31" y="35"/>
                    </a:cubicBezTo>
                    <a:cubicBezTo>
                      <a:pt x="31" y="43"/>
                      <a:pt x="25" y="49"/>
                      <a:pt x="17" y="49"/>
                    </a:cubicBezTo>
                    <a:cubicBezTo>
                      <a:pt x="9" y="49"/>
                      <a:pt x="3" y="43"/>
                      <a:pt x="3" y="35"/>
                    </a:cubicBezTo>
                    <a:cubicBezTo>
                      <a:pt x="3" y="27"/>
                      <a:pt x="9" y="21"/>
                      <a:pt x="17" y="21"/>
                    </a:cubicBezTo>
                    <a:close/>
                  </a:path>
                </a:pathLst>
              </a:custGeom>
              <a:solidFill>
                <a:srgbClr val="86C5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6" name="Freeform 7"/>
              <p:cNvSpPr>
                <a:spLocks noEditPoints="1"/>
              </p:cNvSpPr>
              <p:nvPr/>
            </p:nvSpPr>
            <p:spPr bwMode="auto">
              <a:xfrm>
                <a:off x="2625" y="1598"/>
                <a:ext cx="1092" cy="807"/>
              </a:xfrm>
              <a:custGeom>
                <a:avLst/>
                <a:gdLst>
                  <a:gd name="T0" fmla="*/ 29 w 50"/>
                  <a:gd name="T1" fmla="*/ 4 h 37"/>
                  <a:gd name="T2" fmla="*/ 5 w 50"/>
                  <a:gd name="T3" fmla="*/ 11 h 37"/>
                  <a:gd name="T4" fmla="*/ 11 w 50"/>
                  <a:gd name="T5" fmla="*/ 34 h 37"/>
                  <a:gd name="T6" fmla="*/ 20 w 50"/>
                  <a:gd name="T7" fmla="*/ 37 h 37"/>
                  <a:gd name="T8" fmla="*/ 20 w 50"/>
                  <a:gd name="T9" fmla="*/ 37 h 37"/>
                  <a:gd name="T10" fmla="*/ 50 w 50"/>
                  <a:gd name="T11" fmla="*/ 37 h 37"/>
                  <a:gd name="T12" fmla="*/ 35 w 50"/>
                  <a:gd name="T13" fmla="*/ 11 h 37"/>
                  <a:gd name="T14" fmla="*/ 35 w 50"/>
                  <a:gd name="T15" fmla="*/ 11 h 37"/>
                  <a:gd name="T16" fmla="*/ 29 w 50"/>
                  <a:gd name="T17" fmla="*/ 4 h 37"/>
                  <a:gd name="T18" fmla="*/ 32 w 50"/>
                  <a:gd name="T19" fmla="*/ 26 h 37"/>
                  <a:gd name="T20" fmla="*/ 13 w 50"/>
                  <a:gd name="T21" fmla="*/ 32 h 37"/>
                  <a:gd name="T22" fmla="*/ 8 w 50"/>
                  <a:gd name="T23" fmla="*/ 12 h 37"/>
                  <a:gd name="T24" fmla="*/ 27 w 50"/>
                  <a:gd name="T25" fmla="*/ 7 h 37"/>
                  <a:gd name="T26" fmla="*/ 32 w 50"/>
                  <a:gd name="T27" fmla="*/ 26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37">
                    <a:moveTo>
                      <a:pt x="29" y="4"/>
                    </a:moveTo>
                    <a:cubicBezTo>
                      <a:pt x="20" y="0"/>
                      <a:pt x="10" y="2"/>
                      <a:pt x="5" y="11"/>
                    </a:cubicBezTo>
                    <a:cubicBezTo>
                      <a:pt x="0" y="19"/>
                      <a:pt x="3" y="29"/>
                      <a:pt x="11" y="34"/>
                    </a:cubicBezTo>
                    <a:cubicBezTo>
                      <a:pt x="14" y="36"/>
                      <a:pt x="17" y="37"/>
                      <a:pt x="20" y="37"/>
                    </a:cubicBezTo>
                    <a:cubicBezTo>
                      <a:pt x="20" y="37"/>
                      <a:pt x="20" y="37"/>
                      <a:pt x="20" y="37"/>
                    </a:cubicBezTo>
                    <a:cubicBezTo>
                      <a:pt x="50" y="37"/>
                      <a:pt x="50" y="37"/>
                      <a:pt x="50" y="37"/>
                    </a:cubicBezTo>
                    <a:cubicBezTo>
                      <a:pt x="35" y="11"/>
                      <a:pt x="35" y="11"/>
                      <a:pt x="35" y="11"/>
                    </a:cubicBezTo>
                    <a:cubicBezTo>
                      <a:pt x="35" y="11"/>
                      <a:pt x="35" y="11"/>
                      <a:pt x="35" y="11"/>
                    </a:cubicBezTo>
                    <a:cubicBezTo>
                      <a:pt x="34" y="8"/>
                      <a:pt x="31" y="6"/>
                      <a:pt x="29" y="4"/>
                    </a:cubicBezTo>
                    <a:close/>
                    <a:moveTo>
                      <a:pt x="32" y="26"/>
                    </a:moveTo>
                    <a:cubicBezTo>
                      <a:pt x="28" y="33"/>
                      <a:pt x="20" y="36"/>
                      <a:pt x="13" y="32"/>
                    </a:cubicBezTo>
                    <a:cubicBezTo>
                      <a:pt x="6" y="28"/>
                      <a:pt x="4" y="19"/>
                      <a:pt x="8" y="12"/>
                    </a:cubicBezTo>
                    <a:cubicBezTo>
                      <a:pt x="12" y="5"/>
                      <a:pt x="20" y="3"/>
                      <a:pt x="27" y="7"/>
                    </a:cubicBezTo>
                    <a:cubicBezTo>
                      <a:pt x="34" y="11"/>
                      <a:pt x="36" y="20"/>
                      <a:pt x="32" y="26"/>
                    </a:cubicBezTo>
                    <a:close/>
                  </a:path>
                </a:pathLst>
              </a:custGeom>
              <a:solidFill>
                <a:srgbClr val="86C5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7" name="Freeform 8"/>
              <p:cNvSpPr>
                <a:spLocks noEditPoints="1"/>
              </p:cNvSpPr>
              <p:nvPr/>
            </p:nvSpPr>
            <p:spPr bwMode="auto">
              <a:xfrm>
                <a:off x="3805" y="2448"/>
                <a:ext cx="1092" cy="807"/>
              </a:xfrm>
              <a:custGeom>
                <a:avLst/>
                <a:gdLst>
                  <a:gd name="T0" fmla="*/ 22 w 50"/>
                  <a:gd name="T1" fmla="*/ 32 h 37"/>
                  <a:gd name="T2" fmla="*/ 45 w 50"/>
                  <a:gd name="T3" fmla="*/ 26 h 37"/>
                  <a:gd name="T4" fmla="*/ 39 w 50"/>
                  <a:gd name="T5" fmla="*/ 2 h 37"/>
                  <a:gd name="T6" fmla="*/ 30 w 50"/>
                  <a:gd name="T7" fmla="*/ 0 h 37"/>
                  <a:gd name="T8" fmla="*/ 30 w 50"/>
                  <a:gd name="T9" fmla="*/ 0 h 37"/>
                  <a:gd name="T10" fmla="*/ 0 w 50"/>
                  <a:gd name="T11" fmla="*/ 0 h 37"/>
                  <a:gd name="T12" fmla="*/ 15 w 50"/>
                  <a:gd name="T13" fmla="*/ 26 h 37"/>
                  <a:gd name="T14" fmla="*/ 15 w 50"/>
                  <a:gd name="T15" fmla="*/ 26 h 37"/>
                  <a:gd name="T16" fmla="*/ 22 w 50"/>
                  <a:gd name="T17" fmla="*/ 32 h 37"/>
                  <a:gd name="T18" fmla="*/ 18 w 50"/>
                  <a:gd name="T19" fmla="*/ 10 h 37"/>
                  <a:gd name="T20" fmla="*/ 37 w 50"/>
                  <a:gd name="T21" fmla="*/ 5 h 37"/>
                  <a:gd name="T22" fmla="*/ 43 w 50"/>
                  <a:gd name="T23" fmla="*/ 25 h 37"/>
                  <a:gd name="T24" fmla="*/ 23 w 50"/>
                  <a:gd name="T25" fmla="*/ 30 h 37"/>
                  <a:gd name="T26" fmla="*/ 18 w 50"/>
                  <a:gd name="T2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37">
                    <a:moveTo>
                      <a:pt x="22" y="32"/>
                    </a:moveTo>
                    <a:cubicBezTo>
                      <a:pt x="30" y="37"/>
                      <a:pt x="40" y="34"/>
                      <a:pt x="45" y="26"/>
                    </a:cubicBezTo>
                    <a:cubicBezTo>
                      <a:pt x="50" y="18"/>
                      <a:pt x="47" y="7"/>
                      <a:pt x="39" y="2"/>
                    </a:cubicBezTo>
                    <a:cubicBezTo>
                      <a:pt x="36" y="1"/>
                      <a:pt x="33" y="0"/>
                      <a:pt x="30" y="0"/>
                    </a:cubicBezTo>
                    <a:cubicBezTo>
                      <a:pt x="30" y="0"/>
                      <a:pt x="30" y="0"/>
                      <a:pt x="30" y="0"/>
                    </a:cubicBezTo>
                    <a:cubicBezTo>
                      <a:pt x="0" y="0"/>
                      <a:pt x="0" y="0"/>
                      <a:pt x="0" y="0"/>
                    </a:cubicBezTo>
                    <a:cubicBezTo>
                      <a:pt x="15" y="26"/>
                      <a:pt x="15" y="26"/>
                      <a:pt x="15" y="26"/>
                    </a:cubicBezTo>
                    <a:cubicBezTo>
                      <a:pt x="15" y="26"/>
                      <a:pt x="15" y="26"/>
                      <a:pt x="15" y="26"/>
                    </a:cubicBezTo>
                    <a:cubicBezTo>
                      <a:pt x="17" y="28"/>
                      <a:pt x="19" y="31"/>
                      <a:pt x="22" y="32"/>
                    </a:cubicBezTo>
                    <a:close/>
                    <a:moveTo>
                      <a:pt x="18" y="10"/>
                    </a:moveTo>
                    <a:cubicBezTo>
                      <a:pt x="22" y="3"/>
                      <a:pt x="31" y="1"/>
                      <a:pt x="37" y="5"/>
                    </a:cubicBezTo>
                    <a:cubicBezTo>
                      <a:pt x="44" y="9"/>
                      <a:pt x="47" y="18"/>
                      <a:pt x="43" y="25"/>
                    </a:cubicBezTo>
                    <a:cubicBezTo>
                      <a:pt x="39" y="31"/>
                      <a:pt x="30" y="34"/>
                      <a:pt x="23" y="30"/>
                    </a:cubicBezTo>
                    <a:cubicBezTo>
                      <a:pt x="16" y="26"/>
                      <a:pt x="14" y="17"/>
                      <a:pt x="18" y="10"/>
                    </a:cubicBezTo>
                    <a:close/>
                  </a:path>
                </a:pathLst>
              </a:custGeom>
              <a:solidFill>
                <a:srgbClr val="F19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8" name="Freeform 9"/>
              <p:cNvSpPr>
                <a:spLocks noEditPoints="1"/>
              </p:cNvSpPr>
              <p:nvPr/>
            </p:nvSpPr>
            <p:spPr bwMode="auto">
              <a:xfrm>
                <a:off x="2625" y="2448"/>
                <a:ext cx="1092" cy="807"/>
              </a:xfrm>
              <a:custGeom>
                <a:avLst/>
                <a:gdLst>
                  <a:gd name="T0" fmla="*/ 11 w 50"/>
                  <a:gd name="T1" fmla="*/ 2 h 37"/>
                  <a:gd name="T2" fmla="*/ 5 w 50"/>
                  <a:gd name="T3" fmla="*/ 25 h 37"/>
                  <a:gd name="T4" fmla="*/ 28 w 50"/>
                  <a:gd name="T5" fmla="*/ 32 h 37"/>
                  <a:gd name="T6" fmla="*/ 35 w 50"/>
                  <a:gd name="T7" fmla="*/ 26 h 37"/>
                  <a:gd name="T8" fmla="*/ 35 w 50"/>
                  <a:gd name="T9" fmla="*/ 26 h 37"/>
                  <a:gd name="T10" fmla="*/ 50 w 50"/>
                  <a:gd name="T11" fmla="*/ 0 h 37"/>
                  <a:gd name="T12" fmla="*/ 20 w 50"/>
                  <a:gd name="T13" fmla="*/ 0 h 37"/>
                  <a:gd name="T14" fmla="*/ 20 w 50"/>
                  <a:gd name="T15" fmla="*/ 0 h 37"/>
                  <a:gd name="T16" fmla="*/ 11 w 50"/>
                  <a:gd name="T17" fmla="*/ 2 h 37"/>
                  <a:gd name="T18" fmla="*/ 32 w 50"/>
                  <a:gd name="T19" fmla="*/ 10 h 37"/>
                  <a:gd name="T20" fmla="*/ 27 w 50"/>
                  <a:gd name="T21" fmla="*/ 29 h 37"/>
                  <a:gd name="T22" fmla="*/ 7 w 50"/>
                  <a:gd name="T23" fmla="*/ 24 h 37"/>
                  <a:gd name="T24" fmla="*/ 13 w 50"/>
                  <a:gd name="T25" fmla="*/ 4 h 37"/>
                  <a:gd name="T26" fmla="*/ 32 w 50"/>
                  <a:gd name="T2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37">
                    <a:moveTo>
                      <a:pt x="11" y="2"/>
                    </a:moveTo>
                    <a:cubicBezTo>
                      <a:pt x="3" y="6"/>
                      <a:pt x="0" y="17"/>
                      <a:pt x="5" y="25"/>
                    </a:cubicBezTo>
                    <a:cubicBezTo>
                      <a:pt x="9" y="34"/>
                      <a:pt x="20" y="37"/>
                      <a:pt x="28" y="32"/>
                    </a:cubicBezTo>
                    <a:cubicBezTo>
                      <a:pt x="31" y="30"/>
                      <a:pt x="33" y="28"/>
                      <a:pt x="35" y="26"/>
                    </a:cubicBezTo>
                    <a:cubicBezTo>
                      <a:pt x="35" y="26"/>
                      <a:pt x="35" y="26"/>
                      <a:pt x="35" y="26"/>
                    </a:cubicBezTo>
                    <a:cubicBezTo>
                      <a:pt x="50" y="0"/>
                      <a:pt x="50" y="0"/>
                      <a:pt x="50" y="0"/>
                    </a:cubicBezTo>
                    <a:cubicBezTo>
                      <a:pt x="20" y="0"/>
                      <a:pt x="20" y="0"/>
                      <a:pt x="20" y="0"/>
                    </a:cubicBezTo>
                    <a:cubicBezTo>
                      <a:pt x="20" y="0"/>
                      <a:pt x="20" y="0"/>
                      <a:pt x="20" y="0"/>
                    </a:cubicBezTo>
                    <a:cubicBezTo>
                      <a:pt x="17" y="0"/>
                      <a:pt x="14" y="0"/>
                      <a:pt x="11" y="2"/>
                    </a:cubicBezTo>
                    <a:close/>
                    <a:moveTo>
                      <a:pt x="32" y="10"/>
                    </a:moveTo>
                    <a:cubicBezTo>
                      <a:pt x="36" y="17"/>
                      <a:pt x="34" y="26"/>
                      <a:pt x="27" y="29"/>
                    </a:cubicBezTo>
                    <a:cubicBezTo>
                      <a:pt x="20" y="33"/>
                      <a:pt x="11" y="31"/>
                      <a:pt x="7" y="24"/>
                    </a:cubicBezTo>
                    <a:cubicBezTo>
                      <a:pt x="3" y="17"/>
                      <a:pt x="6" y="8"/>
                      <a:pt x="13" y="4"/>
                    </a:cubicBezTo>
                    <a:cubicBezTo>
                      <a:pt x="20" y="0"/>
                      <a:pt x="28" y="3"/>
                      <a:pt x="32" y="10"/>
                    </a:cubicBezTo>
                    <a:close/>
                  </a:path>
                </a:pathLst>
              </a:custGeom>
              <a:solidFill>
                <a:srgbClr val="F19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9" name="Freeform 10"/>
              <p:cNvSpPr>
                <a:spLocks noEditPoints="1"/>
              </p:cNvSpPr>
              <p:nvPr/>
            </p:nvSpPr>
            <p:spPr bwMode="auto">
              <a:xfrm>
                <a:off x="3805" y="1598"/>
                <a:ext cx="1092" cy="807"/>
              </a:xfrm>
              <a:custGeom>
                <a:avLst/>
                <a:gdLst>
                  <a:gd name="T0" fmla="*/ 39 w 50"/>
                  <a:gd name="T1" fmla="*/ 35 h 37"/>
                  <a:gd name="T2" fmla="*/ 46 w 50"/>
                  <a:gd name="T3" fmla="*/ 11 h 37"/>
                  <a:gd name="T4" fmla="*/ 22 w 50"/>
                  <a:gd name="T5" fmla="*/ 5 h 37"/>
                  <a:gd name="T6" fmla="*/ 16 w 50"/>
                  <a:gd name="T7" fmla="*/ 11 h 37"/>
                  <a:gd name="T8" fmla="*/ 16 w 50"/>
                  <a:gd name="T9" fmla="*/ 11 h 37"/>
                  <a:gd name="T10" fmla="*/ 0 w 50"/>
                  <a:gd name="T11" fmla="*/ 37 h 37"/>
                  <a:gd name="T12" fmla="*/ 30 w 50"/>
                  <a:gd name="T13" fmla="*/ 37 h 37"/>
                  <a:gd name="T14" fmla="*/ 30 w 50"/>
                  <a:gd name="T15" fmla="*/ 37 h 37"/>
                  <a:gd name="T16" fmla="*/ 39 w 50"/>
                  <a:gd name="T17" fmla="*/ 35 h 37"/>
                  <a:gd name="T18" fmla="*/ 18 w 50"/>
                  <a:gd name="T19" fmla="*/ 27 h 37"/>
                  <a:gd name="T20" fmla="*/ 24 w 50"/>
                  <a:gd name="T21" fmla="*/ 7 h 37"/>
                  <a:gd name="T22" fmla="*/ 43 w 50"/>
                  <a:gd name="T23" fmla="*/ 13 h 37"/>
                  <a:gd name="T24" fmla="*/ 37 w 50"/>
                  <a:gd name="T25" fmla="*/ 32 h 37"/>
                  <a:gd name="T26" fmla="*/ 18 w 50"/>
                  <a:gd name="T27"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 h="37">
                    <a:moveTo>
                      <a:pt x="39" y="35"/>
                    </a:moveTo>
                    <a:cubicBezTo>
                      <a:pt x="47" y="30"/>
                      <a:pt x="50" y="20"/>
                      <a:pt x="46" y="11"/>
                    </a:cubicBezTo>
                    <a:cubicBezTo>
                      <a:pt x="41" y="3"/>
                      <a:pt x="30" y="0"/>
                      <a:pt x="22" y="5"/>
                    </a:cubicBezTo>
                    <a:cubicBezTo>
                      <a:pt x="19" y="6"/>
                      <a:pt x="17" y="8"/>
                      <a:pt x="16" y="11"/>
                    </a:cubicBezTo>
                    <a:cubicBezTo>
                      <a:pt x="16" y="11"/>
                      <a:pt x="16" y="11"/>
                      <a:pt x="16" y="11"/>
                    </a:cubicBezTo>
                    <a:cubicBezTo>
                      <a:pt x="0" y="37"/>
                      <a:pt x="0" y="37"/>
                      <a:pt x="0" y="37"/>
                    </a:cubicBezTo>
                    <a:cubicBezTo>
                      <a:pt x="30" y="37"/>
                      <a:pt x="30" y="37"/>
                      <a:pt x="30" y="37"/>
                    </a:cubicBezTo>
                    <a:cubicBezTo>
                      <a:pt x="30" y="37"/>
                      <a:pt x="30" y="37"/>
                      <a:pt x="30" y="37"/>
                    </a:cubicBezTo>
                    <a:cubicBezTo>
                      <a:pt x="33" y="37"/>
                      <a:pt x="36" y="36"/>
                      <a:pt x="39" y="35"/>
                    </a:cubicBezTo>
                    <a:close/>
                    <a:moveTo>
                      <a:pt x="18" y="27"/>
                    </a:moveTo>
                    <a:cubicBezTo>
                      <a:pt x="14" y="20"/>
                      <a:pt x="17" y="11"/>
                      <a:pt x="24" y="7"/>
                    </a:cubicBezTo>
                    <a:cubicBezTo>
                      <a:pt x="30" y="3"/>
                      <a:pt x="39" y="6"/>
                      <a:pt x="43" y="13"/>
                    </a:cubicBezTo>
                    <a:cubicBezTo>
                      <a:pt x="47" y="20"/>
                      <a:pt x="44" y="28"/>
                      <a:pt x="37" y="32"/>
                    </a:cubicBezTo>
                    <a:cubicBezTo>
                      <a:pt x="31" y="36"/>
                      <a:pt x="22" y="34"/>
                      <a:pt x="18" y="27"/>
                    </a:cubicBezTo>
                    <a:close/>
                  </a:path>
                </a:pathLst>
              </a:custGeom>
              <a:solidFill>
                <a:srgbClr val="86C5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sp>
          <p:nvSpPr>
            <p:cNvPr id="9" name="文本框 8"/>
            <p:cNvSpPr txBox="1"/>
            <p:nvPr/>
          </p:nvSpPr>
          <p:spPr>
            <a:xfrm>
              <a:off x="6879512" y="3001412"/>
              <a:ext cx="722150" cy="584775"/>
            </a:xfrm>
            <a:prstGeom prst="rect">
              <a:avLst/>
            </a:prstGeom>
            <a:noFill/>
          </p:spPr>
          <p:txBody>
            <a:bodyPr wrap="square" rtlCol="0">
              <a:spAutoFit/>
            </a:bodyPr>
            <a:lstStyle/>
            <a:p>
              <a:pPr algn="dist"/>
              <a:r>
                <a:rPr lang="en-US" altLang="zh-CN" sz="32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3</a:t>
              </a:r>
              <a:endParaRPr lang="zh-CN" altLang="en-US" sz="32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0" name="文本框 9"/>
            <p:cNvSpPr txBox="1"/>
            <p:nvPr/>
          </p:nvSpPr>
          <p:spPr>
            <a:xfrm>
              <a:off x="6847922" y="4292383"/>
              <a:ext cx="722150" cy="584775"/>
            </a:xfrm>
            <a:prstGeom prst="rect">
              <a:avLst/>
            </a:prstGeom>
            <a:noFill/>
          </p:spPr>
          <p:txBody>
            <a:bodyPr wrap="square" rtlCol="0">
              <a:spAutoFit/>
            </a:bodyPr>
            <a:lstStyle/>
            <a:p>
              <a:pPr algn="dist"/>
              <a:r>
                <a:rPr lang="en-US" altLang="zh-CN" sz="32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4</a:t>
              </a:r>
              <a:endParaRPr lang="zh-CN" altLang="en-US" sz="32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1" name="文本框 10"/>
            <p:cNvSpPr txBox="1"/>
            <p:nvPr/>
          </p:nvSpPr>
          <p:spPr>
            <a:xfrm>
              <a:off x="5734924" y="4941186"/>
              <a:ext cx="722150" cy="584775"/>
            </a:xfrm>
            <a:prstGeom prst="rect">
              <a:avLst/>
            </a:prstGeom>
            <a:noFill/>
          </p:spPr>
          <p:txBody>
            <a:bodyPr wrap="square" rtlCol="0">
              <a:spAutoFit/>
            </a:bodyPr>
            <a:lstStyle/>
            <a:p>
              <a:pPr algn="dist"/>
              <a:r>
                <a:rPr lang="en-US" altLang="zh-CN" sz="32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 </a:t>
              </a:r>
              <a:endParaRPr lang="zh-CN" altLang="en-US" sz="32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2" name="文本框 11"/>
            <p:cNvSpPr txBox="1"/>
            <p:nvPr/>
          </p:nvSpPr>
          <p:spPr>
            <a:xfrm>
              <a:off x="4621927" y="4292382"/>
              <a:ext cx="722150" cy="584775"/>
            </a:xfrm>
            <a:prstGeom prst="rect">
              <a:avLst/>
            </a:prstGeom>
            <a:noFill/>
          </p:spPr>
          <p:txBody>
            <a:bodyPr wrap="square" rtlCol="0">
              <a:spAutoFit/>
            </a:bodyPr>
            <a:lstStyle/>
            <a:p>
              <a:pPr algn="dist"/>
              <a:r>
                <a:rPr lang="en-US" altLang="zh-CN" sz="32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2</a:t>
              </a:r>
              <a:endParaRPr lang="zh-CN" altLang="en-US" sz="32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3" name="文本框 12"/>
            <p:cNvSpPr txBox="1"/>
            <p:nvPr/>
          </p:nvSpPr>
          <p:spPr>
            <a:xfrm>
              <a:off x="4621927" y="3011269"/>
              <a:ext cx="722150" cy="584775"/>
            </a:xfrm>
            <a:prstGeom prst="rect">
              <a:avLst/>
            </a:prstGeom>
            <a:noFill/>
          </p:spPr>
          <p:txBody>
            <a:bodyPr wrap="square" rtlCol="0">
              <a:spAutoFit/>
            </a:bodyPr>
            <a:lstStyle/>
            <a:p>
              <a:pPr algn="dist"/>
              <a:r>
                <a:rPr lang="en-US" altLang="zh-CN" sz="32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1</a:t>
              </a:r>
              <a:endParaRPr lang="zh-CN" altLang="en-US" sz="32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sp>
        <p:nvSpPr>
          <p:cNvPr id="20" name="文本框 19"/>
          <p:cNvSpPr txBox="1"/>
          <p:nvPr/>
        </p:nvSpPr>
        <p:spPr>
          <a:xfrm>
            <a:off x="3057697" y="1903129"/>
            <a:ext cx="755335"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cs typeface="+mn-ea"/>
                <a:sym typeface="字魂59号-创粗黑" panose="00000500000000000000" pitchFamily="2" charset="-122"/>
              </a:rPr>
              <a:t>01</a:t>
            </a:r>
            <a:endParaRPr lang="zh-CN" altLang="en-US" sz="3600" b="1"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1" name="文本框 20"/>
          <p:cNvSpPr txBox="1"/>
          <p:nvPr/>
        </p:nvSpPr>
        <p:spPr>
          <a:xfrm>
            <a:off x="1947843" y="2068907"/>
            <a:ext cx="1107996" cy="369332"/>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添加标题</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2" name="文本框 21"/>
          <p:cNvSpPr txBox="1"/>
          <p:nvPr/>
        </p:nvSpPr>
        <p:spPr>
          <a:xfrm>
            <a:off x="867112" y="2429988"/>
            <a:ext cx="3007295" cy="1319977"/>
          </a:xfrm>
          <a:prstGeom prst="rect">
            <a:avLst/>
          </a:prstGeom>
          <a:noFill/>
        </p:spPr>
        <p:txBody>
          <a:bodyPr wrap="square" rtlCol="0">
            <a:spAutoFit/>
          </a:bodyPr>
          <a:lstStyle/>
          <a:p>
            <a:pPr algn="r">
              <a:lnSpc>
                <a:spcPct val="20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a:p>
            <a:pPr>
              <a:lnSpc>
                <a:spcPct val="200000"/>
              </a:lnSpc>
              <a:buClr>
                <a:srgbClr val="00B050"/>
              </a:buClr>
            </a:pPr>
            <a:endParaRPr lang="zh-CN" altLang="en-US" sz="1400" dirty="0">
              <a:solidFill>
                <a:srgbClr val="3F746B"/>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3" name="文本框 22"/>
          <p:cNvSpPr txBox="1"/>
          <p:nvPr/>
        </p:nvSpPr>
        <p:spPr>
          <a:xfrm>
            <a:off x="3036981" y="3942464"/>
            <a:ext cx="755335"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cs typeface="+mn-ea"/>
                <a:sym typeface="字魂59号-创粗黑" panose="00000500000000000000" pitchFamily="2" charset="-122"/>
              </a:rPr>
              <a:t>02</a:t>
            </a:r>
            <a:endParaRPr lang="zh-CN" altLang="en-US" sz="3600" b="1"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4" name="文本框 23"/>
          <p:cNvSpPr txBox="1"/>
          <p:nvPr/>
        </p:nvSpPr>
        <p:spPr>
          <a:xfrm>
            <a:off x="1927128" y="4108239"/>
            <a:ext cx="1107996" cy="369332"/>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添加标题</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5" name="文本框 24"/>
          <p:cNvSpPr txBox="1"/>
          <p:nvPr/>
        </p:nvSpPr>
        <p:spPr>
          <a:xfrm>
            <a:off x="846399" y="4469320"/>
            <a:ext cx="3007295" cy="1319977"/>
          </a:xfrm>
          <a:prstGeom prst="rect">
            <a:avLst/>
          </a:prstGeom>
          <a:noFill/>
        </p:spPr>
        <p:txBody>
          <a:bodyPr wrap="square" rtlCol="0">
            <a:spAutoFit/>
          </a:bodyPr>
          <a:lstStyle/>
          <a:p>
            <a:pPr algn="r">
              <a:lnSpc>
                <a:spcPct val="20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a:p>
            <a:pPr>
              <a:lnSpc>
                <a:spcPct val="200000"/>
              </a:lnSpc>
              <a:buClr>
                <a:srgbClr val="00B050"/>
              </a:buClr>
            </a:pPr>
            <a:endParaRPr lang="zh-CN" altLang="en-US" sz="1400" dirty="0">
              <a:solidFill>
                <a:srgbClr val="3F746B"/>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6" name="文本框 25"/>
          <p:cNvSpPr txBox="1"/>
          <p:nvPr/>
        </p:nvSpPr>
        <p:spPr>
          <a:xfrm>
            <a:off x="8378973" y="1929257"/>
            <a:ext cx="755335"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cs typeface="+mn-ea"/>
                <a:sym typeface="字魂59号-创粗黑" panose="00000500000000000000" pitchFamily="2" charset="-122"/>
              </a:rPr>
              <a:t>03</a:t>
            </a:r>
            <a:endParaRPr lang="zh-CN" altLang="en-US" sz="3600" b="1"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7" name="文本框 26"/>
          <p:cNvSpPr txBox="1"/>
          <p:nvPr/>
        </p:nvSpPr>
        <p:spPr>
          <a:xfrm>
            <a:off x="9105451" y="2038551"/>
            <a:ext cx="1107996" cy="369332"/>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添加标题</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8" name="文本框 27"/>
          <p:cNvSpPr txBox="1"/>
          <p:nvPr/>
        </p:nvSpPr>
        <p:spPr>
          <a:xfrm>
            <a:off x="8378973" y="2456113"/>
            <a:ext cx="3007295" cy="889090"/>
          </a:xfrm>
          <a:prstGeom prst="rect">
            <a:avLst/>
          </a:prstGeom>
          <a:noFill/>
        </p:spPr>
        <p:txBody>
          <a:bodyPr wrap="square" rtlCol="0">
            <a:spAutoFit/>
          </a:bodyPr>
          <a:lstStyle/>
          <a:p>
            <a:pPr>
              <a:lnSpc>
                <a:spcPct val="20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9" name="文本框 28"/>
          <p:cNvSpPr txBox="1"/>
          <p:nvPr/>
        </p:nvSpPr>
        <p:spPr>
          <a:xfrm>
            <a:off x="8378973" y="3898213"/>
            <a:ext cx="755335"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cs typeface="+mn-ea"/>
                <a:sym typeface="字魂59号-创粗黑" panose="00000500000000000000" pitchFamily="2" charset="-122"/>
              </a:rPr>
              <a:t>04</a:t>
            </a:r>
            <a:endParaRPr lang="zh-CN" altLang="en-US" sz="3600" b="1"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0" name="文本框 29"/>
          <p:cNvSpPr txBox="1"/>
          <p:nvPr/>
        </p:nvSpPr>
        <p:spPr>
          <a:xfrm>
            <a:off x="9105451" y="4007507"/>
            <a:ext cx="1107996" cy="369332"/>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添加标题</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1" name="文本框 30"/>
          <p:cNvSpPr txBox="1"/>
          <p:nvPr/>
        </p:nvSpPr>
        <p:spPr>
          <a:xfrm>
            <a:off x="8378973" y="4425069"/>
            <a:ext cx="3007295" cy="889090"/>
          </a:xfrm>
          <a:prstGeom prst="rect">
            <a:avLst/>
          </a:prstGeom>
          <a:noFill/>
        </p:spPr>
        <p:txBody>
          <a:bodyPr wrap="square" rtlCol="0">
            <a:spAutoFit/>
          </a:bodyPr>
          <a:lstStyle/>
          <a:p>
            <a:pPr>
              <a:lnSpc>
                <a:spcPct val="20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2" name="文本框 31"/>
          <p:cNvSpPr txBox="1"/>
          <p:nvPr/>
        </p:nvSpPr>
        <p:spPr>
          <a:xfrm>
            <a:off x="793546" y="420915"/>
            <a:ext cx="298994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rPr>
              <a:t>点击添加标题</a:t>
            </a:r>
            <a:endPar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fill="hold"/>
                                        <p:tgtEl>
                                          <p:spTgt spid="26"/>
                                        </p:tgtEl>
                                        <p:attrNameLst>
                                          <p:attrName>ppt_x</p:attrName>
                                        </p:attrNameLst>
                                      </p:cBhvr>
                                      <p:tavLst>
                                        <p:tav tm="0">
                                          <p:val>
                                            <p:strVal val="#ppt_x"/>
                                          </p:val>
                                        </p:tav>
                                        <p:tav tm="100000">
                                          <p:val>
                                            <p:strVal val="#ppt_x"/>
                                          </p:val>
                                        </p:tav>
                                      </p:tavLst>
                                    </p:anim>
                                    <p:anim calcmode="lin" valueType="num">
                                      <p:cBhvr additive="base">
                                        <p:cTn id="36" dur="500" fill="hold"/>
                                        <p:tgtEl>
                                          <p:spTgt spid="2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 calcmode="lin" valueType="num">
                                      <p:cBhvr additive="base">
                                        <p:cTn id="39" dur="500" fill="hold"/>
                                        <p:tgtEl>
                                          <p:spTgt spid="27"/>
                                        </p:tgtEl>
                                        <p:attrNameLst>
                                          <p:attrName>ppt_x</p:attrName>
                                        </p:attrNameLst>
                                      </p:cBhvr>
                                      <p:tavLst>
                                        <p:tav tm="0">
                                          <p:val>
                                            <p:strVal val="#ppt_x"/>
                                          </p:val>
                                        </p:tav>
                                        <p:tav tm="100000">
                                          <p:val>
                                            <p:strVal val="#ppt_x"/>
                                          </p:val>
                                        </p:tav>
                                      </p:tavLst>
                                    </p:anim>
                                    <p:anim calcmode="lin" valueType="num">
                                      <p:cBhvr additive="base">
                                        <p:cTn id="40" dur="500" fill="hold"/>
                                        <p:tgtEl>
                                          <p:spTgt spid="2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 calcmode="lin" valueType="num">
                                      <p:cBhvr additive="base">
                                        <p:cTn id="43" dur="500" fill="hold"/>
                                        <p:tgtEl>
                                          <p:spTgt spid="28"/>
                                        </p:tgtEl>
                                        <p:attrNameLst>
                                          <p:attrName>ppt_x</p:attrName>
                                        </p:attrNameLst>
                                      </p:cBhvr>
                                      <p:tavLst>
                                        <p:tav tm="0">
                                          <p:val>
                                            <p:strVal val="#ppt_x"/>
                                          </p:val>
                                        </p:tav>
                                        <p:tav tm="100000">
                                          <p:val>
                                            <p:strVal val="#ppt_x"/>
                                          </p:val>
                                        </p:tav>
                                      </p:tavLst>
                                    </p:anim>
                                    <p:anim calcmode="lin" valueType="num">
                                      <p:cBhvr additive="base">
                                        <p:cTn id="4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ppt_x"/>
                                          </p:val>
                                        </p:tav>
                                        <p:tav tm="100000">
                                          <p:val>
                                            <p:strVal val="#ppt_x"/>
                                          </p:val>
                                        </p:tav>
                                      </p:tavLst>
                                    </p:anim>
                                    <p:anim calcmode="lin" valueType="num">
                                      <p:cBhvr additive="base">
                                        <p:cTn id="54" dur="500" fill="hold"/>
                                        <p:tgtEl>
                                          <p:spTgt spid="3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 calcmode="lin" valueType="num">
                                      <p:cBhvr additive="base">
                                        <p:cTn id="57" dur="500" fill="hold"/>
                                        <p:tgtEl>
                                          <p:spTgt spid="31"/>
                                        </p:tgtEl>
                                        <p:attrNameLst>
                                          <p:attrName>ppt_x</p:attrName>
                                        </p:attrNameLst>
                                      </p:cBhvr>
                                      <p:tavLst>
                                        <p:tav tm="0">
                                          <p:val>
                                            <p:strVal val="#ppt_x"/>
                                          </p:val>
                                        </p:tav>
                                        <p:tav tm="100000">
                                          <p:val>
                                            <p:strVal val="#ppt_x"/>
                                          </p:val>
                                        </p:tav>
                                      </p:tavLst>
                                    </p:anim>
                                    <p:anim calcmode="lin" valueType="num">
                                      <p:cBhvr additive="base">
                                        <p:cTn id="58" dur="500" fill="hold"/>
                                        <p:tgtEl>
                                          <p:spTgt spid="31"/>
                                        </p:tgtEl>
                                        <p:attrNameLst>
                                          <p:attrName>ppt_y</p:attrName>
                                        </p:attrNameLst>
                                      </p:cBhvr>
                                      <p:tavLst>
                                        <p:tav tm="0">
                                          <p:val>
                                            <p:strVal val="1+#ppt_h/2"/>
                                          </p:val>
                                        </p:tav>
                                        <p:tav tm="100000">
                                          <p:val>
                                            <p:strVal val="#ppt_y"/>
                                          </p:val>
                                        </p:tav>
                                      </p:tavLst>
                                    </p:anim>
                                  </p:childTnLst>
                                </p:cTn>
                              </p:par>
                              <p:par>
                                <p:cTn id="59" presetID="10"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animEffect transition="in" filter="fade">
                                      <p:cBhvr>
                                        <p:cTn id="6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28" grpId="0"/>
      <p:bldP spid="29" grpId="0"/>
      <p:bldP spid="30" grpId="0"/>
      <p:bldP spid="31"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12955" y="406796"/>
            <a:ext cx="11267768" cy="6054213"/>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 name="L 形 2"/>
          <p:cNvSpPr/>
          <p:nvPr/>
        </p:nvSpPr>
        <p:spPr>
          <a:xfrm>
            <a:off x="0" y="2394856"/>
            <a:ext cx="8084457" cy="4463144"/>
          </a:xfrm>
          <a:prstGeom prst="corner">
            <a:avLst>
              <a:gd name="adj1" fmla="val 8808"/>
              <a:gd name="adj2" fmla="val 10614"/>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4" name="L 形 3"/>
          <p:cNvSpPr/>
          <p:nvPr/>
        </p:nvSpPr>
        <p:spPr>
          <a:xfrm flipH="1" flipV="1">
            <a:off x="4107543" y="-2170"/>
            <a:ext cx="8084457" cy="4463144"/>
          </a:xfrm>
          <a:prstGeom prst="corner">
            <a:avLst>
              <a:gd name="adj1" fmla="val 8808"/>
              <a:gd name="adj2" fmla="val 10614"/>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5" name="流程图: 摘录 4"/>
          <p:cNvSpPr/>
          <p:nvPr/>
        </p:nvSpPr>
        <p:spPr>
          <a:xfrm rot="5400000">
            <a:off x="595910" y="1821543"/>
            <a:ext cx="4731657" cy="2946401"/>
          </a:xfrm>
          <a:prstGeom prst="flowChartExtract">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6" name="文本框 5"/>
          <p:cNvSpPr txBox="1"/>
          <p:nvPr/>
        </p:nvSpPr>
        <p:spPr>
          <a:xfrm>
            <a:off x="1494013" y="2012042"/>
            <a:ext cx="2215991" cy="2565402"/>
          </a:xfrm>
          <a:prstGeom prst="rect">
            <a:avLst/>
          </a:prstGeom>
          <a:noFill/>
        </p:spPr>
        <p:txBody>
          <a:bodyPr vert="eaVert" wrap="square" rtlCol="0">
            <a:spAutoFit/>
          </a:bodyPr>
          <a:lstStyle/>
          <a:p>
            <a:pPr marL="0" marR="0" lvl="0" indent="0" algn="dist" defTabSz="914400" rtl="0" eaLnBrk="1" fontAlgn="auto" latinLnBrk="0" hangingPunct="1">
              <a:lnSpc>
                <a:spcPct val="150000"/>
              </a:lnSpc>
              <a:spcBef>
                <a:spcPts val="0"/>
              </a:spcBef>
              <a:spcAft>
                <a:spcPts val="0"/>
              </a:spcAft>
              <a:buClrTx/>
              <a:buSzTx/>
              <a:buFontTx/>
              <a:buNone/>
              <a:defRPr/>
            </a:pPr>
            <a:r>
              <a:rPr kumimoji="0" lang="zh-CN" altLang="en-US" sz="8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目录</a:t>
            </a:r>
            <a:endParaRPr kumimoji="0" lang="zh-CN" altLang="en-US" sz="8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930552" y="2465615"/>
            <a:ext cx="553998" cy="1669143"/>
          </a:xfrm>
          <a:prstGeom prst="rect">
            <a:avLst/>
          </a:prstGeom>
          <a:noFill/>
        </p:spPr>
        <p:txBody>
          <a:bodyPr vert="eaVert" wrap="square" rtlCol="0">
            <a:spAutoFit/>
          </a:bodyPr>
          <a:lstStyle/>
          <a:p>
            <a:pPr marL="0" marR="0" lvl="0" indent="0" algn="dist" defTabSz="914400" rtl="0" eaLnBrk="1" fontAlgn="auto" latinLnBrk="0" hangingPunct="1">
              <a:lnSpc>
                <a:spcPct val="15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CONTENT</a:t>
            </a:r>
            <a:endParaRPr kumimoji="0" lang="zh-CN" altLang="en-US" sz="16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5596053" y="1195907"/>
            <a:ext cx="739058" cy="534237"/>
          </a:xfrm>
          <a:prstGeom prst="rect">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cs typeface="+mn-cs"/>
              </a:rPr>
              <a:t>01</a:t>
            </a:r>
            <a:endParaRPr kumimoji="0" lang="zh-CN" altLang="en-US" sz="28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9" name="文本框 8"/>
          <p:cNvSpPr txBox="1"/>
          <p:nvPr/>
        </p:nvSpPr>
        <p:spPr>
          <a:xfrm>
            <a:off x="6587841" y="1276066"/>
            <a:ext cx="2989943" cy="460375"/>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cs typeface="+mn-cs"/>
              </a:rPr>
              <a:t>数据</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cs typeface="+mn-cs"/>
              </a:rPr>
              <a:t>选择与</a:t>
            </a:r>
            <a:r>
              <a:rPr kumimoji="0" lang="zh-CN" altLang="en-US" sz="2400" b="0" i="0" u="none" strike="noStrike" kern="1200" cap="none" spc="0" normalizeH="0" baseline="0"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cs typeface="+mn-cs"/>
              </a:rPr>
              <a:t>爬取</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3" name="矩形 12"/>
          <p:cNvSpPr/>
          <p:nvPr/>
        </p:nvSpPr>
        <p:spPr>
          <a:xfrm>
            <a:off x="5596053" y="3683147"/>
            <a:ext cx="739058" cy="534237"/>
          </a:xfrm>
          <a:prstGeom prst="rect">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03</a:t>
            </a:r>
            <a:endParaRPr kumimoji="0" lang="zh-CN" altLang="en-US"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4" name="文本框 13"/>
          <p:cNvSpPr txBox="1"/>
          <p:nvPr/>
        </p:nvSpPr>
        <p:spPr>
          <a:xfrm>
            <a:off x="6586571" y="3757591"/>
            <a:ext cx="2989943" cy="460375"/>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cs typeface="+mn-cs"/>
              </a:rPr>
              <a:t>模型选择</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7" name="矩形 16"/>
          <p:cNvSpPr/>
          <p:nvPr/>
        </p:nvSpPr>
        <p:spPr>
          <a:xfrm>
            <a:off x="5596053" y="2384509"/>
            <a:ext cx="739058" cy="534237"/>
          </a:xfrm>
          <a:prstGeom prst="rect">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02</a:t>
            </a:r>
            <a:endParaRPr kumimoji="0" lang="zh-CN" altLang="en-US"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21" name="矩形 20"/>
          <p:cNvSpPr/>
          <p:nvPr/>
        </p:nvSpPr>
        <p:spPr>
          <a:xfrm>
            <a:off x="5596053" y="4929656"/>
            <a:ext cx="739058" cy="534237"/>
          </a:xfrm>
          <a:prstGeom prst="rect">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rPr>
              <a:t>04</a:t>
            </a:r>
            <a:endParaRPr kumimoji="0" lang="zh-CN" altLang="en-US" sz="2800" b="0" i="0" u="none" strike="noStrike" kern="1200" cap="none" spc="0" normalizeH="0" baseline="0" noProof="0" dirty="0">
              <a:ln>
                <a:noFill/>
              </a:ln>
              <a:solidFill>
                <a:schemeClr val="bg1"/>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22" name="文本框 21"/>
          <p:cNvSpPr txBox="1"/>
          <p:nvPr/>
        </p:nvSpPr>
        <p:spPr>
          <a:xfrm>
            <a:off x="6589111" y="4929805"/>
            <a:ext cx="2989943" cy="460375"/>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cs typeface="+mn-cs"/>
              </a:rPr>
              <a:t>模型评价</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2" name="文本框 1"/>
          <p:cNvSpPr txBox="1"/>
          <p:nvPr>
            <p:custDataLst>
              <p:tags r:id="rId1"/>
            </p:custDataLst>
          </p:nvPr>
        </p:nvSpPr>
        <p:spPr>
          <a:xfrm>
            <a:off x="6589111" y="2458381"/>
            <a:ext cx="2989943" cy="460375"/>
          </a:xfrm>
          <a:prstGeom prst="rect">
            <a:avLst/>
          </a:prstGeom>
          <a:noFill/>
          <a:effectLst/>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cs typeface="+mn-cs"/>
              </a:rPr>
              <a:t>数据处理</a:t>
            </a:r>
            <a:endParaRPr kumimoji="0" lang="zh-CN" altLang="en-US" sz="2400" b="0" i="0" u="none" strike="noStrike" kern="1200" cap="none" spc="0" normalizeH="0" baseline="0"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93546" y="420915"/>
            <a:ext cx="298994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rPr>
              <a:t>点击添加标题</a:t>
            </a:r>
            <a:endPar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endParaRPr>
          </a:p>
        </p:txBody>
      </p:sp>
      <p:grpSp>
        <p:nvGrpSpPr>
          <p:cNvPr id="10" name="组合 9"/>
          <p:cNvGrpSpPr/>
          <p:nvPr/>
        </p:nvGrpSpPr>
        <p:grpSpPr>
          <a:xfrm>
            <a:off x="1490099" y="2029566"/>
            <a:ext cx="2786441" cy="1589502"/>
            <a:chOff x="1356694" y="2465664"/>
            <a:chExt cx="2786441" cy="1589502"/>
          </a:xfrm>
          <a:solidFill>
            <a:schemeClr val="tx1">
              <a:lumMod val="50000"/>
              <a:lumOff val="50000"/>
            </a:schemeClr>
          </a:solidFill>
        </p:grpSpPr>
        <p:sp>
          <p:nvSpPr>
            <p:cNvPr id="11" name="Rectangle 5"/>
            <p:cNvSpPr>
              <a:spLocks noChangeArrowheads="1"/>
            </p:cNvSpPr>
            <p:nvPr/>
          </p:nvSpPr>
          <p:spPr bwMode="auto">
            <a:xfrm>
              <a:off x="1751183" y="2810120"/>
              <a:ext cx="196282" cy="8986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2" name="Rectangle 6"/>
            <p:cNvSpPr>
              <a:spLocks noChangeArrowheads="1"/>
            </p:cNvSpPr>
            <p:nvPr/>
          </p:nvSpPr>
          <p:spPr bwMode="auto">
            <a:xfrm>
              <a:off x="2143748" y="2810120"/>
              <a:ext cx="163569" cy="8986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3" name="Rectangle 7"/>
            <p:cNvSpPr>
              <a:spLocks noChangeArrowheads="1"/>
            </p:cNvSpPr>
            <p:nvPr/>
          </p:nvSpPr>
          <p:spPr bwMode="auto">
            <a:xfrm>
              <a:off x="2503599" y="2810120"/>
              <a:ext cx="198207" cy="8986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4" name="Rectangle 8"/>
            <p:cNvSpPr>
              <a:spLocks noChangeArrowheads="1"/>
            </p:cNvSpPr>
            <p:nvPr/>
          </p:nvSpPr>
          <p:spPr bwMode="auto">
            <a:xfrm>
              <a:off x="2865375" y="2810120"/>
              <a:ext cx="196282" cy="898665"/>
            </a:xfrm>
            <a:prstGeom prst="rect">
              <a:avLst/>
            </a:prstGeom>
            <a:solidFill>
              <a:srgbClr val="86C5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5" name="Freeform 10"/>
            <p:cNvSpPr>
              <a:spLocks noEditPoints="1"/>
            </p:cNvSpPr>
            <p:nvPr/>
          </p:nvSpPr>
          <p:spPr bwMode="auto">
            <a:xfrm>
              <a:off x="1356694" y="2465664"/>
              <a:ext cx="2786441" cy="1589502"/>
            </a:xfrm>
            <a:custGeom>
              <a:avLst/>
              <a:gdLst>
                <a:gd name="T0" fmla="*/ 82 w 85"/>
                <a:gd name="T1" fmla="*/ 13 h 46"/>
                <a:gd name="T2" fmla="*/ 77 w 85"/>
                <a:gd name="T3" fmla="*/ 13 h 46"/>
                <a:gd name="T4" fmla="*/ 77 w 85"/>
                <a:gd name="T5" fmla="*/ 8 h 46"/>
                <a:gd name="T6" fmla="*/ 69 w 85"/>
                <a:gd name="T7" fmla="*/ 0 h 46"/>
                <a:gd name="T8" fmla="*/ 8 w 85"/>
                <a:gd name="T9" fmla="*/ 0 h 46"/>
                <a:gd name="T10" fmla="*/ 0 w 85"/>
                <a:gd name="T11" fmla="*/ 8 h 46"/>
                <a:gd name="T12" fmla="*/ 0 w 85"/>
                <a:gd name="T13" fmla="*/ 38 h 46"/>
                <a:gd name="T14" fmla="*/ 8 w 85"/>
                <a:gd name="T15" fmla="*/ 46 h 46"/>
                <a:gd name="T16" fmla="*/ 69 w 85"/>
                <a:gd name="T17" fmla="*/ 46 h 46"/>
                <a:gd name="T18" fmla="*/ 77 w 85"/>
                <a:gd name="T19" fmla="*/ 38 h 46"/>
                <a:gd name="T20" fmla="*/ 77 w 85"/>
                <a:gd name="T21" fmla="*/ 33 h 46"/>
                <a:gd name="T22" fmla="*/ 82 w 85"/>
                <a:gd name="T23" fmla="*/ 33 h 46"/>
                <a:gd name="T24" fmla="*/ 85 w 85"/>
                <a:gd name="T25" fmla="*/ 31 h 46"/>
                <a:gd name="T26" fmla="*/ 85 w 85"/>
                <a:gd name="T27" fmla="*/ 15 h 46"/>
                <a:gd name="T28" fmla="*/ 82 w 85"/>
                <a:gd name="T29" fmla="*/ 13 h 46"/>
                <a:gd name="T30" fmla="*/ 72 w 85"/>
                <a:gd name="T31" fmla="*/ 38 h 46"/>
                <a:gd name="T32" fmla="*/ 69 w 85"/>
                <a:gd name="T33" fmla="*/ 41 h 46"/>
                <a:gd name="T34" fmla="*/ 8 w 85"/>
                <a:gd name="T35" fmla="*/ 41 h 46"/>
                <a:gd name="T36" fmla="*/ 5 w 85"/>
                <a:gd name="T37" fmla="*/ 38 h 46"/>
                <a:gd name="T38" fmla="*/ 5 w 85"/>
                <a:gd name="T39" fmla="*/ 8 h 46"/>
                <a:gd name="T40" fmla="*/ 8 w 85"/>
                <a:gd name="T41" fmla="*/ 5 h 46"/>
                <a:gd name="T42" fmla="*/ 69 w 85"/>
                <a:gd name="T43" fmla="*/ 5 h 46"/>
                <a:gd name="T44" fmla="*/ 72 w 85"/>
                <a:gd name="T45" fmla="*/ 8 h 46"/>
                <a:gd name="T46" fmla="*/ 72 w 85"/>
                <a:gd name="T47"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5" h="46">
                  <a:moveTo>
                    <a:pt x="82" y="13"/>
                  </a:moveTo>
                  <a:cubicBezTo>
                    <a:pt x="77" y="13"/>
                    <a:pt x="77" y="13"/>
                    <a:pt x="77" y="13"/>
                  </a:cubicBezTo>
                  <a:cubicBezTo>
                    <a:pt x="77" y="8"/>
                    <a:pt x="77" y="8"/>
                    <a:pt x="77" y="8"/>
                  </a:cubicBezTo>
                  <a:cubicBezTo>
                    <a:pt x="77" y="3"/>
                    <a:pt x="74" y="0"/>
                    <a:pt x="69" y="0"/>
                  </a:cubicBezTo>
                  <a:cubicBezTo>
                    <a:pt x="8" y="0"/>
                    <a:pt x="8" y="0"/>
                    <a:pt x="8" y="0"/>
                  </a:cubicBezTo>
                  <a:cubicBezTo>
                    <a:pt x="4" y="0"/>
                    <a:pt x="0" y="3"/>
                    <a:pt x="0" y="8"/>
                  </a:cubicBezTo>
                  <a:cubicBezTo>
                    <a:pt x="0" y="38"/>
                    <a:pt x="0" y="38"/>
                    <a:pt x="0" y="38"/>
                  </a:cubicBezTo>
                  <a:cubicBezTo>
                    <a:pt x="0" y="43"/>
                    <a:pt x="4" y="46"/>
                    <a:pt x="8" y="46"/>
                  </a:cubicBezTo>
                  <a:cubicBezTo>
                    <a:pt x="69" y="46"/>
                    <a:pt x="69" y="46"/>
                    <a:pt x="69" y="46"/>
                  </a:cubicBezTo>
                  <a:cubicBezTo>
                    <a:pt x="74" y="46"/>
                    <a:pt x="77" y="43"/>
                    <a:pt x="77" y="38"/>
                  </a:cubicBezTo>
                  <a:cubicBezTo>
                    <a:pt x="77" y="33"/>
                    <a:pt x="77" y="33"/>
                    <a:pt x="77" y="33"/>
                  </a:cubicBezTo>
                  <a:cubicBezTo>
                    <a:pt x="82" y="33"/>
                    <a:pt x="82" y="33"/>
                    <a:pt x="82" y="33"/>
                  </a:cubicBezTo>
                  <a:cubicBezTo>
                    <a:pt x="84" y="33"/>
                    <a:pt x="85" y="32"/>
                    <a:pt x="85" y="31"/>
                  </a:cubicBezTo>
                  <a:cubicBezTo>
                    <a:pt x="85" y="15"/>
                    <a:pt x="85" y="15"/>
                    <a:pt x="85" y="15"/>
                  </a:cubicBezTo>
                  <a:cubicBezTo>
                    <a:pt x="85" y="14"/>
                    <a:pt x="84" y="13"/>
                    <a:pt x="82" y="13"/>
                  </a:cubicBezTo>
                  <a:close/>
                  <a:moveTo>
                    <a:pt x="72" y="38"/>
                  </a:moveTo>
                  <a:cubicBezTo>
                    <a:pt x="72" y="40"/>
                    <a:pt x="71" y="41"/>
                    <a:pt x="69" y="41"/>
                  </a:cubicBezTo>
                  <a:cubicBezTo>
                    <a:pt x="8" y="41"/>
                    <a:pt x="8" y="41"/>
                    <a:pt x="8" y="41"/>
                  </a:cubicBezTo>
                  <a:cubicBezTo>
                    <a:pt x="7" y="41"/>
                    <a:pt x="5" y="40"/>
                    <a:pt x="5" y="38"/>
                  </a:cubicBezTo>
                  <a:cubicBezTo>
                    <a:pt x="5" y="8"/>
                    <a:pt x="5" y="8"/>
                    <a:pt x="5" y="8"/>
                  </a:cubicBezTo>
                  <a:cubicBezTo>
                    <a:pt x="5" y="6"/>
                    <a:pt x="7" y="5"/>
                    <a:pt x="8" y="5"/>
                  </a:cubicBezTo>
                  <a:cubicBezTo>
                    <a:pt x="69" y="5"/>
                    <a:pt x="69" y="5"/>
                    <a:pt x="69" y="5"/>
                  </a:cubicBezTo>
                  <a:cubicBezTo>
                    <a:pt x="71" y="5"/>
                    <a:pt x="72" y="6"/>
                    <a:pt x="72" y="8"/>
                  </a:cubicBezTo>
                  <a:lnTo>
                    <a:pt x="72"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grpSp>
        <p:nvGrpSpPr>
          <p:cNvPr id="16" name="组合 15"/>
          <p:cNvGrpSpPr/>
          <p:nvPr/>
        </p:nvGrpSpPr>
        <p:grpSpPr>
          <a:xfrm>
            <a:off x="4703740" y="2029566"/>
            <a:ext cx="2753728" cy="1589502"/>
            <a:chOff x="4570338" y="2465664"/>
            <a:chExt cx="2753728" cy="1589502"/>
          </a:xfrm>
          <a:solidFill>
            <a:schemeClr val="tx1">
              <a:lumMod val="50000"/>
              <a:lumOff val="50000"/>
            </a:schemeClr>
          </a:solidFill>
        </p:grpSpPr>
        <p:sp>
          <p:nvSpPr>
            <p:cNvPr id="17" name="Rectangle 11"/>
            <p:cNvSpPr>
              <a:spLocks noChangeArrowheads="1"/>
            </p:cNvSpPr>
            <p:nvPr/>
          </p:nvSpPr>
          <p:spPr bwMode="auto">
            <a:xfrm>
              <a:off x="4930190" y="2810120"/>
              <a:ext cx="196282" cy="898665"/>
            </a:xfrm>
            <a:prstGeom prst="rect">
              <a:avLst/>
            </a:prstGeom>
            <a:grpFill/>
            <a:ln>
              <a:no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8" name="Rectangle 12"/>
            <p:cNvSpPr>
              <a:spLocks noChangeArrowheads="1"/>
            </p:cNvSpPr>
            <p:nvPr/>
          </p:nvSpPr>
          <p:spPr bwMode="auto">
            <a:xfrm>
              <a:off x="5322755" y="2810120"/>
              <a:ext cx="198207" cy="898665"/>
            </a:xfrm>
            <a:prstGeom prst="rect">
              <a:avLst/>
            </a:prstGeom>
            <a:grpFill/>
            <a:ln>
              <a:noFill/>
            </a:ln>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9" name="Rectangle 13"/>
            <p:cNvSpPr>
              <a:spLocks noChangeArrowheads="1"/>
            </p:cNvSpPr>
            <p:nvPr/>
          </p:nvSpPr>
          <p:spPr bwMode="auto">
            <a:xfrm>
              <a:off x="5684530" y="2810120"/>
              <a:ext cx="196282" cy="898665"/>
            </a:xfrm>
            <a:prstGeom prst="rect">
              <a:avLst/>
            </a:prstGeom>
            <a:solidFill>
              <a:srgbClr val="86C5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0" name="Freeform 14"/>
            <p:cNvSpPr>
              <a:spLocks noEditPoints="1"/>
            </p:cNvSpPr>
            <p:nvPr/>
          </p:nvSpPr>
          <p:spPr bwMode="auto">
            <a:xfrm>
              <a:off x="4570338" y="2465664"/>
              <a:ext cx="2753728" cy="1589502"/>
            </a:xfrm>
            <a:custGeom>
              <a:avLst/>
              <a:gdLst>
                <a:gd name="T0" fmla="*/ 81 w 84"/>
                <a:gd name="T1" fmla="*/ 13 h 46"/>
                <a:gd name="T2" fmla="*/ 76 w 84"/>
                <a:gd name="T3" fmla="*/ 13 h 46"/>
                <a:gd name="T4" fmla="*/ 76 w 84"/>
                <a:gd name="T5" fmla="*/ 8 h 46"/>
                <a:gd name="T6" fmla="*/ 69 w 84"/>
                <a:gd name="T7" fmla="*/ 0 h 46"/>
                <a:gd name="T8" fmla="*/ 7 w 84"/>
                <a:gd name="T9" fmla="*/ 0 h 46"/>
                <a:gd name="T10" fmla="*/ 0 w 84"/>
                <a:gd name="T11" fmla="*/ 8 h 46"/>
                <a:gd name="T12" fmla="*/ 0 w 84"/>
                <a:gd name="T13" fmla="*/ 38 h 46"/>
                <a:gd name="T14" fmla="*/ 7 w 84"/>
                <a:gd name="T15" fmla="*/ 46 h 46"/>
                <a:gd name="T16" fmla="*/ 69 w 84"/>
                <a:gd name="T17" fmla="*/ 46 h 46"/>
                <a:gd name="T18" fmla="*/ 76 w 84"/>
                <a:gd name="T19" fmla="*/ 38 h 46"/>
                <a:gd name="T20" fmla="*/ 76 w 84"/>
                <a:gd name="T21" fmla="*/ 33 h 46"/>
                <a:gd name="T22" fmla="*/ 81 w 84"/>
                <a:gd name="T23" fmla="*/ 33 h 46"/>
                <a:gd name="T24" fmla="*/ 84 w 84"/>
                <a:gd name="T25" fmla="*/ 31 h 46"/>
                <a:gd name="T26" fmla="*/ 84 w 84"/>
                <a:gd name="T27" fmla="*/ 15 h 46"/>
                <a:gd name="T28" fmla="*/ 81 w 84"/>
                <a:gd name="T29" fmla="*/ 13 h 46"/>
                <a:gd name="T30" fmla="*/ 71 w 84"/>
                <a:gd name="T31" fmla="*/ 38 h 46"/>
                <a:gd name="T32" fmla="*/ 69 w 84"/>
                <a:gd name="T33" fmla="*/ 41 h 46"/>
                <a:gd name="T34" fmla="*/ 7 w 84"/>
                <a:gd name="T35" fmla="*/ 41 h 46"/>
                <a:gd name="T36" fmla="*/ 5 w 84"/>
                <a:gd name="T37" fmla="*/ 38 h 46"/>
                <a:gd name="T38" fmla="*/ 5 w 84"/>
                <a:gd name="T39" fmla="*/ 8 h 46"/>
                <a:gd name="T40" fmla="*/ 7 w 84"/>
                <a:gd name="T41" fmla="*/ 5 h 46"/>
                <a:gd name="T42" fmla="*/ 69 w 84"/>
                <a:gd name="T43" fmla="*/ 5 h 46"/>
                <a:gd name="T44" fmla="*/ 71 w 84"/>
                <a:gd name="T45" fmla="*/ 8 h 46"/>
                <a:gd name="T46" fmla="*/ 71 w 84"/>
                <a:gd name="T47"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46">
                  <a:moveTo>
                    <a:pt x="81" y="13"/>
                  </a:moveTo>
                  <a:cubicBezTo>
                    <a:pt x="76" y="13"/>
                    <a:pt x="76" y="13"/>
                    <a:pt x="76" y="13"/>
                  </a:cubicBezTo>
                  <a:cubicBezTo>
                    <a:pt x="76" y="8"/>
                    <a:pt x="76" y="8"/>
                    <a:pt x="76" y="8"/>
                  </a:cubicBezTo>
                  <a:cubicBezTo>
                    <a:pt x="76" y="3"/>
                    <a:pt x="73" y="0"/>
                    <a:pt x="69" y="0"/>
                  </a:cubicBezTo>
                  <a:cubicBezTo>
                    <a:pt x="7" y="0"/>
                    <a:pt x="7" y="0"/>
                    <a:pt x="7" y="0"/>
                  </a:cubicBezTo>
                  <a:cubicBezTo>
                    <a:pt x="3" y="0"/>
                    <a:pt x="0" y="3"/>
                    <a:pt x="0" y="8"/>
                  </a:cubicBezTo>
                  <a:cubicBezTo>
                    <a:pt x="0" y="38"/>
                    <a:pt x="0" y="38"/>
                    <a:pt x="0" y="38"/>
                  </a:cubicBezTo>
                  <a:cubicBezTo>
                    <a:pt x="0" y="43"/>
                    <a:pt x="3" y="46"/>
                    <a:pt x="7" y="46"/>
                  </a:cubicBezTo>
                  <a:cubicBezTo>
                    <a:pt x="69" y="46"/>
                    <a:pt x="69" y="46"/>
                    <a:pt x="69" y="46"/>
                  </a:cubicBezTo>
                  <a:cubicBezTo>
                    <a:pt x="73" y="46"/>
                    <a:pt x="76" y="43"/>
                    <a:pt x="76" y="38"/>
                  </a:cubicBezTo>
                  <a:cubicBezTo>
                    <a:pt x="76" y="33"/>
                    <a:pt x="76" y="33"/>
                    <a:pt x="76" y="33"/>
                  </a:cubicBezTo>
                  <a:cubicBezTo>
                    <a:pt x="81" y="33"/>
                    <a:pt x="81" y="33"/>
                    <a:pt x="81" y="33"/>
                  </a:cubicBezTo>
                  <a:cubicBezTo>
                    <a:pt x="83" y="33"/>
                    <a:pt x="84" y="32"/>
                    <a:pt x="84" y="31"/>
                  </a:cubicBezTo>
                  <a:cubicBezTo>
                    <a:pt x="84" y="15"/>
                    <a:pt x="84" y="15"/>
                    <a:pt x="84" y="15"/>
                  </a:cubicBezTo>
                  <a:cubicBezTo>
                    <a:pt x="84" y="14"/>
                    <a:pt x="83" y="13"/>
                    <a:pt x="81" y="13"/>
                  </a:cubicBezTo>
                  <a:close/>
                  <a:moveTo>
                    <a:pt x="71" y="38"/>
                  </a:moveTo>
                  <a:cubicBezTo>
                    <a:pt x="71" y="40"/>
                    <a:pt x="70" y="41"/>
                    <a:pt x="69" y="41"/>
                  </a:cubicBezTo>
                  <a:cubicBezTo>
                    <a:pt x="7" y="41"/>
                    <a:pt x="7" y="41"/>
                    <a:pt x="7" y="41"/>
                  </a:cubicBezTo>
                  <a:cubicBezTo>
                    <a:pt x="6" y="41"/>
                    <a:pt x="5" y="40"/>
                    <a:pt x="5" y="38"/>
                  </a:cubicBezTo>
                  <a:cubicBezTo>
                    <a:pt x="5" y="8"/>
                    <a:pt x="5" y="8"/>
                    <a:pt x="5" y="8"/>
                  </a:cubicBezTo>
                  <a:cubicBezTo>
                    <a:pt x="5" y="6"/>
                    <a:pt x="6" y="5"/>
                    <a:pt x="7" y="5"/>
                  </a:cubicBezTo>
                  <a:cubicBezTo>
                    <a:pt x="69" y="5"/>
                    <a:pt x="69" y="5"/>
                    <a:pt x="69" y="5"/>
                  </a:cubicBezTo>
                  <a:cubicBezTo>
                    <a:pt x="70" y="5"/>
                    <a:pt x="71" y="6"/>
                    <a:pt x="71" y="8"/>
                  </a:cubicBezTo>
                  <a:lnTo>
                    <a:pt x="71"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grpSp>
        <p:nvGrpSpPr>
          <p:cNvPr id="21" name="组合 20"/>
          <p:cNvGrpSpPr/>
          <p:nvPr/>
        </p:nvGrpSpPr>
        <p:grpSpPr>
          <a:xfrm>
            <a:off x="7948174" y="2029566"/>
            <a:ext cx="2753728" cy="1589502"/>
            <a:chOff x="7814772" y="2465664"/>
            <a:chExt cx="2753728" cy="1589502"/>
          </a:xfrm>
          <a:solidFill>
            <a:schemeClr val="tx1">
              <a:lumMod val="50000"/>
              <a:lumOff val="50000"/>
            </a:schemeClr>
          </a:solidFill>
        </p:grpSpPr>
        <p:sp>
          <p:nvSpPr>
            <p:cNvPr id="22" name="Rectangle 15"/>
            <p:cNvSpPr>
              <a:spLocks noChangeArrowheads="1"/>
            </p:cNvSpPr>
            <p:nvPr/>
          </p:nvSpPr>
          <p:spPr bwMode="auto">
            <a:xfrm>
              <a:off x="8174624" y="2810120"/>
              <a:ext cx="198207" cy="89866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3" name="Freeform 16"/>
            <p:cNvSpPr>
              <a:spLocks noEditPoints="1"/>
            </p:cNvSpPr>
            <p:nvPr/>
          </p:nvSpPr>
          <p:spPr bwMode="auto">
            <a:xfrm>
              <a:off x="7814772" y="2465664"/>
              <a:ext cx="2753728" cy="1589502"/>
            </a:xfrm>
            <a:custGeom>
              <a:avLst/>
              <a:gdLst>
                <a:gd name="T0" fmla="*/ 82 w 84"/>
                <a:gd name="T1" fmla="*/ 13 h 46"/>
                <a:gd name="T2" fmla="*/ 76 w 84"/>
                <a:gd name="T3" fmla="*/ 13 h 46"/>
                <a:gd name="T4" fmla="*/ 76 w 84"/>
                <a:gd name="T5" fmla="*/ 8 h 46"/>
                <a:gd name="T6" fmla="*/ 69 w 84"/>
                <a:gd name="T7" fmla="*/ 0 h 46"/>
                <a:gd name="T8" fmla="*/ 7 w 84"/>
                <a:gd name="T9" fmla="*/ 0 h 46"/>
                <a:gd name="T10" fmla="*/ 0 w 84"/>
                <a:gd name="T11" fmla="*/ 8 h 46"/>
                <a:gd name="T12" fmla="*/ 0 w 84"/>
                <a:gd name="T13" fmla="*/ 38 h 46"/>
                <a:gd name="T14" fmla="*/ 7 w 84"/>
                <a:gd name="T15" fmla="*/ 46 h 46"/>
                <a:gd name="T16" fmla="*/ 69 w 84"/>
                <a:gd name="T17" fmla="*/ 46 h 46"/>
                <a:gd name="T18" fmla="*/ 76 w 84"/>
                <a:gd name="T19" fmla="*/ 38 h 46"/>
                <a:gd name="T20" fmla="*/ 76 w 84"/>
                <a:gd name="T21" fmla="*/ 33 h 46"/>
                <a:gd name="T22" fmla="*/ 82 w 84"/>
                <a:gd name="T23" fmla="*/ 33 h 46"/>
                <a:gd name="T24" fmla="*/ 84 w 84"/>
                <a:gd name="T25" fmla="*/ 31 h 46"/>
                <a:gd name="T26" fmla="*/ 84 w 84"/>
                <a:gd name="T27" fmla="*/ 15 h 46"/>
                <a:gd name="T28" fmla="*/ 82 w 84"/>
                <a:gd name="T29" fmla="*/ 13 h 46"/>
                <a:gd name="T30" fmla="*/ 71 w 84"/>
                <a:gd name="T31" fmla="*/ 38 h 46"/>
                <a:gd name="T32" fmla="*/ 69 w 84"/>
                <a:gd name="T33" fmla="*/ 41 h 46"/>
                <a:gd name="T34" fmla="*/ 7 w 84"/>
                <a:gd name="T35" fmla="*/ 41 h 46"/>
                <a:gd name="T36" fmla="*/ 5 w 84"/>
                <a:gd name="T37" fmla="*/ 38 h 46"/>
                <a:gd name="T38" fmla="*/ 5 w 84"/>
                <a:gd name="T39" fmla="*/ 8 h 46"/>
                <a:gd name="T40" fmla="*/ 7 w 84"/>
                <a:gd name="T41" fmla="*/ 5 h 46"/>
                <a:gd name="T42" fmla="*/ 69 w 84"/>
                <a:gd name="T43" fmla="*/ 5 h 46"/>
                <a:gd name="T44" fmla="*/ 71 w 84"/>
                <a:gd name="T45" fmla="*/ 8 h 46"/>
                <a:gd name="T46" fmla="*/ 71 w 84"/>
                <a:gd name="T47" fmla="*/ 3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 h="46">
                  <a:moveTo>
                    <a:pt x="82" y="13"/>
                  </a:moveTo>
                  <a:cubicBezTo>
                    <a:pt x="76" y="13"/>
                    <a:pt x="76" y="13"/>
                    <a:pt x="76" y="13"/>
                  </a:cubicBezTo>
                  <a:cubicBezTo>
                    <a:pt x="76" y="8"/>
                    <a:pt x="76" y="8"/>
                    <a:pt x="76" y="8"/>
                  </a:cubicBezTo>
                  <a:cubicBezTo>
                    <a:pt x="76" y="3"/>
                    <a:pt x="73" y="0"/>
                    <a:pt x="69" y="0"/>
                  </a:cubicBezTo>
                  <a:cubicBezTo>
                    <a:pt x="7" y="0"/>
                    <a:pt x="7" y="0"/>
                    <a:pt x="7" y="0"/>
                  </a:cubicBezTo>
                  <a:cubicBezTo>
                    <a:pt x="3" y="0"/>
                    <a:pt x="0" y="3"/>
                    <a:pt x="0" y="8"/>
                  </a:cubicBezTo>
                  <a:cubicBezTo>
                    <a:pt x="0" y="38"/>
                    <a:pt x="0" y="38"/>
                    <a:pt x="0" y="38"/>
                  </a:cubicBezTo>
                  <a:cubicBezTo>
                    <a:pt x="0" y="43"/>
                    <a:pt x="3" y="46"/>
                    <a:pt x="7" y="46"/>
                  </a:cubicBezTo>
                  <a:cubicBezTo>
                    <a:pt x="69" y="46"/>
                    <a:pt x="69" y="46"/>
                    <a:pt x="69" y="46"/>
                  </a:cubicBezTo>
                  <a:cubicBezTo>
                    <a:pt x="73" y="46"/>
                    <a:pt x="76" y="43"/>
                    <a:pt x="76" y="38"/>
                  </a:cubicBezTo>
                  <a:cubicBezTo>
                    <a:pt x="76" y="33"/>
                    <a:pt x="76" y="33"/>
                    <a:pt x="76" y="33"/>
                  </a:cubicBezTo>
                  <a:cubicBezTo>
                    <a:pt x="82" y="33"/>
                    <a:pt x="82" y="33"/>
                    <a:pt x="82" y="33"/>
                  </a:cubicBezTo>
                  <a:cubicBezTo>
                    <a:pt x="83" y="33"/>
                    <a:pt x="84" y="32"/>
                    <a:pt x="84" y="31"/>
                  </a:cubicBezTo>
                  <a:cubicBezTo>
                    <a:pt x="84" y="15"/>
                    <a:pt x="84" y="15"/>
                    <a:pt x="84" y="15"/>
                  </a:cubicBezTo>
                  <a:cubicBezTo>
                    <a:pt x="84" y="14"/>
                    <a:pt x="83" y="13"/>
                    <a:pt x="82" y="13"/>
                  </a:cubicBezTo>
                  <a:close/>
                  <a:moveTo>
                    <a:pt x="71" y="38"/>
                  </a:moveTo>
                  <a:cubicBezTo>
                    <a:pt x="71" y="40"/>
                    <a:pt x="70" y="41"/>
                    <a:pt x="69" y="41"/>
                  </a:cubicBezTo>
                  <a:cubicBezTo>
                    <a:pt x="7" y="41"/>
                    <a:pt x="7" y="41"/>
                    <a:pt x="7" y="41"/>
                  </a:cubicBezTo>
                  <a:cubicBezTo>
                    <a:pt x="6" y="41"/>
                    <a:pt x="5" y="40"/>
                    <a:pt x="5" y="38"/>
                  </a:cubicBezTo>
                  <a:cubicBezTo>
                    <a:pt x="5" y="8"/>
                    <a:pt x="5" y="8"/>
                    <a:pt x="5" y="8"/>
                  </a:cubicBezTo>
                  <a:cubicBezTo>
                    <a:pt x="5" y="6"/>
                    <a:pt x="6" y="5"/>
                    <a:pt x="7" y="5"/>
                  </a:cubicBezTo>
                  <a:cubicBezTo>
                    <a:pt x="69" y="5"/>
                    <a:pt x="69" y="5"/>
                    <a:pt x="69" y="5"/>
                  </a:cubicBezTo>
                  <a:cubicBezTo>
                    <a:pt x="70" y="5"/>
                    <a:pt x="71" y="6"/>
                    <a:pt x="71" y="8"/>
                  </a:cubicBezTo>
                  <a:lnTo>
                    <a:pt x="71" y="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4" name="Rectangle 9"/>
            <p:cNvSpPr>
              <a:spLocks noChangeArrowheads="1"/>
            </p:cNvSpPr>
            <p:nvPr/>
          </p:nvSpPr>
          <p:spPr bwMode="auto">
            <a:xfrm>
              <a:off x="8536401" y="2810120"/>
              <a:ext cx="196282" cy="898665"/>
            </a:xfrm>
            <a:prstGeom prst="rect">
              <a:avLst/>
            </a:prstGeom>
            <a:solidFill>
              <a:srgbClr val="86C5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sp>
        <p:nvSpPr>
          <p:cNvPr id="25" name="TextBox 17"/>
          <p:cNvSpPr txBox="1"/>
          <p:nvPr/>
        </p:nvSpPr>
        <p:spPr>
          <a:xfrm>
            <a:off x="1610799" y="4851664"/>
            <a:ext cx="2338575" cy="1061829"/>
          </a:xfrm>
          <a:prstGeom prst="rect">
            <a:avLst/>
          </a:prstGeom>
          <a:noFill/>
        </p:spPr>
        <p:txBody>
          <a:bodyPr wrap="square" rtlCol="0">
            <a:spAutoFit/>
          </a:bodyPr>
          <a:lstStyle/>
          <a:p>
            <a:pPr lvl="0" algn="ctr">
              <a:lnSpc>
                <a:spcPct val="15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添加文本</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6" name="TextBox 18"/>
          <p:cNvSpPr txBox="1"/>
          <p:nvPr/>
        </p:nvSpPr>
        <p:spPr>
          <a:xfrm>
            <a:off x="2061557" y="4297153"/>
            <a:ext cx="1437059" cy="408623"/>
          </a:xfrm>
          <a:prstGeom prst="roundRect">
            <a:avLst/>
          </a:prstGeom>
          <a:solidFill>
            <a:srgbClr val="F19596"/>
          </a:solid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cs typeface="+mn-ea"/>
                <a:sym typeface="字魂59号-创粗黑" panose="00000500000000000000" pitchFamily="2" charset="-122"/>
              </a:rPr>
              <a:t>标题</a:t>
            </a:r>
            <a:endParaRPr lang="zh-CN" altLang="en-US" b="1" dirty="0">
              <a:solidFill>
                <a:schemeClr val="bg1"/>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7" name="TextBox 17"/>
          <p:cNvSpPr txBox="1"/>
          <p:nvPr/>
        </p:nvSpPr>
        <p:spPr>
          <a:xfrm>
            <a:off x="4762044" y="4851664"/>
            <a:ext cx="2338575" cy="1061829"/>
          </a:xfrm>
          <a:prstGeom prst="rect">
            <a:avLst/>
          </a:prstGeom>
          <a:noFill/>
        </p:spPr>
        <p:txBody>
          <a:bodyPr wrap="square" rtlCol="0">
            <a:spAutoFit/>
          </a:bodyPr>
          <a:lstStyle/>
          <a:p>
            <a:pPr lvl="0" algn="ctr">
              <a:lnSpc>
                <a:spcPct val="15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添加文本</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8" name="TextBox 18"/>
          <p:cNvSpPr txBox="1"/>
          <p:nvPr/>
        </p:nvSpPr>
        <p:spPr>
          <a:xfrm>
            <a:off x="5212802" y="4297153"/>
            <a:ext cx="1437059" cy="408623"/>
          </a:xfrm>
          <a:prstGeom prst="roundRect">
            <a:avLst/>
          </a:prstGeom>
          <a:solidFill>
            <a:srgbClr val="F19596"/>
          </a:solid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cs typeface="+mn-ea"/>
                <a:sym typeface="字魂59号-创粗黑" panose="00000500000000000000" pitchFamily="2" charset="-122"/>
              </a:rPr>
              <a:t>标题</a:t>
            </a:r>
            <a:endParaRPr lang="zh-CN" altLang="en-US" b="1" dirty="0">
              <a:solidFill>
                <a:schemeClr val="bg1"/>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9" name="TextBox 17"/>
          <p:cNvSpPr txBox="1"/>
          <p:nvPr/>
        </p:nvSpPr>
        <p:spPr>
          <a:xfrm>
            <a:off x="7948176" y="4851664"/>
            <a:ext cx="2338575" cy="1061829"/>
          </a:xfrm>
          <a:prstGeom prst="rect">
            <a:avLst/>
          </a:prstGeom>
          <a:noFill/>
        </p:spPr>
        <p:txBody>
          <a:bodyPr wrap="square" rtlCol="0">
            <a:spAutoFit/>
          </a:bodyPr>
          <a:lstStyle/>
          <a:p>
            <a:pPr lvl="0" algn="ctr">
              <a:lnSpc>
                <a:spcPct val="15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添加文本</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0" name="TextBox 18"/>
          <p:cNvSpPr txBox="1"/>
          <p:nvPr/>
        </p:nvSpPr>
        <p:spPr>
          <a:xfrm>
            <a:off x="8398934" y="4297153"/>
            <a:ext cx="1437059" cy="408623"/>
          </a:xfrm>
          <a:prstGeom prst="roundRect">
            <a:avLst/>
          </a:prstGeom>
          <a:solidFill>
            <a:srgbClr val="F19596"/>
          </a:solid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cs typeface="+mn-ea"/>
                <a:sym typeface="字魂59号-创粗黑" panose="00000500000000000000" pitchFamily="2" charset="-122"/>
              </a:rPr>
              <a:t>标题</a:t>
            </a:r>
            <a:endParaRPr lang="zh-CN" altLang="en-US" b="1" dirty="0">
              <a:solidFill>
                <a:schemeClr val="bg1"/>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476390" y="3009573"/>
            <a:ext cx="1044592" cy="1424083"/>
            <a:chOff x="8509212" y="3282624"/>
            <a:chExt cx="1191848" cy="1727133"/>
          </a:xfrm>
          <a:solidFill>
            <a:srgbClr val="304860"/>
          </a:solidFill>
        </p:grpSpPr>
        <p:sp>
          <p:nvSpPr>
            <p:cNvPr id="3" name="Freeform 9"/>
            <p:cNvSpPr/>
            <p:nvPr/>
          </p:nvSpPr>
          <p:spPr bwMode="auto">
            <a:xfrm>
              <a:off x="8509212" y="3282624"/>
              <a:ext cx="1191848" cy="1727133"/>
            </a:xfrm>
            <a:custGeom>
              <a:avLst/>
              <a:gdLst>
                <a:gd name="T0" fmla="*/ 0 w 482"/>
                <a:gd name="T1" fmla="*/ 0 h 696"/>
                <a:gd name="T2" fmla="*/ 0 w 482"/>
                <a:gd name="T3" fmla="*/ 223 h 696"/>
                <a:gd name="T4" fmla="*/ 0 w 482"/>
                <a:gd name="T5" fmla="*/ 223 h 696"/>
                <a:gd name="T6" fmla="*/ 125 w 482"/>
                <a:gd name="T7" fmla="*/ 348 h 696"/>
                <a:gd name="T8" fmla="*/ 0 w 482"/>
                <a:gd name="T9" fmla="*/ 473 h 696"/>
                <a:gd name="T10" fmla="*/ 0 w 482"/>
                <a:gd name="T11" fmla="*/ 473 h 696"/>
                <a:gd name="T12" fmla="*/ 0 w 482"/>
                <a:gd name="T13" fmla="*/ 696 h 696"/>
                <a:gd name="T14" fmla="*/ 388 w 482"/>
                <a:gd name="T15" fmla="*/ 441 h 696"/>
                <a:gd name="T16" fmla="*/ 482 w 482"/>
                <a:gd name="T17" fmla="*/ 348 h 696"/>
                <a:gd name="T18" fmla="*/ 388 w 482"/>
                <a:gd name="T19" fmla="*/ 255 h 696"/>
                <a:gd name="T20" fmla="*/ 0 w 482"/>
                <a:gd name="T21"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2"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0" y="696"/>
                    <a:pt x="380" y="441"/>
                    <a:pt x="388" y="441"/>
                  </a:cubicBezTo>
                  <a:cubicBezTo>
                    <a:pt x="440" y="441"/>
                    <a:pt x="482" y="400"/>
                    <a:pt x="482" y="348"/>
                  </a:cubicBezTo>
                  <a:cubicBezTo>
                    <a:pt x="482" y="296"/>
                    <a:pt x="440" y="255"/>
                    <a:pt x="388" y="255"/>
                  </a:cubicBezTo>
                  <a:cubicBezTo>
                    <a:pt x="380" y="255"/>
                    <a:pt x="0" y="0"/>
                    <a:pt x="0" y="0"/>
                  </a:cubicBezTo>
                  <a:close/>
                </a:path>
              </a:pathLst>
            </a:custGeom>
            <a:solidFill>
              <a:srgbClr val="86C5C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4" name="Freeform 10"/>
            <p:cNvSpPr/>
            <p:nvPr/>
          </p:nvSpPr>
          <p:spPr bwMode="auto">
            <a:xfrm>
              <a:off x="9384277" y="3916186"/>
              <a:ext cx="316781" cy="461057"/>
            </a:xfrm>
            <a:custGeom>
              <a:avLst/>
              <a:gdLst>
                <a:gd name="T0" fmla="*/ 34 w 128"/>
                <a:gd name="T1" fmla="*/ 186 h 186"/>
                <a:gd name="T2" fmla="*/ 128 w 128"/>
                <a:gd name="T3" fmla="*/ 93 h 186"/>
                <a:gd name="T4" fmla="*/ 34 w 128"/>
                <a:gd name="T5" fmla="*/ 0 h 186"/>
                <a:gd name="T6" fmla="*/ 0 w 128"/>
                <a:gd name="T7" fmla="*/ 93 h 186"/>
                <a:gd name="T8" fmla="*/ 34 w 128"/>
                <a:gd name="T9" fmla="*/ 186 h 186"/>
              </a:gdLst>
              <a:ahLst/>
              <a:cxnLst>
                <a:cxn ang="0">
                  <a:pos x="T0" y="T1"/>
                </a:cxn>
                <a:cxn ang="0">
                  <a:pos x="T2" y="T3"/>
                </a:cxn>
                <a:cxn ang="0">
                  <a:pos x="T4" y="T5"/>
                </a:cxn>
                <a:cxn ang="0">
                  <a:pos x="T6" y="T7"/>
                </a:cxn>
                <a:cxn ang="0">
                  <a:pos x="T8" y="T9"/>
                </a:cxn>
              </a:cxnLst>
              <a:rect l="0" t="0" r="r" b="b"/>
              <a:pathLst>
                <a:path w="128" h="186">
                  <a:moveTo>
                    <a:pt x="34" y="186"/>
                  </a:moveTo>
                  <a:cubicBezTo>
                    <a:pt x="86" y="186"/>
                    <a:pt x="128" y="145"/>
                    <a:pt x="128" y="93"/>
                  </a:cubicBezTo>
                  <a:cubicBezTo>
                    <a:pt x="128" y="41"/>
                    <a:pt x="86" y="0"/>
                    <a:pt x="34" y="0"/>
                  </a:cubicBezTo>
                  <a:cubicBezTo>
                    <a:pt x="30" y="0"/>
                    <a:pt x="0" y="46"/>
                    <a:pt x="0" y="93"/>
                  </a:cubicBezTo>
                  <a:cubicBezTo>
                    <a:pt x="0" y="140"/>
                    <a:pt x="30" y="186"/>
                    <a:pt x="34" y="186"/>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grpSp>
        <p:nvGrpSpPr>
          <p:cNvPr id="5" name="组合 4"/>
          <p:cNvGrpSpPr/>
          <p:nvPr/>
        </p:nvGrpSpPr>
        <p:grpSpPr>
          <a:xfrm>
            <a:off x="3214943" y="3009573"/>
            <a:ext cx="1510078" cy="1424083"/>
            <a:chOff x="2506057" y="3282624"/>
            <a:chExt cx="1722954" cy="1727133"/>
          </a:xfrm>
          <a:solidFill>
            <a:srgbClr val="233053"/>
          </a:solidFill>
        </p:grpSpPr>
        <p:sp>
          <p:nvSpPr>
            <p:cNvPr id="6" name="Freeform 5"/>
            <p:cNvSpPr/>
            <p:nvPr/>
          </p:nvSpPr>
          <p:spPr bwMode="auto">
            <a:xfrm>
              <a:off x="2506057" y="3282624"/>
              <a:ext cx="1722954" cy="1727133"/>
            </a:xfrm>
            <a:custGeom>
              <a:avLst/>
              <a:gdLst>
                <a:gd name="T0" fmla="*/ 0 w 697"/>
                <a:gd name="T1" fmla="*/ 0 h 696"/>
                <a:gd name="T2" fmla="*/ 0 w 697"/>
                <a:gd name="T3" fmla="*/ 223 h 696"/>
                <a:gd name="T4" fmla="*/ 0 w 697"/>
                <a:gd name="T5" fmla="*/ 223 h 696"/>
                <a:gd name="T6" fmla="*/ 125 w 697"/>
                <a:gd name="T7" fmla="*/ 348 h 696"/>
                <a:gd name="T8" fmla="*/ 0 w 697"/>
                <a:gd name="T9" fmla="*/ 473 h 696"/>
                <a:gd name="T10" fmla="*/ 0 w 697"/>
                <a:gd name="T11" fmla="*/ 473 h 696"/>
                <a:gd name="T12" fmla="*/ 0 w 697"/>
                <a:gd name="T13" fmla="*/ 696 h 696"/>
                <a:gd name="T14" fmla="*/ 580 w 697"/>
                <a:gd name="T15" fmla="*/ 696 h 696"/>
                <a:gd name="T16" fmla="*/ 580 w 697"/>
                <a:gd name="T17" fmla="*/ 438 h 696"/>
                <a:gd name="T18" fmla="*/ 604 w 697"/>
                <a:gd name="T19" fmla="*/ 441 h 696"/>
                <a:gd name="T20" fmla="*/ 697 w 697"/>
                <a:gd name="T21" fmla="*/ 348 h 696"/>
                <a:gd name="T22" fmla="*/ 604 w 697"/>
                <a:gd name="T23" fmla="*/ 255 h 696"/>
                <a:gd name="T24" fmla="*/ 580 w 697"/>
                <a:gd name="T25" fmla="*/ 258 h 696"/>
                <a:gd name="T26" fmla="*/ 580 w 697"/>
                <a:gd name="T27" fmla="*/ 0 h 696"/>
                <a:gd name="T28" fmla="*/ 0 w 697"/>
                <a:gd name="T2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7"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580" y="696"/>
                    <a:pt x="580" y="696"/>
                    <a:pt x="580" y="696"/>
                  </a:cubicBezTo>
                  <a:cubicBezTo>
                    <a:pt x="580" y="438"/>
                    <a:pt x="580" y="438"/>
                    <a:pt x="580" y="438"/>
                  </a:cubicBezTo>
                  <a:cubicBezTo>
                    <a:pt x="587" y="440"/>
                    <a:pt x="595" y="441"/>
                    <a:pt x="604" y="441"/>
                  </a:cubicBezTo>
                  <a:cubicBezTo>
                    <a:pt x="655" y="441"/>
                    <a:pt x="697" y="400"/>
                    <a:pt x="697" y="348"/>
                  </a:cubicBezTo>
                  <a:cubicBezTo>
                    <a:pt x="697" y="296"/>
                    <a:pt x="655" y="255"/>
                    <a:pt x="604" y="255"/>
                  </a:cubicBezTo>
                  <a:cubicBezTo>
                    <a:pt x="595" y="255"/>
                    <a:pt x="587" y="256"/>
                    <a:pt x="580" y="258"/>
                  </a:cubicBezTo>
                  <a:cubicBezTo>
                    <a:pt x="580" y="0"/>
                    <a:pt x="580" y="0"/>
                    <a:pt x="580" y="0"/>
                  </a:cubicBezTo>
                  <a:lnTo>
                    <a:pt x="0" y="0"/>
                  </a:lnTo>
                  <a:close/>
                </a:path>
              </a:pathLst>
            </a:custGeom>
            <a:solidFill>
              <a:srgbClr val="86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nvGrpSpPr>
            <p:cNvPr id="7" name="组合 6"/>
            <p:cNvGrpSpPr/>
            <p:nvPr/>
          </p:nvGrpSpPr>
          <p:grpSpPr>
            <a:xfrm>
              <a:off x="3150304" y="3960732"/>
              <a:ext cx="435507" cy="416511"/>
              <a:chOff x="1004888" y="993775"/>
              <a:chExt cx="2438400" cy="2332038"/>
            </a:xfrm>
            <a:grpFill/>
          </p:grpSpPr>
          <p:sp>
            <p:nvSpPr>
              <p:cNvPr id="8" name="Freeform 25"/>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solidFill>
                <a:srgbClr val="F9F6E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dirty="0">
                  <a:solidFill>
                    <a:prstClr val="black"/>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9" name="任意多边形 23"/>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p>
                <a:endParaRPr lang="zh-CN" altLang="en-US" sz="2000" dirty="0">
                  <a:solidFill>
                    <a:prstClr val="black"/>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grpSp>
      <p:grpSp>
        <p:nvGrpSpPr>
          <p:cNvPr id="10" name="组合 9"/>
          <p:cNvGrpSpPr/>
          <p:nvPr/>
        </p:nvGrpSpPr>
        <p:grpSpPr>
          <a:xfrm>
            <a:off x="7166980" y="3009574"/>
            <a:ext cx="1510994" cy="1424083"/>
            <a:chOff x="7015216" y="3282625"/>
            <a:chExt cx="1723997" cy="1727133"/>
          </a:xfrm>
          <a:solidFill>
            <a:srgbClr val="233053"/>
          </a:solidFill>
        </p:grpSpPr>
        <p:sp>
          <p:nvSpPr>
            <p:cNvPr id="11" name="Freeform 8"/>
            <p:cNvSpPr/>
            <p:nvPr/>
          </p:nvSpPr>
          <p:spPr bwMode="auto">
            <a:xfrm>
              <a:off x="7015216" y="3282625"/>
              <a:ext cx="1723997" cy="1727133"/>
            </a:xfrm>
            <a:custGeom>
              <a:avLst/>
              <a:gdLst>
                <a:gd name="T0" fmla="*/ 0 w 697"/>
                <a:gd name="T1" fmla="*/ 0 h 696"/>
                <a:gd name="T2" fmla="*/ 0 w 697"/>
                <a:gd name="T3" fmla="*/ 223 h 696"/>
                <a:gd name="T4" fmla="*/ 0 w 697"/>
                <a:gd name="T5" fmla="*/ 223 h 696"/>
                <a:gd name="T6" fmla="*/ 125 w 697"/>
                <a:gd name="T7" fmla="*/ 348 h 696"/>
                <a:gd name="T8" fmla="*/ 0 w 697"/>
                <a:gd name="T9" fmla="*/ 473 h 696"/>
                <a:gd name="T10" fmla="*/ 0 w 697"/>
                <a:gd name="T11" fmla="*/ 473 h 696"/>
                <a:gd name="T12" fmla="*/ 0 w 697"/>
                <a:gd name="T13" fmla="*/ 696 h 696"/>
                <a:gd name="T14" fmla="*/ 579 w 697"/>
                <a:gd name="T15" fmla="*/ 696 h 696"/>
                <a:gd name="T16" fmla="*/ 579 w 697"/>
                <a:gd name="T17" fmla="*/ 438 h 696"/>
                <a:gd name="T18" fmla="*/ 603 w 697"/>
                <a:gd name="T19" fmla="*/ 441 h 696"/>
                <a:gd name="T20" fmla="*/ 697 w 697"/>
                <a:gd name="T21" fmla="*/ 348 h 696"/>
                <a:gd name="T22" fmla="*/ 603 w 697"/>
                <a:gd name="T23" fmla="*/ 255 h 696"/>
                <a:gd name="T24" fmla="*/ 579 w 697"/>
                <a:gd name="T25" fmla="*/ 258 h 696"/>
                <a:gd name="T26" fmla="*/ 579 w 697"/>
                <a:gd name="T27" fmla="*/ 0 h 696"/>
                <a:gd name="T28" fmla="*/ 0 w 697"/>
                <a:gd name="T2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7"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579" y="696"/>
                    <a:pt x="579" y="696"/>
                    <a:pt x="579" y="696"/>
                  </a:cubicBezTo>
                  <a:cubicBezTo>
                    <a:pt x="579" y="438"/>
                    <a:pt x="579" y="438"/>
                    <a:pt x="579" y="438"/>
                  </a:cubicBezTo>
                  <a:cubicBezTo>
                    <a:pt x="587" y="440"/>
                    <a:pt x="595" y="441"/>
                    <a:pt x="603" y="441"/>
                  </a:cubicBezTo>
                  <a:cubicBezTo>
                    <a:pt x="655" y="441"/>
                    <a:pt x="697" y="400"/>
                    <a:pt x="697" y="348"/>
                  </a:cubicBezTo>
                  <a:cubicBezTo>
                    <a:pt x="697" y="296"/>
                    <a:pt x="655" y="255"/>
                    <a:pt x="603" y="255"/>
                  </a:cubicBezTo>
                  <a:cubicBezTo>
                    <a:pt x="595" y="255"/>
                    <a:pt x="587" y="256"/>
                    <a:pt x="579" y="258"/>
                  </a:cubicBezTo>
                  <a:cubicBezTo>
                    <a:pt x="579" y="0"/>
                    <a:pt x="579" y="0"/>
                    <a:pt x="579" y="0"/>
                  </a:cubicBezTo>
                  <a:lnTo>
                    <a:pt x="0" y="0"/>
                  </a:lnTo>
                  <a:close/>
                </a:path>
              </a:pathLst>
            </a:custGeom>
            <a:solidFill>
              <a:srgbClr val="F19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nvGrpSpPr>
            <p:cNvPr id="12" name="组合 11"/>
            <p:cNvGrpSpPr/>
            <p:nvPr/>
          </p:nvGrpSpPr>
          <p:grpSpPr>
            <a:xfrm>
              <a:off x="7604455" y="3975800"/>
              <a:ext cx="582225" cy="442378"/>
              <a:chOff x="4268086" y="4221191"/>
              <a:chExt cx="509646" cy="387231"/>
            </a:xfrm>
            <a:grpFill/>
          </p:grpSpPr>
          <p:sp>
            <p:nvSpPr>
              <p:cNvPr id="13"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dirty="0">
                  <a:solidFill>
                    <a:prstClr val="black"/>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4"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000" dirty="0">
                  <a:solidFill>
                    <a:prstClr val="black"/>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grpSp>
      <p:grpSp>
        <p:nvGrpSpPr>
          <p:cNvPr id="15" name="组合 14"/>
          <p:cNvGrpSpPr/>
          <p:nvPr/>
        </p:nvGrpSpPr>
        <p:grpSpPr>
          <a:xfrm>
            <a:off x="5849330" y="3009574"/>
            <a:ext cx="1510994" cy="1424083"/>
            <a:chOff x="5511817" y="3282625"/>
            <a:chExt cx="1723997" cy="1727133"/>
          </a:xfrm>
          <a:solidFill>
            <a:srgbClr val="233053"/>
          </a:solidFill>
        </p:grpSpPr>
        <p:sp>
          <p:nvSpPr>
            <p:cNvPr id="16" name="Freeform 7"/>
            <p:cNvSpPr/>
            <p:nvPr/>
          </p:nvSpPr>
          <p:spPr bwMode="auto">
            <a:xfrm>
              <a:off x="5511817" y="3282625"/>
              <a:ext cx="1723997" cy="1727133"/>
            </a:xfrm>
            <a:custGeom>
              <a:avLst/>
              <a:gdLst>
                <a:gd name="T0" fmla="*/ 0 w 697"/>
                <a:gd name="T1" fmla="*/ 0 h 696"/>
                <a:gd name="T2" fmla="*/ 0 w 697"/>
                <a:gd name="T3" fmla="*/ 223 h 696"/>
                <a:gd name="T4" fmla="*/ 0 w 697"/>
                <a:gd name="T5" fmla="*/ 223 h 696"/>
                <a:gd name="T6" fmla="*/ 125 w 697"/>
                <a:gd name="T7" fmla="*/ 348 h 696"/>
                <a:gd name="T8" fmla="*/ 0 w 697"/>
                <a:gd name="T9" fmla="*/ 473 h 696"/>
                <a:gd name="T10" fmla="*/ 0 w 697"/>
                <a:gd name="T11" fmla="*/ 473 h 696"/>
                <a:gd name="T12" fmla="*/ 0 w 697"/>
                <a:gd name="T13" fmla="*/ 696 h 696"/>
                <a:gd name="T14" fmla="*/ 579 w 697"/>
                <a:gd name="T15" fmla="*/ 696 h 696"/>
                <a:gd name="T16" fmla="*/ 579 w 697"/>
                <a:gd name="T17" fmla="*/ 438 h 696"/>
                <a:gd name="T18" fmla="*/ 603 w 697"/>
                <a:gd name="T19" fmla="*/ 441 h 696"/>
                <a:gd name="T20" fmla="*/ 697 w 697"/>
                <a:gd name="T21" fmla="*/ 348 h 696"/>
                <a:gd name="T22" fmla="*/ 603 w 697"/>
                <a:gd name="T23" fmla="*/ 255 h 696"/>
                <a:gd name="T24" fmla="*/ 579 w 697"/>
                <a:gd name="T25" fmla="*/ 258 h 696"/>
                <a:gd name="T26" fmla="*/ 579 w 697"/>
                <a:gd name="T27" fmla="*/ 0 h 696"/>
                <a:gd name="T28" fmla="*/ 0 w 697"/>
                <a:gd name="T2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7"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579" y="696"/>
                    <a:pt x="579" y="696"/>
                    <a:pt x="579" y="696"/>
                  </a:cubicBezTo>
                  <a:cubicBezTo>
                    <a:pt x="579" y="438"/>
                    <a:pt x="579" y="438"/>
                    <a:pt x="579" y="438"/>
                  </a:cubicBezTo>
                  <a:cubicBezTo>
                    <a:pt x="587" y="440"/>
                    <a:pt x="595" y="441"/>
                    <a:pt x="603" y="441"/>
                  </a:cubicBezTo>
                  <a:cubicBezTo>
                    <a:pt x="655" y="441"/>
                    <a:pt x="697" y="400"/>
                    <a:pt x="697" y="348"/>
                  </a:cubicBezTo>
                  <a:cubicBezTo>
                    <a:pt x="697" y="296"/>
                    <a:pt x="655" y="255"/>
                    <a:pt x="603" y="255"/>
                  </a:cubicBezTo>
                  <a:cubicBezTo>
                    <a:pt x="595" y="255"/>
                    <a:pt x="587" y="256"/>
                    <a:pt x="579" y="258"/>
                  </a:cubicBezTo>
                  <a:cubicBezTo>
                    <a:pt x="579" y="0"/>
                    <a:pt x="579" y="0"/>
                    <a:pt x="579" y="0"/>
                  </a:cubicBezTo>
                  <a:lnTo>
                    <a:pt x="0" y="0"/>
                  </a:lnTo>
                  <a:close/>
                </a:path>
              </a:pathLst>
            </a:custGeom>
            <a:solidFill>
              <a:srgbClr val="86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nvGrpSpPr>
            <p:cNvPr id="17" name="组合 16"/>
            <p:cNvGrpSpPr/>
            <p:nvPr/>
          </p:nvGrpSpPr>
          <p:grpSpPr>
            <a:xfrm>
              <a:off x="6137173" y="3877415"/>
              <a:ext cx="378161" cy="483623"/>
              <a:chOff x="1605186" y="572440"/>
              <a:chExt cx="563562" cy="720725"/>
            </a:xfrm>
            <a:grpFill/>
          </p:grpSpPr>
          <p:sp>
            <p:nvSpPr>
              <p:cNvPr id="18"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9"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0"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grpSp>
      <p:grpSp>
        <p:nvGrpSpPr>
          <p:cNvPr id="21" name="组合 20"/>
          <p:cNvGrpSpPr/>
          <p:nvPr/>
        </p:nvGrpSpPr>
        <p:grpSpPr>
          <a:xfrm>
            <a:off x="4532597" y="3009573"/>
            <a:ext cx="1510078" cy="1424083"/>
            <a:chOff x="4009460" y="3282624"/>
            <a:chExt cx="1722954" cy="1727133"/>
          </a:xfrm>
          <a:solidFill>
            <a:srgbClr val="233053"/>
          </a:solidFill>
        </p:grpSpPr>
        <p:sp>
          <p:nvSpPr>
            <p:cNvPr id="22" name="Freeform 6"/>
            <p:cNvSpPr/>
            <p:nvPr/>
          </p:nvSpPr>
          <p:spPr bwMode="auto">
            <a:xfrm>
              <a:off x="4009460" y="3282624"/>
              <a:ext cx="1722954" cy="1727133"/>
            </a:xfrm>
            <a:custGeom>
              <a:avLst/>
              <a:gdLst>
                <a:gd name="T0" fmla="*/ 0 w 697"/>
                <a:gd name="T1" fmla="*/ 0 h 696"/>
                <a:gd name="T2" fmla="*/ 0 w 697"/>
                <a:gd name="T3" fmla="*/ 223 h 696"/>
                <a:gd name="T4" fmla="*/ 0 w 697"/>
                <a:gd name="T5" fmla="*/ 223 h 696"/>
                <a:gd name="T6" fmla="*/ 125 w 697"/>
                <a:gd name="T7" fmla="*/ 348 h 696"/>
                <a:gd name="T8" fmla="*/ 0 w 697"/>
                <a:gd name="T9" fmla="*/ 473 h 696"/>
                <a:gd name="T10" fmla="*/ 0 w 697"/>
                <a:gd name="T11" fmla="*/ 473 h 696"/>
                <a:gd name="T12" fmla="*/ 0 w 697"/>
                <a:gd name="T13" fmla="*/ 696 h 696"/>
                <a:gd name="T14" fmla="*/ 580 w 697"/>
                <a:gd name="T15" fmla="*/ 696 h 696"/>
                <a:gd name="T16" fmla="*/ 580 w 697"/>
                <a:gd name="T17" fmla="*/ 438 h 696"/>
                <a:gd name="T18" fmla="*/ 604 w 697"/>
                <a:gd name="T19" fmla="*/ 441 h 696"/>
                <a:gd name="T20" fmla="*/ 697 w 697"/>
                <a:gd name="T21" fmla="*/ 348 h 696"/>
                <a:gd name="T22" fmla="*/ 604 w 697"/>
                <a:gd name="T23" fmla="*/ 255 h 696"/>
                <a:gd name="T24" fmla="*/ 580 w 697"/>
                <a:gd name="T25" fmla="*/ 258 h 696"/>
                <a:gd name="T26" fmla="*/ 580 w 697"/>
                <a:gd name="T27" fmla="*/ 0 h 696"/>
                <a:gd name="T28" fmla="*/ 0 w 697"/>
                <a:gd name="T2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7"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580" y="696"/>
                    <a:pt x="580" y="696"/>
                    <a:pt x="580" y="696"/>
                  </a:cubicBezTo>
                  <a:cubicBezTo>
                    <a:pt x="580" y="438"/>
                    <a:pt x="580" y="438"/>
                    <a:pt x="580" y="438"/>
                  </a:cubicBezTo>
                  <a:cubicBezTo>
                    <a:pt x="587" y="440"/>
                    <a:pt x="595" y="441"/>
                    <a:pt x="604" y="441"/>
                  </a:cubicBezTo>
                  <a:cubicBezTo>
                    <a:pt x="655" y="441"/>
                    <a:pt x="697" y="400"/>
                    <a:pt x="697" y="348"/>
                  </a:cubicBezTo>
                  <a:cubicBezTo>
                    <a:pt x="697" y="296"/>
                    <a:pt x="655" y="255"/>
                    <a:pt x="604" y="255"/>
                  </a:cubicBezTo>
                  <a:cubicBezTo>
                    <a:pt x="595" y="255"/>
                    <a:pt x="587" y="256"/>
                    <a:pt x="580" y="258"/>
                  </a:cubicBezTo>
                  <a:cubicBezTo>
                    <a:pt x="580" y="0"/>
                    <a:pt x="580" y="0"/>
                    <a:pt x="580" y="0"/>
                  </a:cubicBezTo>
                  <a:lnTo>
                    <a:pt x="0" y="0"/>
                  </a:lnTo>
                  <a:close/>
                </a:path>
              </a:pathLst>
            </a:custGeom>
            <a:solidFill>
              <a:srgbClr val="F19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nvGrpSpPr>
            <p:cNvPr id="23" name="组合 22"/>
            <p:cNvGrpSpPr>
              <a:grpSpLocks noChangeAspect="1"/>
            </p:cNvGrpSpPr>
            <p:nvPr/>
          </p:nvGrpSpPr>
          <p:grpSpPr>
            <a:xfrm>
              <a:off x="4655107" y="3912536"/>
              <a:ext cx="417861" cy="467307"/>
              <a:chOff x="5999255" y="3275006"/>
              <a:chExt cx="402656" cy="450303"/>
            </a:xfrm>
            <a:grpFill/>
            <a:effectLst/>
          </p:grpSpPr>
          <p:sp>
            <p:nvSpPr>
              <p:cNvPr id="24"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5"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6" name="Freeform 110"/>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7" name="Freeform 111"/>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8"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prstClr val="black"/>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grpSp>
      <p:sp>
        <p:nvSpPr>
          <p:cNvPr id="29" name="任意多边形 43"/>
          <p:cNvSpPr/>
          <p:nvPr/>
        </p:nvSpPr>
        <p:spPr>
          <a:xfrm rot="5400000">
            <a:off x="3537197" y="2870358"/>
            <a:ext cx="637462" cy="35684"/>
          </a:xfrm>
          <a:custGeom>
            <a:avLst/>
            <a:gdLst>
              <a:gd name="connsiteX0" fmla="*/ 754602 w 754602"/>
              <a:gd name="connsiteY0" fmla="*/ 0 h 0"/>
              <a:gd name="connsiteX1" fmla="*/ 0 w 754602"/>
              <a:gd name="connsiteY1" fmla="*/ 0 h 0"/>
            </a:gdLst>
            <a:ahLst/>
            <a:cxnLst>
              <a:cxn ang="0">
                <a:pos x="connsiteX0" y="connsiteY0"/>
              </a:cxn>
              <a:cxn ang="0">
                <a:pos x="connsiteX1" y="connsiteY1"/>
              </a:cxn>
            </a:cxnLst>
            <a:rect l="l" t="t" r="r" b="b"/>
            <a:pathLst>
              <a:path w="754602">
                <a:moveTo>
                  <a:pt x="754602" y="0"/>
                </a:moveTo>
                <a:lnTo>
                  <a:pt x="0" y="0"/>
                </a:lnTo>
              </a:path>
            </a:pathLst>
          </a:custGeom>
          <a:noFill/>
          <a:ln w="12700">
            <a:solidFill>
              <a:srgbClr val="304860"/>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0" name="任意多边形 44"/>
          <p:cNvSpPr/>
          <p:nvPr/>
        </p:nvSpPr>
        <p:spPr>
          <a:xfrm rot="5400000">
            <a:off x="7478401" y="4525737"/>
            <a:ext cx="637462" cy="35684"/>
          </a:xfrm>
          <a:custGeom>
            <a:avLst/>
            <a:gdLst>
              <a:gd name="connsiteX0" fmla="*/ 754602 w 754602"/>
              <a:gd name="connsiteY0" fmla="*/ 0 h 0"/>
              <a:gd name="connsiteX1" fmla="*/ 0 w 754602"/>
              <a:gd name="connsiteY1" fmla="*/ 0 h 0"/>
            </a:gdLst>
            <a:ahLst/>
            <a:cxnLst>
              <a:cxn ang="0">
                <a:pos x="connsiteX0" y="connsiteY0"/>
              </a:cxn>
              <a:cxn ang="0">
                <a:pos x="connsiteX1" y="connsiteY1"/>
              </a:cxn>
            </a:cxnLst>
            <a:rect l="l" t="t" r="r" b="b"/>
            <a:pathLst>
              <a:path w="754602">
                <a:moveTo>
                  <a:pt x="754602" y="0"/>
                </a:moveTo>
                <a:lnTo>
                  <a:pt x="0" y="0"/>
                </a:lnTo>
              </a:path>
            </a:pathLst>
          </a:custGeom>
          <a:noFill/>
          <a:ln w="12700">
            <a:solidFill>
              <a:srgbClr val="8DA1B5"/>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1" name="任意多边形 45"/>
          <p:cNvSpPr/>
          <p:nvPr/>
        </p:nvSpPr>
        <p:spPr>
          <a:xfrm rot="5400000">
            <a:off x="4841227" y="4525737"/>
            <a:ext cx="637462" cy="35684"/>
          </a:xfrm>
          <a:custGeom>
            <a:avLst/>
            <a:gdLst>
              <a:gd name="connsiteX0" fmla="*/ 754602 w 754602"/>
              <a:gd name="connsiteY0" fmla="*/ 0 h 0"/>
              <a:gd name="connsiteX1" fmla="*/ 0 w 754602"/>
              <a:gd name="connsiteY1" fmla="*/ 0 h 0"/>
            </a:gdLst>
            <a:ahLst/>
            <a:cxnLst>
              <a:cxn ang="0">
                <a:pos x="connsiteX0" y="connsiteY0"/>
              </a:cxn>
              <a:cxn ang="0">
                <a:pos x="connsiteX1" y="connsiteY1"/>
              </a:cxn>
            </a:cxnLst>
            <a:rect l="l" t="t" r="r" b="b"/>
            <a:pathLst>
              <a:path w="754602">
                <a:moveTo>
                  <a:pt x="754602" y="0"/>
                </a:moveTo>
                <a:lnTo>
                  <a:pt x="0" y="0"/>
                </a:lnTo>
              </a:path>
            </a:pathLst>
          </a:custGeom>
          <a:noFill/>
          <a:ln w="12700">
            <a:solidFill>
              <a:srgbClr val="8DA1B5"/>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2" name="任意多边形 46"/>
          <p:cNvSpPr/>
          <p:nvPr/>
        </p:nvSpPr>
        <p:spPr>
          <a:xfrm rot="5400000">
            <a:off x="6108571" y="2870358"/>
            <a:ext cx="637462" cy="35684"/>
          </a:xfrm>
          <a:custGeom>
            <a:avLst/>
            <a:gdLst>
              <a:gd name="connsiteX0" fmla="*/ 754602 w 754602"/>
              <a:gd name="connsiteY0" fmla="*/ 0 h 0"/>
              <a:gd name="connsiteX1" fmla="*/ 0 w 754602"/>
              <a:gd name="connsiteY1" fmla="*/ 0 h 0"/>
            </a:gdLst>
            <a:ahLst/>
            <a:cxnLst>
              <a:cxn ang="0">
                <a:pos x="connsiteX0" y="connsiteY0"/>
              </a:cxn>
              <a:cxn ang="0">
                <a:pos x="connsiteX1" y="connsiteY1"/>
              </a:cxn>
            </a:cxnLst>
            <a:rect l="l" t="t" r="r" b="b"/>
            <a:pathLst>
              <a:path w="754602">
                <a:moveTo>
                  <a:pt x="754602" y="0"/>
                </a:moveTo>
                <a:lnTo>
                  <a:pt x="0" y="0"/>
                </a:lnTo>
              </a:path>
            </a:pathLst>
          </a:custGeom>
          <a:noFill/>
          <a:ln w="12700">
            <a:solidFill>
              <a:srgbClr val="304860"/>
            </a:solidFill>
            <a:prstDash val="dash"/>
            <a:headEnd type="oval" w="med" len="med"/>
            <a:tailEnd type="oval"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3" name="TextBox 17"/>
          <p:cNvSpPr txBox="1"/>
          <p:nvPr/>
        </p:nvSpPr>
        <p:spPr>
          <a:xfrm>
            <a:off x="2457421" y="1832531"/>
            <a:ext cx="2715827" cy="665392"/>
          </a:xfrm>
          <a:prstGeom prst="rect">
            <a:avLst/>
          </a:prstGeom>
          <a:noFill/>
        </p:spPr>
        <p:txBody>
          <a:bodyPr wrap="square" rtlCol="0">
            <a:spAutoFit/>
          </a:bodyPr>
          <a:lstStyle/>
          <a:p>
            <a:pPr lvl="0" algn="ctr">
              <a:lnSpc>
                <a:spcPct val="15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4" name="TextBox 18"/>
          <p:cNvSpPr txBox="1"/>
          <p:nvPr/>
        </p:nvSpPr>
        <p:spPr>
          <a:xfrm>
            <a:off x="3191326" y="1390721"/>
            <a:ext cx="1364887" cy="388101"/>
          </a:xfrm>
          <a:prstGeom prst="roundRect">
            <a:avLst/>
          </a:prstGeom>
          <a:solidFill>
            <a:srgbClr val="86C5C5"/>
          </a:solid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cs typeface="+mn-ea"/>
                <a:sym typeface="字魂59号-创粗黑" panose="00000500000000000000" pitchFamily="2" charset="-122"/>
              </a:rPr>
              <a:t>标题</a:t>
            </a:r>
            <a:endParaRPr lang="zh-CN" altLang="en-US" b="1" dirty="0">
              <a:solidFill>
                <a:schemeClr val="bg1"/>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5" name="TextBox 17"/>
          <p:cNvSpPr txBox="1"/>
          <p:nvPr/>
        </p:nvSpPr>
        <p:spPr>
          <a:xfrm>
            <a:off x="3774775" y="5448101"/>
            <a:ext cx="2715827" cy="665392"/>
          </a:xfrm>
          <a:prstGeom prst="rect">
            <a:avLst/>
          </a:prstGeom>
          <a:noFill/>
        </p:spPr>
        <p:txBody>
          <a:bodyPr wrap="square" rtlCol="0">
            <a:spAutoFit/>
          </a:bodyPr>
          <a:lstStyle/>
          <a:p>
            <a:pPr lvl="0" algn="ctr">
              <a:lnSpc>
                <a:spcPct val="15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6" name="TextBox 18"/>
          <p:cNvSpPr txBox="1"/>
          <p:nvPr/>
        </p:nvSpPr>
        <p:spPr>
          <a:xfrm>
            <a:off x="4450246" y="4989436"/>
            <a:ext cx="1364887" cy="388101"/>
          </a:xfrm>
          <a:prstGeom prst="roundRect">
            <a:avLst/>
          </a:prstGeom>
          <a:solidFill>
            <a:srgbClr val="F19596"/>
          </a:solid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cs typeface="+mn-ea"/>
                <a:sym typeface="字魂59号-创粗黑" panose="00000500000000000000" pitchFamily="2" charset="-122"/>
              </a:rPr>
              <a:t>标题</a:t>
            </a:r>
            <a:endParaRPr lang="zh-CN" altLang="en-US" b="1" dirty="0">
              <a:solidFill>
                <a:schemeClr val="bg1"/>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7" name="TextBox 17"/>
          <p:cNvSpPr txBox="1"/>
          <p:nvPr/>
        </p:nvSpPr>
        <p:spPr>
          <a:xfrm>
            <a:off x="5299858" y="1789016"/>
            <a:ext cx="2715827" cy="665392"/>
          </a:xfrm>
          <a:prstGeom prst="rect">
            <a:avLst/>
          </a:prstGeom>
          <a:noFill/>
        </p:spPr>
        <p:txBody>
          <a:bodyPr wrap="square" rtlCol="0">
            <a:spAutoFit/>
          </a:bodyPr>
          <a:lstStyle/>
          <a:p>
            <a:pPr lvl="0" algn="ctr">
              <a:lnSpc>
                <a:spcPct val="15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8" name="TextBox 18"/>
          <p:cNvSpPr txBox="1"/>
          <p:nvPr/>
        </p:nvSpPr>
        <p:spPr>
          <a:xfrm>
            <a:off x="5798073" y="1319752"/>
            <a:ext cx="1364887" cy="388101"/>
          </a:xfrm>
          <a:prstGeom prst="roundRect">
            <a:avLst/>
          </a:prstGeom>
          <a:solidFill>
            <a:srgbClr val="86C5C5"/>
          </a:solid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cs typeface="+mn-ea"/>
                <a:sym typeface="字魂59号-创粗黑" panose="00000500000000000000" pitchFamily="2" charset="-122"/>
              </a:rPr>
              <a:t>标题</a:t>
            </a:r>
            <a:endParaRPr lang="zh-CN" altLang="en-US" b="1" dirty="0">
              <a:solidFill>
                <a:schemeClr val="bg1"/>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9" name="TextBox 17"/>
          <p:cNvSpPr txBox="1"/>
          <p:nvPr/>
        </p:nvSpPr>
        <p:spPr>
          <a:xfrm>
            <a:off x="6564563" y="5448101"/>
            <a:ext cx="2715827" cy="665392"/>
          </a:xfrm>
          <a:prstGeom prst="rect">
            <a:avLst/>
          </a:prstGeom>
          <a:noFill/>
        </p:spPr>
        <p:txBody>
          <a:bodyPr wrap="square" rtlCol="0">
            <a:spAutoFit/>
          </a:bodyPr>
          <a:lstStyle/>
          <a:p>
            <a:pPr lvl="0" algn="ctr">
              <a:lnSpc>
                <a:spcPct val="150000"/>
              </a:lnSpc>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40" name="TextBox 18"/>
          <p:cNvSpPr txBox="1"/>
          <p:nvPr/>
        </p:nvSpPr>
        <p:spPr>
          <a:xfrm>
            <a:off x="7096978" y="4989436"/>
            <a:ext cx="1364887" cy="388101"/>
          </a:xfrm>
          <a:prstGeom prst="roundRect">
            <a:avLst/>
          </a:prstGeom>
          <a:solidFill>
            <a:srgbClr val="F19596"/>
          </a:solid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cs typeface="+mn-ea"/>
                <a:sym typeface="字魂59号-创粗黑" panose="00000500000000000000" pitchFamily="2" charset="-122"/>
              </a:rPr>
              <a:t>标题</a:t>
            </a:r>
            <a:endParaRPr lang="zh-CN" altLang="en-US" b="1" dirty="0">
              <a:solidFill>
                <a:schemeClr val="bg1"/>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41" name="文本框 40"/>
          <p:cNvSpPr txBox="1"/>
          <p:nvPr/>
        </p:nvSpPr>
        <p:spPr>
          <a:xfrm>
            <a:off x="793546" y="420915"/>
            <a:ext cx="298994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rPr>
              <a:t>点击添加标题</a:t>
            </a:r>
            <a:endPar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custDataLst>
              <p:tags r:id="rId1"/>
            </p:custDataLst>
          </p:nvPr>
        </p:nvCxnSpPr>
        <p:spPr>
          <a:xfrm>
            <a:off x="7250434" y="3770502"/>
            <a:ext cx="980604"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3" name="任意多边形 25"/>
          <p:cNvSpPr/>
          <p:nvPr>
            <p:custDataLst>
              <p:tags r:id="rId2"/>
            </p:custDataLst>
          </p:nvPr>
        </p:nvSpPr>
        <p:spPr>
          <a:xfrm>
            <a:off x="6757378" y="2345739"/>
            <a:ext cx="1473658" cy="267339"/>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4" name="任意多边形 26"/>
          <p:cNvSpPr/>
          <p:nvPr>
            <p:custDataLst>
              <p:tags r:id="rId3"/>
            </p:custDataLst>
          </p:nvPr>
        </p:nvSpPr>
        <p:spPr>
          <a:xfrm flipH="1">
            <a:off x="3883551" y="2345739"/>
            <a:ext cx="1473658" cy="267339"/>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5" name="任意多边形 27"/>
          <p:cNvSpPr/>
          <p:nvPr>
            <p:custDataLst>
              <p:tags r:id="rId4"/>
            </p:custDataLst>
          </p:nvPr>
        </p:nvSpPr>
        <p:spPr>
          <a:xfrm flipV="1">
            <a:off x="6757378" y="4881170"/>
            <a:ext cx="1473658" cy="267339"/>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6" name="任意多边形 28"/>
          <p:cNvSpPr/>
          <p:nvPr>
            <p:custDataLst>
              <p:tags r:id="rId5"/>
            </p:custDataLst>
          </p:nvPr>
        </p:nvSpPr>
        <p:spPr>
          <a:xfrm flipH="1" flipV="1">
            <a:off x="3883551" y="4881170"/>
            <a:ext cx="1473658" cy="267339"/>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77500" lnSpcReduction="20000"/>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cxnSp>
        <p:nvCxnSpPr>
          <p:cNvPr id="7" name="直接连接符 6"/>
          <p:cNvCxnSpPr/>
          <p:nvPr>
            <p:custDataLst>
              <p:tags r:id="rId6"/>
            </p:custDataLst>
          </p:nvPr>
        </p:nvCxnSpPr>
        <p:spPr>
          <a:xfrm flipH="1">
            <a:off x="3863893" y="3770502"/>
            <a:ext cx="980604" cy="0"/>
          </a:xfrm>
          <a:prstGeom prst="line">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8" name="任意多边形 9"/>
          <p:cNvSpPr/>
          <p:nvPr>
            <p:custDataLst>
              <p:tags r:id="rId7"/>
            </p:custDataLst>
          </p:nvPr>
        </p:nvSpPr>
        <p:spPr>
          <a:xfrm rot="16200000">
            <a:off x="4398234" y="3455335"/>
            <a:ext cx="1145737" cy="592924"/>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86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9" name="任意多边形 10"/>
          <p:cNvSpPr/>
          <p:nvPr>
            <p:custDataLst>
              <p:tags r:id="rId8"/>
            </p:custDataLst>
          </p:nvPr>
        </p:nvSpPr>
        <p:spPr>
          <a:xfrm rot="19800000">
            <a:off x="4943579" y="2513313"/>
            <a:ext cx="1155964" cy="587677"/>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86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0" name="任意多边形 11"/>
          <p:cNvSpPr/>
          <p:nvPr>
            <p:custDataLst>
              <p:tags r:id="rId9"/>
            </p:custDataLst>
          </p:nvPr>
        </p:nvSpPr>
        <p:spPr>
          <a:xfrm rot="1800000">
            <a:off x="6044495" y="2513313"/>
            <a:ext cx="1155964" cy="587677"/>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F19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1" name="任意多边形 12"/>
          <p:cNvSpPr/>
          <p:nvPr>
            <p:custDataLst>
              <p:tags r:id="rId10"/>
            </p:custDataLst>
          </p:nvPr>
        </p:nvSpPr>
        <p:spPr>
          <a:xfrm rot="5400000">
            <a:off x="6600070" y="3455335"/>
            <a:ext cx="1145737" cy="592924"/>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F19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2" name="任意多边形 4"/>
          <p:cNvSpPr/>
          <p:nvPr>
            <p:custDataLst>
              <p:tags r:id="rId11"/>
            </p:custDataLst>
          </p:nvPr>
        </p:nvSpPr>
        <p:spPr>
          <a:xfrm rot="9000000">
            <a:off x="6044495" y="4403390"/>
            <a:ext cx="1155964" cy="587677"/>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F19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3" name="任意多边形 14"/>
          <p:cNvSpPr/>
          <p:nvPr>
            <p:custDataLst>
              <p:tags r:id="rId12"/>
            </p:custDataLst>
          </p:nvPr>
        </p:nvSpPr>
        <p:spPr>
          <a:xfrm rot="12600000">
            <a:off x="4943579" y="4403390"/>
            <a:ext cx="1155964" cy="587677"/>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86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4" name="文本框 13"/>
          <p:cNvSpPr txBox="1"/>
          <p:nvPr/>
        </p:nvSpPr>
        <p:spPr>
          <a:xfrm>
            <a:off x="3100393" y="1583702"/>
            <a:ext cx="722648" cy="61836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cs typeface="+mn-ea"/>
                <a:sym typeface="字魂59号-创粗黑" panose="00000500000000000000" pitchFamily="2" charset="-122"/>
              </a:rPr>
              <a:t>01</a:t>
            </a:r>
            <a:endParaRPr lang="zh-CN" altLang="en-US" sz="3600" b="1"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5" name="文本框 14"/>
          <p:cNvSpPr txBox="1"/>
          <p:nvPr/>
        </p:nvSpPr>
        <p:spPr>
          <a:xfrm>
            <a:off x="1990620" y="1742302"/>
            <a:ext cx="1107996" cy="369332"/>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添加标题</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6" name="文本框 15"/>
          <p:cNvSpPr txBox="1"/>
          <p:nvPr/>
        </p:nvSpPr>
        <p:spPr>
          <a:xfrm>
            <a:off x="966899" y="2087758"/>
            <a:ext cx="2877155" cy="700576"/>
          </a:xfrm>
          <a:prstGeom prst="rect">
            <a:avLst/>
          </a:prstGeom>
          <a:noFill/>
        </p:spPr>
        <p:txBody>
          <a:bodyPr wrap="square" rtlCol="0">
            <a:spAutoFit/>
          </a:bodyPr>
          <a:lstStyle/>
          <a:p>
            <a:pPr algn="r">
              <a:lnSpc>
                <a:spcPct val="15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7" name="文本框 16"/>
          <p:cNvSpPr txBox="1"/>
          <p:nvPr/>
        </p:nvSpPr>
        <p:spPr>
          <a:xfrm>
            <a:off x="3039765" y="3256035"/>
            <a:ext cx="722648" cy="61836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cs typeface="+mn-ea"/>
                <a:sym typeface="字魂59号-创粗黑" panose="00000500000000000000" pitchFamily="2" charset="-122"/>
              </a:rPr>
              <a:t>02</a:t>
            </a:r>
            <a:endParaRPr lang="zh-CN" altLang="en-US" sz="3600" b="1"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8" name="文本框 17"/>
          <p:cNvSpPr txBox="1"/>
          <p:nvPr/>
        </p:nvSpPr>
        <p:spPr>
          <a:xfrm>
            <a:off x="1929993" y="3414635"/>
            <a:ext cx="1107996" cy="369332"/>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添加标题</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9" name="文本框 18"/>
          <p:cNvSpPr txBox="1"/>
          <p:nvPr/>
        </p:nvSpPr>
        <p:spPr>
          <a:xfrm>
            <a:off x="906272" y="3760090"/>
            <a:ext cx="2877155" cy="700576"/>
          </a:xfrm>
          <a:prstGeom prst="rect">
            <a:avLst/>
          </a:prstGeom>
          <a:noFill/>
        </p:spPr>
        <p:txBody>
          <a:bodyPr wrap="square" rtlCol="0">
            <a:spAutoFit/>
          </a:bodyPr>
          <a:lstStyle/>
          <a:p>
            <a:pPr algn="r">
              <a:lnSpc>
                <a:spcPct val="15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0" name="文本框 19"/>
          <p:cNvSpPr txBox="1"/>
          <p:nvPr/>
        </p:nvSpPr>
        <p:spPr>
          <a:xfrm>
            <a:off x="3061143" y="4853331"/>
            <a:ext cx="722648" cy="61836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cs typeface="+mn-ea"/>
                <a:sym typeface="字魂59号-创粗黑" panose="00000500000000000000" pitchFamily="2" charset="-122"/>
              </a:rPr>
              <a:t>03</a:t>
            </a:r>
            <a:endParaRPr lang="zh-CN" altLang="en-US" sz="3600" b="1"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1" name="文本框 20"/>
          <p:cNvSpPr txBox="1"/>
          <p:nvPr/>
        </p:nvSpPr>
        <p:spPr>
          <a:xfrm>
            <a:off x="1951371" y="5011931"/>
            <a:ext cx="1107996" cy="369332"/>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添加标题</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2" name="文本框 21"/>
          <p:cNvSpPr txBox="1"/>
          <p:nvPr/>
        </p:nvSpPr>
        <p:spPr>
          <a:xfrm>
            <a:off x="8370866" y="1759628"/>
            <a:ext cx="722648" cy="61836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cs typeface="+mn-ea"/>
                <a:sym typeface="字魂59号-创粗黑" panose="00000500000000000000" pitchFamily="2" charset="-122"/>
              </a:rPr>
              <a:t>04</a:t>
            </a:r>
            <a:endParaRPr lang="zh-CN" altLang="en-US" sz="3600" b="1"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3" name="文本框 22"/>
          <p:cNvSpPr txBox="1"/>
          <p:nvPr/>
        </p:nvSpPr>
        <p:spPr>
          <a:xfrm>
            <a:off x="9017958" y="1864195"/>
            <a:ext cx="1107996" cy="369332"/>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添加标题</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4" name="文本框 23"/>
          <p:cNvSpPr txBox="1"/>
          <p:nvPr/>
        </p:nvSpPr>
        <p:spPr>
          <a:xfrm>
            <a:off x="8370866" y="2263686"/>
            <a:ext cx="2877155" cy="700576"/>
          </a:xfrm>
          <a:prstGeom prst="rect">
            <a:avLst/>
          </a:prstGeom>
          <a:noFill/>
        </p:spPr>
        <p:txBody>
          <a:bodyPr wrap="square" rtlCol="0">
            <a:spAutoFit/>
          </a:bodyPr>
          <a:lstStyle/>
          <a:p>
            <a:pPr>
              <a:lnSpc>
                <a:spcPct val="15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5" name="文本框 24"/>
          <p:cNvSpPr txBox="1"/>
          <p:nvPr/>
        </p:nvSpPr>
        <p:spPr>
          <a:xfrm>
            <a:off x="8370865" y="3288374"/>
            <a:ext cx="722648" cy="61836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cs typeface="+mn-ea"/>
                <a:sym typeface="字魂59号-创粗黑" panose="00000500000000000000" pitchFamily="2" charset="-122"/>
              </a:rPr>
              <a:t>05</a:t>
            </a:r>
            <a:endParaRPr lang="zh-CN" altLang="en-US" sz="3600" b="1"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6" name="文本框 25"/>
          <p:cNvSpPr txBox="1"/>
          <p:nvPr/>
        </p:nvSpPr>
        <p:spPr>
          <a:xfrm>
            <a:off x="9017958" y="3392939"/>
            <a:ext cx="1107996" cy="369332"/>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添加标题</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7" name="文本框 26"/>
          <p:cNvSpPr txBox="1"/>
          <p:nvPr/>
        </p:nvSpPr>
        <p:spPr>
          <a:xfrm>
            <a:off x="8370866" y="3792432"/>
            <a:ext cx="2877155" cy="700576"/>
          </a:xfrm>
          <a:prstGeom prst="rect">
            <a:avLst/>
          </a:prstGeom>
          <a:noFill/>
        </p:spPr>
        <p:txBody>
          <a:bodyPr wrap="square" rtlCol="0">
            <a:spAutoFit/>
          </a:bodyPr>
          <a:lstStyle/>
          <a:p>
            <a:pPr>
              <a:lnSpc>
                <a:spcPct val="15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8" name="文本框 27"/>
          <p:cNvSpPr txBox="1"/>
          <p:nvPr/>
        </p:nvSpPr>
        <p:spPr>
          <a:xfrm>
            <a:off x="8370865" y="4866826"/>
            <a:ext cx="722648" cy="61836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cs typeface="+mn-ea"/>
                <a:sym typeface="字魂59号-创粗黑" panose="00000500000000000000" pitchFamily="2" charset="-122"/>
              </a:rPr>
              <a:t>06</a:t>
            </a:r>
            <a:endParaRPr lang="zh-CN" altLang="en-US" sz="3600" b="1"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9" name="文本框 28"/>
          <p:cNvSpPr txBox="1"/>
          <p:nvPr/>
        </p:nvSpPr>
        <p:spPr>
          <a:xfrm>
            <a:off x="9017958" y="4971390"/>
            <a:ext cx="1107996" cy="369332"/>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添加标题</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0" name="文本框 29"/>
          <p:cNvSpPr txBox="1"/>
          <p:nvPr/>
        </p:nvSpPr>
        <p:spPr>
          <a:xfrm>
            <a:off x="8370866" y="5370882"/>
            <a:ext cx="2877155" cy="700576"/>
          </a:xfrm>
          <a:prstGeom prst="rect">
            <a:avLst/>
          </a:prstGeom>
          <a:noFill/>
        </p:spPr>
        <p:txBody>
          <a:bodyPr wrap="square" rtlCol="0">
            <a:spAutoFit/>
          </a:bodyPr>
          <a:lstStyle/>
          <a:p>
            <a:pPr>
              <a:lnSpc>
                <a:spcPct val="15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1" name="文本框 30"/>
          <p:cNvSpPr txBox="1"/>
          <p:nvPr/>
        </p:nvSpPr>
        <p:spPr>
          <a:xfrm>
            <a:off x="927650" y="5357386"/>
            <a:ext cx="2877155" cy="700576"/>
          </a:xfrm>
          <a:prstGeom prst="rect">
            <a:avLst/>
          </a:prstGeom>
          <a:noFill/>
        </p:spPr>
        <p:txBody>
          <a:bodyPr wrap="square" rtlCol="0">
            <a:spAutoFit/>
          </a:bodyPr>
          <a:lstStyle/>
          <a:p>
            <a:pPr algn="r">
              <a:lnSpc>
                <a:spcPct val="15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2" name="文本框 31"/>
          <p:cNvSpPr txBox="1"/>
          <p:nvPr/>
        </p:nvSpPr>
        <p:spPr>
          <a:xfrm>
            <a:off x="793546" y="420915"/>
            <a:ext cx="298994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rPr>
              <a:t>点击添加标题</a:t>
            </a:r>
            <a:endPar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4834860" y="2475883"/>
            <a:ext cx="2400300" cy="2400300"/>
          </a:xfrm>
          <a:prstGeom prst="ellipse">
            <a:avLst/>
          </a:prstGeom>
          <a:solidFill>
            <a:schemeClr val="tx1">
              <a:lumMod val="50000"/>
              <a:lumOff val="50000"/>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 name="椭圆 2"/>
          <p:cNvSpPr/>
          <p:nvPr/>
        </p:nvSpPr>
        <p:spPr>
          <a:xfrm>
            <a:off x="4469807" y="2110830"/>
            <a:ext cx="3130407" cy="3130406"/>
          </a:xfrm>
          <a:prstGeom prst="ellipse">
            <a:avLst/>
          </a:prstGeom>
          <a:noFill/>
          <a:ln w="3175">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nvGrpSpPr>
          <p:cNvPr id="4" name="组合 3"/>
          <p:cNvGrpSpPr/>
          <p:nvPr/>
        </p:nvGrpSpPr>
        <p:grpSpPr>
          <a:xfrm>
            <a:off x="5192046" y="2833075"/>
            <a:ext cx="1685925" cy="1685925"/>
            <a:chOff x="4862685" y="2533650"/>
            <a:chExt cx="2247900" cy="2247900"/>
          </a:xfrm>
          <a:solidFill>
            <a:schemeClr val="tx1">
              <a:lumMod val="75000"/>
              <a:lumOff val="25000"/>
            </a:schemeClr>
          </a:solidFill>
        </p:grpSpPr>
        <p:sp>
          <p:nvSpPr>
            <p:cNvPr id="5" name="椭圆 4"/>
            <p:cNvSpPr/>
            <p:nvPr/>
          </p:nvSpPr>
          <p:spPr>
            <a:xfrm>
              <a:off x="4862685" y="2533650"/>
              <a:ext cx="2247900" cy="2247900"/>
            </a:xfrm>
            <a:prstGeom prst="ellipse">
              <a:avLst/>
            </a:prstGeom>
            <a:solidFill>
              <a:srgbClr val="F19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6" name="Freeform 7"/>
            <p:cNvSpPr>
              <a:spLocks noChangeAspect="1" noEditPoints="1"/>
            </p:cNvSpPr>
            <p:nvPr/>
          </p:nvSpPr>
          <p:spPr bwMode="auto">
            <a:xfrm>
              <a:off x="5600263" y="3172305"/>
              <a:ext cx="772742" cy="577230"/>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solidFill>
              <a:schemeClr val="bg1"/>
            </a:solidFill>
            <a:ln>
              <a:noFill/>
            </a:ln>
          </p:spPr>
          <p:txBody>
            <a:bodyPr vert="horz" wrap="square" lIns="91440" tIns="45720" rIns="91440" bIns="45720" numCol="1" anchor="t" anchorCtr="0" compatLnSpc="1"/>
            <a:lstStyle/>
            <a:p>
              <a:pPr defTabSz="783590">
                <a:defRPr/>
              </a:pPr>
              <a:endParaRPr lang="zh-CN" altLang="en-US" sz="1800" kern="0" dirty="0">
                <a:solidFill>
                  <a:srgbClr val="464646"/>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7" name="文本框 6"/>
            <p:cNvSpPr txBox="1"/>
            <p:nvPr/>
          </p:nvSpPr>
          <p:spPr>
            <a:xfrm>
              <a:off x="5345272" y="3939754"/>
              <a:ext cx="1340538" cy="451405"/>
            </a:xfrm>
            <a:prstGeom prst="rect">
              <a:avLst/>
            </a:prstGeom>
            <a:noFill/>
          </p:spPr>
          <p:txBody>
            <a:bodyPr wrap="none" rtlCol="0">
              <a:spAutoFit/>
            </a:bodyPr>
            <a:lstStyle/>
            <a:p>
              <a:r>
                <a:rPr lang="zh-CN" altLang="en-US" sz="1600" dirty="0">
                  <a:solidFill>
                    <a:schemeClr val="bg1"/>
                  </a:solidFill>
                  <a:latin typeface="微软雅黑" panose="020B0503020204020204" pitchFamily="34" charset="-122"/>
                  <a:ea typeface="微软雅黑" panose="020B0503020204020204" pitchFamily="34" charset="-122"/>
                  <a:cs typeface="+mn-ea"/>
                  <a:sym typeface="字魂59号-创粗黑" panose="00000500000000000000" pitchFamily="2" charset="-122"/>
                </a:rPr>
                <a:t>研究成果</a:t>
              </a:r>
              <a:endParaRPr lang="zh-CN" altLang="en-US" sz="1600" dirty="0">
                <a:solidFill>
                  <a:schemeClr val="bg1"/>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grpSp>
        <p:nvGrpSpPr>
          <p:cNvPr id="8" name="组合 7"/>
          <p:cNvGrpSpPr/>
          <p:nvPr/>
        </p:nvGrpSpPr>
        <p:grpSpPr>
          <a:xfrm>
            <a:off x="6938126" y="1877683"/>
            <a:ext cx="594067" cy="657008"/>
            <a:chOff x="7190791" y="1259800"/>
            <a:chExt cx="792088" cy="876010"/>
          </a:xfrm>
          <a:solidFill>
            <a:srgbClr val="86C5C5"/>
          </a:solidFill>
        </p:grpSpPr>
        <p:grpSp>
          <p:nvGrpSpPr>
            <p:cNvPr id="9" name="组合 8"/>
            <p:cNvGrpSpPr/>
            <p:nvPr/>
          </p:nvGrpSpPr>
          <p:grpSpPr>
            <a:xfrm rot="1291582">
              <a:off x="7190791" y="1259800"/>
              <a:ext cx="792088" cy="876010"/>
              <a:chOff x="6744072" y="893003"/>
              <a:chExt cx="792088" cy="876010"/>
            </a:xfrm>
            <a:grpFill/>
          </p:grpSpPr>
          <p:sp>
            <p:nvSpPr>
              <p:cNvPr id="11" name="流程图: 联系 38"/>
              <p:cNvSpPr/>
              <p:nvPr/>
            </p:nvSpPr>
            <p:spPr>
              <a:xfrm>
                <a:off x="6744072" y="893003"/>
                <a:ext cx="792088" cy="792088"/>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2" name="等腰三角形 11"/>
              <p:cNvSpPr/>
              <p:nvPr/>
            </p:nvSpPr>
            <p:spPr>
              <a:xfrm rot="11236714">
                <a:off x="6978736" y="1601169"/>
                <a:ext cx="216024" cy="1678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sp>
          <p:nvSpPr>
            <p:cNvPr id="10" name="文本框 28"/>
            <p:cNvSpPr txBox="1"/>
            <p:nvPr/>
          </p:nvSpPr>
          <p:spPr>
            <a:xfrm>
              <a:off x="7423168" y="1475477"/>
              <a:ext cx="406522" cy="430886"/>
            </a:xfrm>
            <a:prstGeom prst="rect">
              <a:avLst/>
            </a:prstGeom>
            <a:grpFill/>
          </p:spPr>
          <p:txBody>
            <a:bodyPr wrap="none" rtlCol="0">
              <a:spAutoFit/>
            </a:bodyPr>
            <a:lstStyle/>
            <a:p>
              <a:r>
                <a:rPr lang="en-US" altLang="zh-CN" sz="1500" dirty="0">
                  <a:solidFill>
                    <a:schemeClr val="bg1"/>
                  </a:solidFill>
                  <a:latin typeface="微软雅黑" panose="020B0503020204020204" pitchFamily="34" charset="-122"/>
                  <a:ea typeface="微软雅黑" panose="020B0503020204020204" pitchFamily="34" charset="-122"/>
                  <a:cs typeface="+mn-ea"/>
                  <a:sym typeface="字魂59号-创粗黑" panose="00000500000000000000" pitchFamily="2" charset="-122"/>
                </a:rPr>
                <a:t>B</a:t>
              </a:r>
              <a:endParaRPr lang="zh-CN" altLang="en-US" sz="1500" dirty="0">
                <a:solidFill>
                  <a:schemeClr val="bg1"/>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grpSp>
        <p:nvGrpSpPr>
          <p:cNvPr id="13" name="组合 12"/>
          <p:cNvGrpSpPr/>
          <p:nvPr/>
        </p:nvGrpSpPr>
        <p:grpSpPr>
          <a:xfrm>
            <a:off x="4394614" y="2951219"/>
            <a:ext cx="657008" cy="594066"/>
            <a:chOff x="3799443" y="2691181"/>
            <a:chExt cx="876010" cy="792088"/>
          </a:xfrm>
          <a:solidFill>
            <a:srgbClr val="86C5C5"/>
          </a:solidFill>
        </p:grpSpPr>
        <p:grpSp>
          <p:nvGrpSpPr>
            <p:cNvPr id="14" name="组合 13"/>
            <p:cNvGrpSpPr/>
            <p:nvPr/>
          </p:nvGrpSpPr>
          <p:grpSpPr>
            <a:xfrm rot="18172526">
              <a:off x="3841404" y="2649220"/>
              <a:ext cx="792088" cy="876010"/>
              <a:chOff x="6744072" y="893003"/>
              <a:chExt cx="792088" cy="876010"/>
            </a:xfrm>
            <a:grpFill/>
          </p:grpSpPr>
          <p:sp>
            <p:nvSpPr>
              <p:cNvPr id="16" name="流程图: 联系 43"/>
              <p:cNvSpPr/>
              <p:nvPr/>
            </p:nvSpPr>
            <p:spPr>
              <a:xfrm>
                <a:off x="6744072" y="893003"/>
                <a:ext cx="792088" cy="792088"/>
              </a:xfrm>
              <a:prstGeom prst="flowChartConnec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7" name="等腰三角形 16"/>
              <p:cNvSpPr/>
              <p:nvPr/>
            </p:nvSpPr>
            <p:spPr>
              <a:xfrm rot="11236714">
                <a:off x="6978736" y="1601169"/>
                <a:ext cx="216024" cy="16784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sp>
          <p:nvSpPr>
            <p:cNvPr id="15" name="文本框 29"/>
            <p:cNvSpPr txBox="1"/>
            <p:nvPr/>
          </p:nvSpPr>
          <p:spPr>
            <a:xfrm>
              <a:off x="3975023" y="2864393"/>
              <a:ext cx="425757" cy="430887"/>
            </a:xfrm>
            <a:prstGeom prst="rect">
              <a:avLst/>
            </a:prstGeom>
            <a:grpFill/>
          </p:spPr>
          <p:txBody>
            <a:bodyPr wrap="none" rtlCol="0">
              <a:spAutoFit/>
            </a:bodyPr>
            <a:lstStyle/>
            <a:p>
              <a:r>
                <a:rPr lang="en-US" altLang="zh-CN" sz="1500" dirty="0">
                  <a:solidFill>
                    <a:schemeClr val="bg1"/>
                  </a:solidFill>
                  <a:latin typeface="微软雅黑" panose="020B0503020204020204" pitchFamily="34" charset="-122"/>
                  <a:ea typeface="微软雅黑" panose="020B0503020204020204" pitchFamily="34" charset="-122"/>
                  <a:cs typeface="+mn-ea"/>
                  <a:sym typeface="字魂59号-创粗黑" panose="00000500000000000000" pitchFamily="2" charset="-122"/>
                </a:rPr>
                <a:t>A</a:t>
              </a:r>
              <a:endParaRPr lang="zh-CN" altLang="en-US" sz="1500" dirty="0">
                <a:solidFill>
                  <a:schemeClr val="bg1"/>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sp>
        <p:nvSpPr>
          <p:cNvPr id="18" name="文本框 17"/>
          <p:cNvSpPr txBox="1"/>
          <p:nvPr/>
        </p:nvSpPr>
        <p:spPr>
          <a:xfrm>
            <a:off x="3220379" y="2833075"/>
            <a:ext cx="755335"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cs typeface="+mn-ea"/>
                <a:sym typeface="字魂59号-创粗黑" panose="00000500000000000000" pitchFamily="2" charset="-122"/>
              </a:rPr>
              <a:t>01</a:t>
            </a:r>
            <a:endParaRPr lang="zh-CN" altLang="en-US" sz="3600" b="1"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9" name="文本框 18"/>
          <p:cNvSpPr txBox="1"/>
          <p:nvPr/>
        </p:nvSpPr>
        <p:spPr>
          <a:xfrm>
            <a:off x="2110525" y="2998849"/>
            <a:ext cx="1107996" cy="369332"/>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添加标题</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0" name="文本框 19"/>
          <p:cNvSpPr txBox="1"/>
          <p:nvPr/>
        </p:nvSpPr>
        <p:spPr>
          <a:xfrm>
            <a:off x="1029797" y="3359930"/>
            <a:ext cx="3007295" cy="889090"/>
          </a:xfrm>
          <a:prstGeom prst="rect">
            <a:avLst/>
          </a:prstGeom>
          <a:noFill/>
        </p:spPr>
        <p:txBody>
          <a:bodyPr wrap="square" rtlCol="0">
            <a:spAutoFit/>
          </a:bodyPr>
          <a:lstStyle/>
          <a:p>
            <a:pPr algn="r">
              <a:lnSpc>
                <a:spcPct val="20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1" name="文本框 20"/>
          <p:cNvSpPr txBox="1"/>
          <p:nvPr/>
        </p:nvSpPr>
        <p:spPr>
          <a:xfrm>
            <a:off x="8154908" y="1861670"/>
            <a:ext cx="755335"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cs typeface="+mn-ea"/>
                <a:sym typeface="字魂59号-创粗黑" panose="00000500000000000000" pitchFamily="2" charset="-122"/>
              </a:rPr>
              <a:t>02</a:t>
            </a:r>
            <a:endParaRPr lang="zh-CN" altLang="en-US" sz="3600" b="1"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2" name="文本框 21"/>
          <p:cNvSpPr txBox="1"/>
          <p:nvPr/>
        </p:nvSpPr>
        <p:spPr>
          <a:xfrm>
            <a:off x="8881387" y="1970967"/>
            <a:ext cx="1107996" cy="369332"/>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添加标题</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3" name="文本框 22"/>
          <p:cNvSpPr txBox="1"/>
          <p:nvPr/>
        </p:nvSpPr>
        <p:spPr>
          <a:xfrm>
            <a:off x="8154909" y="2388529"/>
            <a:ext cx="3007295" cy="889090"/>
          </a:xfrm>
          <a:prstGeom prst="rect">
            <a:avLst/>
          </a:prstGeom>
          <a:noFill/>
        </p:spPr>
        <p:txBody>
          <a:bodyPr wrap="square" rtlCol="0">
            <a:spAutoFit/>
          </a:bodyPr>
          <a:lstStyle/>
          <a:p>
            <a:pPr>
              <a:lnSpc>
                <a:spcPct val="20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4" name="文本框 23"/>
          <p:cNvSpPr txBox="1"/>
          <p:nvPr/>
        </p:nvSpPr>
        <p:spPr>
          <a:xfrm>
            <a:off x="793546" y="420915"/>
            <a:ext cx="298994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rPr>
              <a:t>点击添加标题</a:t>
            </a:r>
            <a:endPar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4"/>
          <p:cNvSpPr/>
          <p:nvPr/>
        </p:nvSpPr>
        <p:spPr>
          <a:xfrm>
            <a:off x="2370635" y="1957797"/>
            <a:ext cx="1894729" cy="3752360"/>
          </a:xfrm>
          <a:custGeom>
            <a:avLst/>
            <a:gdLst>
              <a:gd name="connsiteX0" fmla="*/ 23404 w 2390620"/>
              <a:gd name="connsiteY0" fmla="*/ 0 h 4734432"/>
              <a:gd name="connsiteX1" fmla="*/ 2390620 w 2390620"/>
              <a:gd name="connsiteY1" fmla="*/ 2367216 h 4734432"/>
              <a:gd name="connsiteX2" fmla="*/ 23404 w 2390620"/>
              <a:gd name="connsiteY2" fmla="*/ 4734432 h 4734432"/>
              <a:gd name="connsiteX3" fmla="*/ 0 w 2390620"/>
              <a:gd name="connsiteY3" fmla="*/ 4733250 h 4734432"/>
              <a:gd name="connsiteX4" fmla="*/ 0 w 2390620"/>
              <a:gd name="connsiteY4" fmla="*/ 1182 h 4734432"/>
              <a:gd name="connsiteX5" fmla="*/ 23404 w 2390620"/>
              <a:gd name="connsiteY5" fmla="*/ 0 h 4734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0620" h="4734432">
                <a:moveTo>
                  <a:pt x="23404" y="0"/>
                </a:moveTo>
                <a:cubicBezTo>
                  <a:pt x="1330781" y="0"/>
                  <a:pt x="2390620" y="1059839"/>
                  <a:pt x="2390620" y="2367216"/>
                </a:cubicBezTo>
                <a:cubicBezTo>
                  <a:pt x="2390620" y="3674593"/>
                  <a:pt x="1330781" y="4734432"/>
                  <a:pt x="23404" y="4734432"/>
                </a:cubicBezTo>
                <a:lnTo>
                  <a:pt x="0" y="4733250"/>
                </a:lnTo>
                <a:lnTo>
                  <a:pt x="0" y="1182"/>
                </a:lnTo>
                <a:lnTo>
                  <a:pt x="23404" y="0"/>
                </a:lnTo>
                <a:close/>
              </a:path>
            </a:pathLst>
          </a:custGeom>
          <a:noFill/>
          <a:ln>
            <a:solidFill>
              <a:schemeClr val="tx1"/>
            </a:solidFill>
          </a:ln>
          <a:extLst>
            <a:ext uri="{909E8E84-426E-40DD-AFC4-6F175D3DCCD1}">
              <a14:hiddenFill xmlns:a14="http://schemas.microsoft.com/office/drawing/2010/main">
                <a:solidFill>
                  <a:srgbClr val="497C59"/>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 name="矩形 2"/>
          <p:cNvSpPr/>
          <p:nvPr/>
        </p:nvSpPr>
        <p:spPr>
          <a:xfrm>
            <a:off x="1761157" y="1953777"/>
            <a:ext cx="711571" cy="37539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微软雅黑" panose="020B0503020204020204" pitchFamily="34" charset="-122"/>
                <a:ea typeface="微软雅黑" panose="020B0503020204020204" pitchFamily="34" charset="-122"/>
                <a:cs typeface="+mn-ea"/>
                <a:sym typeface="字魂59号-创粗黑" panose="00000500000000000000" pitchFamily="2" charset="-122"/>
              </a:rPr>
              <a:t>关键词</a:t>
            </a:r>
            <a:endParaRPr lang="zh-CN" altLang="en-US" sz="3200" b="1"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4" name="椭圆 3"/>
          <p:cNvSpPr/>
          <p:nvPr/>
        </p:nvSpPr>
        <p:spPr>
          <a:xfrm>
            <a:off x="920937" y="2428063"/>
            <a:ext cx="2811830" cy="2811829"/>
          </a:xfrm>
          <a:prstGeom prst="ellipse">
            <a:avLst/>
          </a:prstGeom>
          <a:solidFill>
            <a:srgbClr val="F1959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latin typeface="微软雅黑" panose="020B0503020204020204" pitchFamily="34" charset="-122"/>
                <a:ea typeface="微软雅黑" panose="020B0503020204020204" pitchFamily="34" charset="-122"/>
                <a:cs typeface="+mn-ea"/>
                <a:sym typeface="字魂59号-创粗黑" panose="00000500000000000000" pitchFamily="2" charset="-122"/>
              </a:rPr>
              <a:t>添加标题</a:t>
            </a:r>
            <a:endParaRPr lang="zh-CN" altLang="en-US" sz="3200" b="1"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cxnSp>
        <p:nvCxnSpPr>
          <p:cNvPr id="5" name="直接连接符 4"/>
          <p:cNvCxnSpPr/>
          <p:nvPr/>
        </p:nvCxnSpPr>
        <p:spPr>
          <a:xfrm>
            <a:off x="3246556" y="2205541"/>
            <a:ext cx="2292095" cy="0"/>
          </a:xfrm>
          <a:prstGeom prst="line">
            <a:avLst/>
          </a:prstGeom>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119315" y="3237611"/>
            <a:ext cx="2292095" cy="0"/>
          </a:xfrm>
          <a:prstGeom prst="line">
            <a:avLst/>
          </a:prstGeom>
          <a:solidFill>
            <a:srgbClr val="A67346"/>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131961" y="4469501"/>
            <a:ext cx="2292095" cy="0"/>
          </a:xfrm>
          <a:prstGeom prst="line">
            <a:avLst/>
          </a:prstGeom>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33910" y="5487636"/>
            <a:ext cx="2292095" cy="0"/>
          </a:xfrm>
          <a:prstGeom prst="line">
            <a:avLst/>
          </a:prstGeom>
          <a:ln>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5430609" y="1849756"/>
            <a:ext cx="711570" cy="711569"/>
          </a:xfrm>
          <a:prstGeom prst="ellipse">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cs typeface="+mn-ea"/>
                <a:sym typeface="字魂59号-创粗黑" panose="00000500000000000000" pitchFamily="2" charset="-122"/>
              </a:rPr>
              <a:t>1</a:t>
            </a:r>
            <a:endParaRPr lang="zh-CN" altLang="en-US" sz="3200"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0" name="椭圆 9"/>
          <p:cNvSpPr/>
          <p:nvPr/>
        </p:nvSpPr>
        <p:spPr>
          <a:xfrm>
            <a:off x="6316014" y="2881827"/>
            <a:ext cx="711570" cy="711569"/>
          </a:xfrm>
          <a:prstGeom prst="ellipse">
            <a:avLst/>
          </a:prstGeom>
          <a:solidFill>
            <a:srgbClr val="86C5C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cs typeface="+mn-ea"/>
                <a:sym typeface="字魂59号-创粗黑" panose="00000500000000000000" pitchFamily="2" charset="-122"/>
              </a:rPr>
              <a:t>2</a:t>
            </a:r>
            <a:endParaRPr lang="zh-CN" altLang="en-US" sz="3200"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1" name="椭圆 10"/>
          <p:cNvSpPr/>
          <p:nvPr/>
        </p:nvSpPr>
        <p:spPr>
          <a:xfrm>
            <a:off x="6316014" y="4121651"/>
            <a:ext cx="711570" cy="711569"/>
          </a:xfrm>
          <a:prstGeom prst="ellipse">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cs typeface="+mn-ea"/>
                <a:sym typeface="字魂59号-创粗黑" panose="00000500000000000000" pitchFamily="2" charset="-122"/>
              </a:rPr>
              <a:t>3</a:t>
            </a:r>
            <a:endParaRPr lang="zh-CN" altLang="en-US" sz="3200"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2" name="椭圆 11"/>
          <p:cNvSpPr/>
          <p:nvPr/>
        </p:nvSpPr>
        <p:spPr>
          <a:xfrm>
            <a:off x="5430609" y="5131851"/>
            <a:ext cx="711570" cy="711569"/>
          </a:xfrm>
          <a:prstGeom prst="ellipse">
            <a:avLst/>
          </a:prstGeom>
          <a:solidFill>
            <a:srgbClr val="86C5C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panose="020B0503020204020204" pitchFamily="34" charset="-122"/>
                <a:ea typeface="微软雅黑" panose="020B0503020204020204" pitchFamily="34" charset="-122"/>
                <a:cs typeface="+mn-ea"/>
                <a:sym typeface="字魂59号-创粗黑" panose="00000500000000000000" pitchFamily="2" charset="-122"/>
              </a:rPr>
              <a:t>4</a:t>
            </a:r>
            <a:endParaRPr lang="zh-CN" altLang="en-US" sz="3200"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3" name="椭圆 12"/>
          <p:cNvSpPr/>
          <p:nvPr/>
        </p:nvSpPr>
        <p:spPr>
          <a:xfrm>
            <a:off x="3108656" y="2047061"/>
            <a:ext cx="381006" cy="381006"/>
          </a:xfrm>
          <a:prstGeom prst="ellipse">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4" name="椭圆 13"/>
          <p:cNvSpPr/>
          <p:nvPr/>
        </p:nvSpPr>
        <p:spPr>
          <a:xfrm>
            <a:off x="3994060" y="3079131"/>
            <a:ext cx="381006" cy="381006"/>
          </a:xfrm>
          <a:prstGeom prst="ellipse">
            <a:avLst/>
          </a:prstGeom>
          <a:solidFill>
            <a:srgbClr val="86C5C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5" name="椭圆 14"/>
          <p:cNvSpPr/>
          <p:nvPr/>
        </p:nvSpPr>
        <p:spPr>
          <a:xfrm>
            <a:off x="3994060" y="4318954"/>
            <a:ext cx="381006" cy="381006"/>
          </a:xfrm>
          <a:prstGeom prst="ellipse">
            <a:avLst/>
          </a:prstGeom>
          <a:solidFill>
            <a:schemeClr val="bg1">
              <a:lumMod val="6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6" name="椭圆 15"/>
          <p:cNvSpPr/>
          <p:nvPr/>
        </p:nvSpPr>
        <p:spPr>
          <a:xfrm>
            <a:off x="3108656" y="5329156"/>
            <a:ext cx="381006" cy="381006"/>
          </a:xfrm>
          <a:prstGeom prst="ellipse">
            <a:avLst/>
          </a:prstGeom>
          <a:solidFill>
            <a:srgbClr val="86C5C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7" name="文本框 16"/>
          <p:cNvSpPr txBox="1"/>
          <p:nvPr/>
        </p:nvSpPr>
        <p:spPr>
          <a:xfrm>
            <a:off x="6385625" y="1668545"/>
            <a:ext cx="1008655" cy="334284"/>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添加标题</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8" name="文本框 17"/>
          <p:cNvSpPr txBox="1"/>
          <p:nvPr/>
        </p:nvSpPr>
        <p:spPr>
          <a:xfrm>
            <a:off x="6287731" y="1944587"/>
            <a:ext cx="4249132" cy="700576"/>
          </a:xfrm>
          <a:prstGeom prst="rect">
            <a:avLst/>
          </a:prstGeom>
          <a:noFill/>
        </p:spPr>
        <p:txBody>
          <a:bodyPr wrap="square" rtlCol="0">
            <a:spAutoFit/>
          </a:bodyPr>
          <a:lstStyle/>
          <a:p>
            <a:pPr>
              <a:lnSpc>
                <a:spcPct val="15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9" name="文本框 18"/>
          <p:cNvSpPr txBox="1"/>
          <p:nvPr/>
        </p:nvSpPr>
        <p:spPr>
          <a:xfrm>
            <a:off x="7313060" y="2761736"/>
            <a:ext cx="1008655" cy="334284"/>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添加标题</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0" name="文本框 19"/>
          <p:cNvSpPr txBox="1"/>
          <p:nvPr/>
        </p:nvSpPr>
        <p:spPr>
          <a:xfrm>
            <a:off x="7215169" y="3037778"/>
            <a:ext cx="3952198" cy="700576"/>
          </a:xfrm>
          <a:prstGeom prst="rect">
            <a:avLst/>
          </a:prstGeom>
          <a:noFill/>
        </p:spPr>
        <p:txBody>
          <a:bodyPr wrap="square" rtlCol="0">
            <a:spAutoFit/>
          </a:bodyPr>
          <a:lstStyle/>
          <a:p>
            <a:pPr>
              <a:lnSpc>
                <a:spcPct val="15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1" name="文本框 20"/>
          <p:cNvSpPr txBox="1"/>
          <p:nvPr/>
        </p:nvSpPr>
        <p:spPr>
          <a:xfrm>
            <a:off x="7313060" y="4071745"/>
            <a:ext cx="1008655" cy="334284"/>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添加标题</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2" name="文本框 21"/>
          <p:cNvSpPr txBox="1"/>
          <p:nvPr/>
        </p:nvSpPr>
        <p:spPr>
          <a:xfrm>
            <a:off x="7215168" y="4347787"/>
            <a:ext cx="3392332" cy="700576"/>
          </a:xfrm>
          <a:prstGeom prst="rect">
            <a:avLst/>
          </a:prstGeom>
          <a:noFill/>
        </p:spPr>
        <p:txBody>
          <a:bodyPr wrap="square" rtlCol="0">
            <a:spAutoFit/>
          </a:bodyPr>
          <a:lstStyle/>
          <a:p>
            <a:pPr>
              <a:lnSpc>
                <a:spcPct val="15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3" name="文本框 22"/>
          <p:cNvSpPr txBox="1"/>
          <p:nvPr/>
        </p:nvSpPr>
        <p:spPr>
          <a:xfrm>
            <a:off x="6418251" y="5051817"/>
            <a:ext cx="1008655" cy="334284"/>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添加标题</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4" name="文本框 23"/>
          <p:cNvSpPr txBox="1"/>
          <p:nvPr/>
        </p:nvSpPr>
        <p:spPr>
          <a:xfrm>
            <a:off x="6320359" y="5327859"/>
            <a:ext cx="4287142" cy="700576"/>
          </a:xfrm>
          <a:prstGeom prst="rect">
            <a:avLst/>
          </a:prstGeom>
          <a:noFill/>
        </p:spPr>
        <p:txBody>
          <a:bodyPr wrap="square" rtlCol="0">
            <a:spAutoFit/>
          </a:bodyPr>
          <a:lstStyle/>
          <a:p>
            <a:pPr>
              <a:lnSpc>
                <a:spcPct val="15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单击此处编辑您要的内容，建议您在展示时采用微软雅黑字体</a:t>
            </a:r>
            <a:r>
              <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a:t>
            </a:r>
            <a:endParaRPr lang="en-US" alt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5" name="文本框 24"/>
          <p:cNvSpPr txBox="1"/>
          <p:nvPr/>
        </p:nvSpPr>
        <p:spPr>
          <a:xfrm>
            <a:off x="793546" y="420915"/>
            <a:ext cx="2989943"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rPr>
              <a:t>点击添加标题</a:t>
            </a:r>
            <a:endPar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 形 2"/>
          <p:cNvSpPr/>
          <p:nvPr/>
        </p:nvSpPr>
        <p:spPr>
          <a:xfrm>
            <a:off x="0" y="2394856"/>
            <a:ext cx="8084457" cy="4463144"/>
          </a:xfrm>
          <a:prstGeom prst="corner">
            <a:avLst>
              <a:gd name="adj1" fmla="val 8808"/>
              <a:gd name="adj2" fmla="val 10614"/>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4" name="L 形 3"/>
          <p:cNvSpPr/>
          <p:nvPr/>
        </p:nvSpPr>
        <p:spPr>
          <a:xfrm flipH="1" flipV="1">
            <a:off x="4107543" y="-2170"/>
            <a:ext cx="8084457" cy="4463144"/>
          </a:xfrm>
          <a:prstGeom prst="corner">
            <a:avLst>
              <a:gd name="adj1" fmla="val 8808"/>
              <a:gd name="adj2" fmla="val 10614"/>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3" name="矩形 12"/>
          <p:cNvSpPr/>
          <p:nvPr/>
        </p:nvSpPr>
        <p:spPr>
          <a:xfrm>
            <a:off x="412955" y="435076"/>
            <a:ext cx="11267768" cy="6054213"/>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5" name="流程图: 摘录 4"/>
          <p:cNvSpPr/>
          <p:nvPr/>
        </p:nvSpPr>
        <p:spPr>
          <a:xfrm rot="20937521">
            <a:off x="1355059" y="328914"/>
            <a:ext cx="991357" cy="820989"/>
          </a:xfrm>
          <a:prstGeom prst="flowChartExtract">
            <a:avLst/>
          </a:prstGeom>
          <a:pattFill prst="wdDnDiag">
            <a:fgClr>
              <a:srgbClr val="86C5C5"/>
            </a:fgClr>
            <a:bgClr>
              <a:schemeClr val="bg1"/>
            </a:bgClr>
          </a:pattFill>
          <a:ln>
            <a:solidFill>
              <a:srgbClr val="86C5C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6" name="流程图: 摘录 5"/>
          <p:cNvSpPr/>
          <p:nvPr/>
        </p:nvSpPr>
        <p:spPr>
          <a:xfrm rot="1151937">
            <a:off x="2422825" y="170768"/>
            <a:ext cx="846723" cy="675763"/>
          </a:xfrm>
          <a:prstGeom prst="flowChartExtract">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7" name="流程图: 摘录 6"/>
          <p:cNvSpPr/>
          <p:nvPr/>
        </p:nvSpPr>
        <p:spPr>
          <a:xfrm rot="2114993">
            <a:off x="385684" y="4912362"/>
            <a:ext cx="1133962" cy="950623"/>
          </a:xfrm>
          <a:prstGeom prst="flowChartExtract">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8" name="流程图: 摘录 7"/>
          <p:cNvSpPr/>
          <p:nvPr/>
        </p:nvSpPr>
        <p:spPr>
          <a:xfrm rot="2316460">
            <a:off x="9645275" y="16442"/>
            <a:ext cx="1082972" cy="991239"/>
          </a:xfrm>
          <a:prstGeom prst="flowChartExtract">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9" name="流程图: 摘录 8"/>
          <p:cNvSpPr/>
          <p:nvPr/>
        </p:nvSpPr>
        <p:spPr>
          <a:xfrm rot="3745954">
            <a:off x="10634857" y="3343077"/>
            <a:ext cx="906237" cy="849085"/>
          </a:xfrm>
          <a:prstGeom prst="flowChartExtract">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0" name="流程图: 摘录 9"/>
          <p:cNvSpPr/>
          <p:nvPr/>
        </p:nvSpPr>
        <p:spPr>
          <a:xfrm rot="9481227">
            <a:off x="11097804" y="3910535"/>
            <a:ext cx="583640" cy="502687"/>
          </a:xfrm>
          <a:prstGeom prst="flowChartExtract">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1" name="流程图: 摘录 10"/>
          <p:cNvSpPr/>
          <p:nvPr/>
        </p:nvSpPr>
        <p:spPr>
          <a:xfrm rot="5400000">
            <a:off x="7272110" y="5795281"/>
            <a:ext cx="906237" cy="849085"/>
          </a:xfrm>
          <a:prstGeom prst="flowChartExtract">
            <a:avLst/>
          </a:prstGeom>
          <a:pattFill prst="wdUpDiag">
            <a:fgClr>
              <a:srgbClr val="F19596"/>
            </a:fgClr>
            <a:bgClr>
              <a:schemeClr val="bg1"/>
            </a:bgClr>
          </a:patt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2" name="圆角矩形 11"/>
          <p:cNvSpPr/>
          <p:nvPr/>
        </p:nvSpPr>
        <p:spPr>
          <a:xfrm>
            <a:off x="4303038" y="1781819"/>
            <a:ext cx="3629465" cy="1195754"/>
          </a:xfrm>
          <a:prstGeom prst="roundRect">
            <a:avLst/>
          </a:prstGeom>
          <a:solidFill>
            <a:srgbClr val="86C5C5"/>
          </a:solidFill>
          <a:ln>
            <a:solidFill>
              <a:schemeClr val="accent1">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cs typeface="+mn-cs"/>
              </a:rPr>
              <a:t>PART  01</a:t>
            </a:r>
            <a:endParaRPr kumimoji="0" lang="zh-CN" altLang="en-US" sz="54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4" name="文本框 13"/>
          <p:cNvSpPr txBox="1"/>
          <p:nvPr/>
        </p:nvSpPr>
        <p:spPr>
          <a:xfrm>
            <a:off x="3624884" y="3245675"/>
            <a:ext cx="5205046" cy="829945"/>
          </a:xfrm>
          <a:prstGeom prst="rect">
            <a:avLst/>
          </a:prstGeom>
          <a:noFill/>
        </p:spPr>
        <p:txBody>
          <a:bodyPr wrap="square" rtlCol="0">
            <a:spAutoFit/>
          </a:bodyPr>
          <a:lstStyle/>
          <a:p>
            <a:pPr lvl="0" algn="dist">
              <a:defRPr/>
            </a:pPr>
            <a:r>
              <a:rPr lang="zh-CN" altLang="en-US" sz="4800" dirty="0">
                <a:solidFill>
                  <a:prstClr val="black"/>
                </a:solidFill>
                <a:latin typeface="微软雅黑" panose="020B0503020204020204" pitchFamily="34" charset="-122"/>
                <a:ea typeface="微软雅黑" panose="020B0503020204020204" pitchFamily="34" charset="-122"/>
              </a:rPr>
              <a:t>数据选择和</a:t>
            </a:r>
            <a:r>
              <a:rPr lang="zh-CN" altLang="en-US" sz="4800" dirty="0">
                <a:solidFill>
                  <a:prstClr val="black"/>
                </a:solidFill>
                <a:latin typeface="微软雅黑" panose="020B0503020204020204" pitchFamily="34" charset="-122"/>
                <a:ea typeface="微软雅黑" panose="020B0503020204020204" pitchFamily="34" charset="-122"/>
              </a:rPr>
              <a:t>爬取</a:t>
            </a:r>
            <a:endParaRPr lang="zh-CN" altLang="en-US" sz="4800" dirty="0">
              <a:solidFill>
                <a:prstClr val="black"/>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805087" y="4406643"/>
            <a:ext cx="8844639" cy="700576"/>
          </a:xfrm>
          <a:prstGeom prst="rect">
            <a:avLst/>
          </a:prstGeom>
          <a:noFill/>
        </p:spPr>
        <p:txBody>
          <a:bodyPr vert="horz"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The  user  can  demonstrate  on  a  projector  or  print  the  presentation  and  make  it  into  a  in  a  wider  field.</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684631" y="1947955"/>
            <a:ext cx="3235958" cy="1630045"/>
          </a:xfrm>
          <a:prstGeom prst="rect">
            <a:avLst/>
          </a:prstGeom>
          <a:noFill/>
        </p:spPr>
        <p:txBody>
          <a:bodyPr wrap="square" rtlCol="0">
            <a:spAutoFit/>
          </a:bodyPr>
          <a:lstStyle/>
          <a:p>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经综合考量，我们选定微博</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评论</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作为社交情感分析系统的关键数据来源。微博</a:t>
            </a:r>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有</a:t>
            </a:r>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庞大的用户基础和高频的信息发布量。</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5" name="椭圆 4"/>
          <p:cNvSpPr/>
          <p:nvPr/>
        </p:nvSpPr>
        <p:spPr>
          <a:xfrm>
            <a:off x="7089082" y="2563175"/>
            <a:ext cx="400111" cy="400111"/>
          </a:xfrm>
          <a:prstGeom prst="ellipse">
            <a:avLst/>
          </a:prstGeom>
          <a:solidFill>
            <a:srgbClr val="86C5C5"/>
          </a:solidFill>
          <a:ln>
            <a:solidFill>
              <a:srgbClr val="86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19596"/>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9" name="椭圆 8"/>
          <p:cNvSpPr/>
          <p:nvPr/>
        </p:nvSpPr>
        <p:spPr>
          <a:xfrm>
            <a:off x="7089082" y="4370332"/>
            <a:ext cx="400111" cy="400111"/>
          </a:xfrm>
          <a:prstGeom prst="ellipse">
            <a:avLst/>
          </a:prstGeom>
          <a:solidFill>
            <a:srgbClr val="86C5C5"/>
          </a:solidFill>
          <a:ln>
            <a:solidFill>
              <a:srgbClr val="86C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19596"/>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0" name="文本框 9"/>
          <p:cNvSpPr txBox="1"/>
          <p:nvPr/>
        </p:nvSpPr>
        <p:spPr>
          <a:xfrm>
            <a:off x="7756386" y="3707777"/>
            <a:ext cx="3235958" cy="1938020"/>
          </a:xfrm>
          <a:prstGeom prst="rect">
            <a:avLst/>
          </a:prstGeom>
          <a:noFill/>
        </p:spPr>
        <p:txBody>
          <a:bodyPr wrap="square" rtlCol="0">
            <a:spAutoFit/>
          </a:bodyPr>
          <a:lstStyle/>
          <a:p>
            <a:r>
              <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在爬取微博数据时，选用 requests 库。它简单易用，能帮助我们轻松地向微博服务器发送请求并获取响应，为后续的情感分析提供数据基础。</a:t>
            </a:r>
            <a:endParaRPr lang="en-US" altLang="zh-CN" sz="20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cxnSp>
        <p:nvCxnSpPr>
          <p:cNvPr id="12" name="直接连接符 11"/>
          <p:cNvCxnSpPr/>
          <p:nvPr/>
        </p:nvCxnSpPr>
        <p:spPr>
          <a:xfrm>
            <a:off x="6305551" y="2563171"/>
            <a:ext cx="0" cy="2468954"/>
          </a:xfrm>
          <a:prstGeom prst="line">
            <a:avLst/>
          </a:prstGeom>
          <a:ln>
            <a:solidFill>
              <a:srgbClr val="86C5C5"/>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793750" y="1500505"/>
            <a:ext cx="6099810" cy="4207510"/>
          </a:xfrm>
          <a:prstGeom prst="rect">
            <a:avLst/>
          </a:prstGeom>
          <a:blipFill rotWithShape="1">
            <a:blip r:embed="rId1"/>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793546" y="420915"/>
            <a:ext cx="2989943"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rPr>
              <a:t>爬取微博文本</a:t>
            </a:r>
            <a:r>
              <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rPr>
              <a:t>数据</a:t>
            </a:r>
            <a:endPar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9" grpId="0" bldLvl="0" animBg="1"/>
      <p:bldP spid="10"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 形 2"/>
          <p:cNvSpPr/>
          <p:nvPr/>
        </p:nvSpPr>
        <p:spPr>
          <a:xfrm>
            <a:off x="0" y="2394856"/>
            <a:ext cx="8084457" cy="4463144"/>
          </a:xfrm>
          <a:prstGeom prst="corner">
            <a:avLst>
              <a:gd name="adj1" fmla="val 8808"/>
              <a:gd name="adj2" fmla="val 10614"/>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4" name="L 形 3"/>
          <p:cNvSpPr/>
          <p:nvPr/>
        </p:nvSpPr>
        <p:spPr>
          <a:xfrm flipH="1" flipV="1">
            <a:off x="4107543" y="-2170"/>
            <a:ext cx="8084457" cy="4463144"/>
          </a:xfrm>
          <a:prstGeom prst="corner">
            <a:avLst>
              <a:gd name="adj1" fmla="val 8808"/>
              <a:gd name="adj2" fmla="val 10614"/>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3" name="矩形 12"/>
          <p:cNvSpPr/>
          <p:nvPr/>
        </p:nvSpPr>
        <p:spPr>
          <a:xfrm>
            <a:off x="412955" y="435076"/>
            <a:ext cx="11267768" cy="6054213"/>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5" name="流程图: 摘录 4"/>
          <p:cNvSpPr/>
          <p:nvPr/>
        </p:nvSpPr>
        <p:spPr>
          <a:xfrm rot="20937521">
            <a:off x="1355059" y="328914"/>
            <a:ext cx="991357" cy="820989"/>
          </a:xfrm>
          <a:prstGeom prst="flowChartExtract">
            <a:avLst/>
          </a:prstGeom>
          <a:pattFill prst="wdDnDiag">
            <a:fgClr>
              <a:srgbClr val="86C5C5"/>
            </a:fgClr>
            <a:bgClr>
              <a:schemeClr val="bg1"/>
            </a:bgClr>
          </a:pattFill>
          <a:ln>
            <a:solidFill>
              <a:srgbClr val="86C5C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6" name="流程图: 摘录 5"/>
          <p:cNvSpPr/>
          <p:nvPr/>
        </p:nvSpPr>
        <p:spPr>
          <a:xfrm rot="1151937">
            <a:off x="2422825" y="170768"/>
            <a:ext cx="846723" cy="675763"/>
          </a:xfrm>
          <a:prstGeom prst="flowChartExtract">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7" name="流程图: 摘录 6"/>
          <p:cNvSpPr/>
          <p:nvPr/>
        </p:nvSpPr>
        <p:spPr>
          <a:xfrm rot="2114993">
            <a:off x="385684" y="4912362"/>
            <a:ext cx="1133962" cy="950623"/>
          </a:xfrm>
          <a:prstGeom prst="flowChartExtract">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8" name="流程图: 摘录 7"/>
          <p:cNvSpPr/>
          <p:nvPr/>
        </p:nvSpPr>
        <p:spPr>
          <a:xfrm rot="2316460">
            <a:off x="9645275" y="16442"/>
            <a:ext cx="1082972" cy="991239"/>
          </a:xfrm>
          <a:prstGeom prst="flowChartExtract">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9" name="流程图: 摘录 8"/>
          <p:cNvSpPr/>
          <p:nvPr/>
        </p:nvSpPr>
        <p:spPr>
          <a:xfrm rot="3745954">
            <a:off x="10634857" y="3343077"/>
            <a:ext cx="906237" cy="849085"/>
          </a:xfrm>
          <a:prstGeom prst="flowChartExtract">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0" name="流程图: 摘录 9"/>
          <p:cNvSpPr/>
          <p:nvPr/>
        </p:nvSpPr>
        <p:spPr>
          <a:xfrm rot="9481227">
            <a:off x="11097804" y="3910535"/>
            <a:ext cx="583640" cy="502687"/>
          </a:xfrm>
          <a:prstGeom prst="flowChartExtract">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1" name="流程图: 摘录 10"/>
          <p:cNvSpPr/>
          <p:nvPr/>
        </p:nvSpPr>
        <p:spPr>
          <a:xfrm rot="5400000">
            <a:off x="7272110" y="5795281"/>
            <a:ext cx="906237" cy="849085"/>
          </a:xfrm>
          <a:prstGeom prst="flowChartExtract">
            <a:avLst/>
          </a:prstGeom>
          <a:pattFill prst="wdUpDiag">
            <a:fgClr>
              <a:srgbClr val="F19596"/>
            </a:fgClr>
            <a:bgClr>
              <a:schemeClr val="bg1"/>
            </a:bgClr>
          </a:patt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2" name="圆角矩形 11"/>
          <p:cNvSpPr/>
          <p:nvPr/>
        </p:nvSpPr>
        <p:spPr>
          <a:xfrm>
            <a:off x="4303038" y="1781819"/>
            <a:ext cx="3629465" cy="1195754"/>
          </a:xfrm>
          <a:prstGeom prst="roundRect">
            <a:avLst/>
          </a:prstGeom>
          <a:solidFill>
            <a:srgbClr val="86C5C5"/>
          </a:solidFill>
          <a:ln>
            <a:solidFill>
              <a:schemeClr val="accent1">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cs typeface="+mn-cs"/>
              </a:rPr>
              <a:t>PART  02</a:t>
            </a:r>
            <a:endParaRPr kumimoji="0" lang="zh-CN" altLang="en-US" sz="54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4" name="文本框 13"/>
          <p:cNvSpPr txBox="1"/>
          <p:nvPr/>
        </p:nvSpPr>
        <p:spPr>
          <a:xfrm>
            <a:off x="3624884" y="3245675"/>
            <a:ext cx="5205046" cy="829945"/>
          </a:xfrm>
          <a:prstGeom prst="rect">
            <a:avLst/>
          </a:prstGeom>
          <a:noFill/>
        </p:spPr>
        <p:txBody>
          <a:bodyPr wrap="square" rtlCol="0">
            <a:spAutoFit/>
          </a:bodyPr>
          <a:lstStyle/>
          <a:p>
            <a:pPr lvl="0" algn="dist">
              <a:defRPr/>
            </a:pPr>
            <a:r>
              <a:rPr lang="zh-CN" altLang="en-US" sz="4800" dirty="0">
                <a:solidFill>
                  <a:prstClr val="black"/>
                </a:solidFill>
                <a:latin typeface="微软雅黑" panose="020B0503020204020204" pitchFamily="34" charset="-122"/>
                <a:ea typeface="微软雅黑" panose="020B0503020204020204" pitchFamily="34" charset="-122"/>
              </a:rPr>
              <a:t>数据预处理</a:t>
            </a:r>
            <a:endParaRPr lang="zh-CN" altLang="en-US" sz="4800" dirty="0">
              <a:solidFill>
                <a:prstClr val="black"/>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805087" y="4406643"/>
            <a:ext cx="8844639" cy="700576"/>
          </a:xfrm>
          <a:prstGeom prst="rect">
            <a:avLst/>
          </a:prstGeom>
          <a:noFill/>
        </p:spPr>
        <p:txBody>
          <a:bodyPr vert="horz"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The  user  can  demonstrate  on  a  projector  or  print  the  presentation  and  make  it  into  a  in  a  wider  field.</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5152640" y="3429002"/>
            <a:ext cx="911959" cy="911959"/>
            <a:chOff x="3600886" y="2959048"/>
            <a:chExt cx="911958" cy="911959"/>
          </a:xfrm>
          <a:solidFill>
            <a:srgbClr val="86C5C5"/>
          </a:solidFill>
        </p:grpSpPr>
        <p:sp>
          <p:nvSpPr>
            <p:cNvPr id="3" name="泪滴形 2"/>
            <p:cNvSpPr/>
            <p:nvPr>
              <p:custDataLst>
                <p:tags r:id="rId2"/>
              </p:custDataLst>
            </p:nvPr>
          </p:nvSpPr>
          <p:spPr>
            <a:xfrm rot="10800000">
              <a:off x="3600886" y="2959048"/>
              <a:ext cx="911958" cy="911959"/>
            </a:xfrm>
            <a:prstGeom prst="teardrop">
              <a:avLst>
                <a:gd name="adj" fmla="val 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A0404">
                    <a:alpha val="99000"/>
                  </a:srgb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4" name="TextBox 44"/>
            <p:cNvSpPr txBox="1"/>
            <p:nvPr>
              <p:custDataLst>
                <p:tags r:id="rId3"/>
              </p:custDataLst>
            </p:nvPr>
          </p:nvSpPr>
          <p:spPr>
            <a:xfrm>
              <a:off x="3701922" y="3271760"/>
              <a:ext cx="562975" cy="461665"/>
            </a:xfrm>
            <a:prstGeom prst="rect">
              <a:avLst/>
            </a:prstGeom>
            <a:grpFill/>
          </p:spPr>
          <p:txBody>
            <a:bodyPr wrap="none" rtlCol="0">
              <a:spAutoFit/>
            </a:bodyPr>
            <a:lstStyle/>
            <a:p>
              <a:pPr algn="ctr"/>
              <a:r>
                <a:rPr lang="en-US" altLang="zh-CN" sz="2400" b="1" dirty="0">
                  <a:solidFill>
                    <a:schemeClr val="bg1">
                      <a:alpha val="99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02</a:t>
              </a:r>
              <a:endParaRPr lang="zh-CN" altLang="en-US" sz="2400" b="1" dirty="0">
                <a:solidFill>
                  <a:schemeClr val="bg1">
                    <a:alpha val="99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grpSp>
        <p:nvGrpSpPr>
          <p:cNvPr id="5" name="组合 4"/>
          <p:cNvGrpSpPr/>
          <p:nvPr>
            <p:custDataLst>
              <p:tags r:id="rId4"/>
            </p:custDataLst>
          </p:nvPr>
        </p:nvGrpSpPr>
        <p:grpSpPr>
          <a:xfrm>
            <a:off x="5152642" y="2517046"/>
            <a:ext cx="911959" cy="911959"/>
            <a:chOff x="3600887" y="2047089"/>
            <a:chExt cx="911958" cy="911959"/>
          </a:xfrm>
          <a:solidFill>
            <a:srgbClr val="F19596"/>
          </a:solidFill>
        </p:grpSpPr>
        <p:sp>
          <p:nvSpPr>
            <p:cNvPr id="6" name="泪滴形 5"/>
            <p:cNvSpPr/>
            <p:nvPr>
              <p:custDataLst>
                <p:tags r:id="rId5"/>
              </p:custDataLst>
            </p:nvPr>
          </p:nvSpPr>
          <p:spPr>
            <a:xfrm rot="16200000">
              <a:off x="3600886" y="2047090"/>
              <a:ext cx="911959" cy="911958"/>
            </a:xfrm>
            <a:prstGeom prst="teardrop">
              <a:avLst>
                <a:gd name="adj" fmla="val 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A0404">
                    <a:alpha val="99000"/>
                  </a:srgb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7" name="TextBox 45"/>
            <p:cNvSpPr txBox="1"/>
            <p:nvPr>
              <p:custDataLst>
                <p:tags r:id="rId6"/>
              </p:custDataLst>
            </p:nvPr>
          </p:nvSpPr>
          <p:spPr>
            <a:xfrm>
              <a:off x="3701924" y="2156077"/>
              <a:ext cx="562975" cy="461665"/>
            </a:xfrm>
            <a:prstGeom prst="rect">
              <a:avLst/>
            </a:prstGeom>
            <a:grpFill/>
          </p:spPr>
          <p:txBody>
            <a:bodyPr wrap="none" rtlCol="0">
              <a:spAutoFit/>
            </a:bodyPr>
            <a:lstStyle/>
            <a:p>
              <a:pPr algn="ctr"/>
              <a:r>
                <a:rPr lang="en-US" altLang="zh-CN" sz="2400" b="1" dirty="0">
                  <a:solidFill>
                    <a:schemeClr val="bg1">
                      <a:alpha val="99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01</a:t>
              </a:r>
              <a:endParaRPr lang="zh-CN" altLang="en-US" sz="2400" b="1" dirty="0">
                <a:solidFill>
                  <a:schemeClr val="bg1">
                    <a:alpha val="99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grpSp>
        <p:nvGrpSpPr>
          <p:cNvPr id="8" name="组合 7"/>
          <p:cNvGrpSpPr/>
          <p:nvPr>
            <p:custDataLst>
              <p:tags r:id="rId7"/>
            </p:custDataLst>
          </p:nvPr>
        </p:nvGrpSpPr>
        <p:grpSpPr>
          <a:xfrm>
            <a:off x="6084282" y="2517047"/>
            <a:ext cx="911959" cy="911959"/>
            <a:chOff x="4532525" y="2047090"/>
            <a:chExt cx="911958" cy="911959"/>
          </a:xfrm>
          <a:solidFill>
            <a:srgbClr val="86C5C5"/>
          </a:solidFill>
        </p:grpSpPr>
        <p:sp>
          <p:nvSpPr>
            <p:cNvPr id="9" name="泪滴形 8"/>
            <p:cNvSpPr/>
            <p:nvPr>
              <p:custDataLst>
                <p:tags r:id="rId8"/>
              </p:custDataLst>
            </p:nvPr>
          </p:nvSpPr>
          <p:spPr>
            <a:xfrm>
              <a:off x="4532525" y="2047090"/>
              <a:ext cx="911958" cy="911959"/>
            </a:xfrm>
            <a:prstGeom prst="teardrop">
              <a:avLst>
                <a:gd name="adj" fmla="val 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A0404">
                    <a:alpha val="99000"/>
                  </a:srgb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0" name="TextBox 46"/>
            <p:cNvSpPr txBox="1"/>
            <p:nvPr>
              <p:custDataLst>
                <p:tags r:id="rId9"/>
              </p:custDataLst>
            </p:nvPr>
          </p:nvSpPr>
          <p:spPr>
            <a:xfrm>
              <a:off x="4815555" y="2156077"/>
              <a:ext cx="562975" cy="461665"/>
            </a:xfrm>
            <a:prstGeom prst="rect">
              <a:avLst/>
            </a:prstGeom>
            <a:grpFill/>
          </p:spPr>
          <p:txBody>
            <a:bodyPr wrap="none" rtlCol="0">
              <a:spAutoFit/>
            </a:bodyPr>
            <a:lstStyle/>
            <a:p>
              <a:pPr algn="ctr"/>
              <a:r>
                <a:rPr lang="en-US" altLang="zh-CN" sz="2400" b="1" dirty="0">
                  <a:solidFill>
                    <a:schemeClr val="bg1">
                      <a:alpha val="99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03</a:t>
              </a:r>
              <a:endParaRPr lang="zh-CN" altLang="en-US" sz="2400" b="1" dirty="0">
                <a:solidFill>
                  <a:schemeClr val="bg1">
                    <a:alpha val="99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grpSp>
        <p:nvGrpSpPr>
          <p:cNvPr id="11" name="组合 10"/>
          <p:cNvGrpSpPr/>
          <p:nvPr>
            <p:custDataLst>
              <p:tags r:id="rId10"/>
            </p:custDataLst>
          </p:nvPr>
        </p:nvGrpSpPr>
        <p:grpSpPr>
          <a:xfrm>
            <a:off x="6127403" y="3471499"/>
            <a:ext cx="911958" cy="911959"/>
            <a:chOff x="4532526" y="2959047"/>
            <a:chExt cx="911958" cy="911959"/>
          </a:xfrm>
          <a:solidFill>
            <a:srgbClr val="F19596"/>
          </a:solidFill>
        </p:grpSpPr>
        <p:sp>
          <p:nvSpPr>
            <p:cNvPr id="12" name="泪滴形 11"/>
            <p:cNvSpPr/>
            <p:nvPr>
              <p:custDataLst>
                <p:tags r:id="rId11"/>
              </p:custDataLst>
            </p:nvPr>
          </p:nvSpPr>
          <p:spPr>
            <a:xfrm rot="5400000">
              <a:off x="4532525" y="2959048"/>
              <a:ext cx="911959" cy="911958"/>
            </a:xfrm>
            <a:prstGeom prst="teardrop">
              <a:avLst>
                <a:gd name="adj" fmla="val 20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A0404">
                    <a:alpha val="99000"/>
                  </a:srgb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3" name="TextBox 47"/>
            <p:cNvSpPr txBox="1"/>
            <p:nvPr>
              <p:custDataLst>
                <p:tags r:id="rId12"/>
              </p:custDataLst>
            </p:nvPr>
          </p:nvSpPr>
          <p:spPr>
            <a:xfrm>
              <a:off x="4815555" y="3272101"/>
              <a:ext cx="562976" cy="461665"/>
            </a:xfrm>
            <a:prstGeom prst="rect">
              <a:avLst/>
            </a:prstGeom>
            <a:grpFill/>
          </p:spPr>
          <p:txBody>
            <a:bodyPr wrap="none" rtlCol="0">
              <a:spAutoFit/>
            </a:bodyPr>
            <a:lstStyle/>
            <a:p>
              <a:pPr algn="ctr"/>
              <a:r>
                <a:rPr lang="en-US" altLang="zh-CN" sz="2400" b="1" dirty="0">
                  <a:solidFill>
                    <a:schemeClr val="bg1">
                      <a:alpha val="99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04</a:t>
              </a:r>
              <a:endParaRPr lang="zh-CN" altLang="en-US" sz="2400" b="1" dirty="0">
                <a:solidFill>
                  <a:schemeClr val="bg1">
                    <a:alpha val="99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sp>
        <p:nvSpPr>
          <p:cNvPr id="14" name="椭圆 13"/>
          <p:cNvSpPr/>
          <p:nvPr>
            <p:custDataLst>
              <p:tags r:id="rId13"/>
            </p:custDataLst>
          </p:nvPr>
        </p:nvSpPr>
        <p:spPr>
          <a:xfrm>
            <a:off x="5535165" y="2842859"/>
            <a:ext cx="1113635" cy="1113634"/>
          </a:xfrm>
          <a:prstGeom prst="ellipse">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5" name="椭圆 14"/>
          <p:cNvSpPr/>
          <p:nvPr>
            <p:custDataLst>
              <p:tags r:id="rId14"/>
            </p:custDataLst>
          </p:nvPr>
        </p:nvSpPr>
        <p:spPr>
          <a:xfrm>
            <a:off x="5682592" y="2990289"/>
            <a:ext cx="818783" cy="818783"/>
          </a:xfrm>
          <a:prstGeom prst="ellipse">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nvGrpSpPr>
          <p:cNvPr id="16" name="组合 15"/>
          <p:cNvGrpSpPr/>
          <p:nvPr>
            <p:custDataLst>
              <p:tags r:id="rId15"/>
            </p:custDataLst>
          </p:nvPr>
        </p:nvGrpSpPr>
        <p:grpSpPr>
          <a:xfrm>
            <a:off x="5835767" y="3143461"/>
            <a:ext cx="512431" cy="512430"/>
            <a:chOff x="4284012" y="2673508"/>
            <a:chExt cx="512430" cy="512430"/>
          </a:xfrm>
          <a:solidFill>
            <a:schemeClr val="bg1"/>
          </a:solidFill>
        </p:grpSpPr>
        <p:sp>
          <p:nvSpPr>
            <p:cNvPr id="17" name="椭圆 16"/>
            <p:cNvSpPr/>
            <p:nvPr>
              <p:custDataLst>
                <p:tags r:id="rId16"/>
              </p:custDataLst>
            </p:nvPr>
          </p:nvSpPr>
          <p:spPr>
            <a:xfrm>
              <a:off x="4284012" y="2673508"/>
              <a:ext cx="512430" cy="51243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nvGrpSpPr>
            <p:cNvPr id="18" name="组合 17"/>
            <p:cNvGrpSpPr/>
            <p:nvPr/>
          </p:nvGrpSpPr>
          <p:grpSpPr>
            <a:xfrm>
              <a:off x="4343385" y="2708686"/>
              <a:ext cx="388779" cy="373494"/>
              <a:chOff x="4953357" y="320496"/>
              <a:chExt cx="2220913" cy="2133599"/>
            </a:xfrm>
            <a:grpFill/>
          </p:grpSpPr>
          <p:sp>
            <p:nvSpPr>
              <p:cNvPr id="19" name="Freeform 17"/>
              <p:cNvSpPr/>
              <p:nvPr>
                <p:custDataLst>
                  <p:tags r:id="rId17"/>
                </p:custDataLst>
              </p:nvPr>
            </p:nvSpPr>
            <p:spPr bwMode="auto">
              <a:xfrm>
                <a:off x="5312132" y="799920"/>
                <a:ext cx="1501775" cy="1654175"/>
              </a:xfrm>
              <a:custGeom>
                <a:avLst/>
                <a:gdLst>
                  <a:gd name="T0" fmla="*/ 0 w 138"/>
                  <a:gd name="T1" fmla="*/ 63 h 152"/>
                  <a:gd name="T2" fmla="*/ 0 w 138"/>
                  <a:gd name="T3" fmla="*/ 144 h 152"/>
                  <a:gd name="T4" fmla="*/ 4 w 138"/>
                  <a:gd name="T5" fmla="*/ 150 h 152"/>
                  <a:gd name="T6" fmla="*/ 9 w 138"/>
                  <a:gd name="T7" fmla="*/ 152 h 152"/>
                  <a:gd name="T8" fmla="*/ 46 w 138"/>
                  <a:gd name="T9" fmla="*/ 152 h 152"/>
                  <a:gd name="T10" fmla="*/ 49 w 138"/>
                  <a:gd name="T11" fmla="*/ 150 h 152"/>
                  <a:gd name="T12" fmla="*/ 51 w 138"/>
                  <a:gd name="T13" fmla="*/ 147 h 152"/>
                  <a:gd name="T14" fmla="*/ 51 w 138"/>
                  <a:gd name="T15" fmla="*/ 108 h 152"/>
                  <a:gd name="T16" fmla="*/ 88 w 138"/>
                  <a:gd name="T17" fmla="*/ 108 h 152"/>
                  <a:gd name="T18" fmla="*/ 88 w 138"/>
                  <a:gd name="T19" fmla="*/ 147 h 152"/>
                  <a:gd name="T20" fmla="*/ 89 w 138"/>
                  <a:gd name="T21" fmla="*/ 150 h 152"/>
                  <a:gd name="T22" fmla="*/ 92 w 138"/>
                  <a:gd name="T23" fmla="*/ 152 h 152"/>
                  <a:gd name="T24" fmla="*/ 129 w 138"/>
                  <a:gd name="T25" fmla="*/ 152 h 152"/>
                  <a:gd name="T26" fmla="*/ 135 w 138"/>
                  <a:gd name="T27" fmla="*/ 150 h 152"/>
                  <a:gd name="T28" fmla="*/ 138 w 138"/>
                  <a:gd name="T29" fmla="*/ 144 h 152"/>
                  <a:gd name="T30" fmla="*/ 138 w 138"/>
                  <a:gd name="T31" fmla="*/ 63 h 152"/>
                  <a:gd name="T32" fmla="*/ 69 w 138"/>
                  <a:gd name="T33" fmla="*/ 0 h 152"/>
                  <a:gd name="T34" fmla="*/ 0 w 138"/>
                  <a:gd name="T35" fmla="*/ 6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8" h="152">
                    <a:moveTo>
                      <a:pt x="0" y="63"/>
                    </a:moveTo>
                    <a:cubicBezTo>
                      <a:pt x="0" y="144"/>
                      <a:pt x="0" y="144"/>
                      <a:pt x="0" y="144"/>
                    </a:cubicBezTo>
                    <a:cubicBezTo>
                      <a:pt x="0" y="148"/>
                      <a:pt x="2" y="150"/>
                      <a:pt x="4" y="150"/>
                    </a:cubicBezTo>
                    <a:cubicBezTo>
                      <a:pt x="5" y="151"/>
                      <a:pt x="7" y="152"/>
                      <a:pt x="9" y="152"/>
                    </a:cubicBezTo>
                    <a:cubicBezTo>
                      <a:pt x="46" y="152"/>
                      <a:pt x="46" y="152"/>
                      <a:pt x="46" y="152"/>
                    </a:cubicBezTo>
                    <a:cubicBezTo>
                      <a:pt x="47" y="152"/>
                      <a:pt x="49" y="151"/>
                      <a:pt x="49" y="150"/>
                    </a:cubicBezTo>
                    <a:cubicBezTo>
                      <a:pt x="50" y="150"/>
                      <a:pt x="51" y="148"/>
                      <a:pt x="51" y="147"/>
                    </a:cubicBezTo>
                    <a:cubicBezTo>
                      <a:pt x="51" y="108"/>
                      <a:pt x="51" y="108"/>
                      <a:pt x="51" y="108"/>
                    </a:cubicBezTo>
                    <a:cubicBezTo>
                      <a:pt x="88" y="108"/>
                      <a:pt x="88" y="108"/>
                      <a:pt x="88" y="108"/>
                    </a:cubicBezTo>
                    <a:cubicBezTo>
                      <a:pt x="88" y="147"/>
                      <a:pt x="88" y="147"/>
                      <a:pt x="88" y="147"/>
                    </a:cubicBezTo>
                    <a:cubicBezTo>
                      <a:pt x="88" y="148"/>
                      <a:pt x="88" y="150"/>
                      <a:pt x="89" y="150"/>
                    </a:cubicBezTo>
                    <a:cubicBezTo>
                      <a:pt x="90" y="151"/>
                      <a:pt x="91" y="152"/>
                      <a:pt x="92" y="152"/>
                    </a:cubicBezTo>
                    <a:cubicBezTo>
                      <a:pt x="129" y="152"/>
                      <a:pt x="129" y="152"/>
                      <a:pt x="129" y="152"/>
                    </a:cubicBezTo>
                    <a:cubicBezTo>
                      <a:pt x="131" y="152"/>
                      <a:pt x="133" y="151"/>
                      <a:pt x="135" y="150"/>
                    </a:cubicBezTo>
                    <a:cubicBezTo>
                      <a:pt x="136" y="150"/>
                      <a:pt x="138" y="148"/>
                      <a:pt x="138" y="144"/>
                    </a:cubicBezTo>
                    <a:cubicBezTo>
                      <a:pt x="138" y="63"/>
                      <a:pt x="138" y="63"/>
                      <a:pt x="138" y="63"/>
                    </a:cubicBezTo>
                    <a:cubicBezTo>
                      <a:pt x="69" y="0"/>
                      <a:pt x="69" y="0"/>
                      <a:pt x="69" y="0"/>
                    </a:cubicBezTo>
                    <a:lnTo>
                      <a:pt x="0" y="63"/>
                    </a:lnTo>
                    <a:close/>
                  </a:path>
                </a:pathLst>
              </a:custGeom>
              <a:solidFill>
                <a:srgbClr val="F1959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0" name="Freeform 18"/>
              <p:cNvSpPr/>
              <p:nvPr>
                <p:custDataLst>
                  <p:tags r:id="rId18"/>
                </p:custDataLst>
              </p:nvPr>
            </p:nvSpPr>
            <p:spPr bwMode="auto">
              <a:xfrm>
                <a:off x="4953357" y="320496"/>
                <a:ext cx="2220913" cy="1187450"/>
              </a:xfrm>
              <a:custGeom>
                <a:avLst/>
                <a:gdLst>
                  <a:gd name="T0" fmla="*/ 198 w 204"/>
                  <a:gd name="T1" fmla="*/ 85 h 109"/>
                  <a:gd name="T2" fmla="*/ 166 w 204"/>
                  <a:gd name="T3" fmla="*/ 55 h 109"/>
                  <a:gd name="T4" fmla="*/ 166 w 204"/>
                  <a:gd name="T5" fmla="*/ 9 h 109"/>
                  <a:gd name="T6" fmla="*/ 161 w 204"/>
                  <a:gd name="T7" fmla="*/ 4 h 109"/>
                  <a:gd name="T8" fmla="*/ 149 w 204"/>
                  <a:gd name="T9" fmla="*/ 4 h 109"/>
                  <a:gd name="T10" fmla="*/ 144 w 204"/>
                  <a:gd name="T11" fmla="*/ 9 h 109"/>
                  <a:gd name="T12" fmla="*/ 144 w 204"/>
                  <a:gd name="T13" fmla="*/ 35 h 109"/>
                  <a:gd name="T14" fmla="*/ 111 w 204"/>
                  <a:gd name="T15" fmla="*/ 5 h 109"/>
                  <a:gd name="T16" fmla="*/ 93 w 204"/>
                  <a:gd name="T17" fmla="*/ 5 h 109"/>
                  <a:gd name="T18" fmla="*/ 6 w 204"/>
                  <a:gd name="T19" fmla="*/ 85 h 109"/>
                  <a:gd name="T20" fmla="*/ 5 w 204"/>
                  <a:gd name="T21" fmla="*/ 103 h 109"/>
                  <a:gd name="T22" fmla="*/ 5 w 204"/>
                  <a:gd name="T23" fmla="*/ 103 h 109"/>
                  <a:gd name="T24" fmla="*/ 15 w 204"/>
                  <a:gd name="T25" fmla="*/ 107 h 109"/>
                  <a:gd name="T26" fmla="*/ 24 w 204"/>
                  <a:gd name="T27" fmla="*/ 104 h 109"/>
                  <a:gd name="T28" fmla="*/ 102 w 204"/>
                  <a:gd name="T29" fmla="*/ 32 h 109"/>
                  <a:gd name="T30" fmla="*/ 181 w 204"/>
                  <a:gd name="T31" fmla="*/ 104 h 109"/>
                  <a:gd name="T32" fmla="*/ 199 w 204"/>
                  <a:gd name="T33" fmla="*/ 103 h 109"/>
                  <a:gd name="T34" fmla="*/ 198 w 204"/>
                  <a:gd name="T35" fmla="*/ 8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4" h="109">
                    <a:moveTo>
                      <a:pt x="198" y="85"/>
                    </a:moveTo>
                    <a:cubicBezTo>
                      <a:pt x="166" y="55"/>
                      <a:pt x="166" y="55"/>
                      <a:pt x="166" y="55"/>
                    </a:cubicBezTo>
                    <a:cubicBezTo>
                      <a:pt x="166" y="9"/>
                      <a:pt x="166" y="9"/>
                      <a:pt x="166" y="9"/>
                    </a:cubicBezTo>
                    <a:cubicBezTo>
                      <a:pt x="166" y="7"/>
                      <a:pt x="164" y="4"/>
                      <a:pt x="161" y="4"/>
                    </a:cubicBezTo>
                    <a:cubicBezTo>
                      <a:pt x="149" y="4"/>
                      <a:pt x="149" y="4"/>
                      <a:pt x="149" y="4"/>
                    </a:cubicBezTo>
                    <a:cubicBezTo>
                      <a:pt x="146" y="4"/>
                      <a:pt x="144" y="7"/>
                      <a:pt x="144" y="9"/>
                    </a:cubicBezTo>
                    <a:cubicBezTo>
                      <a:pt x="144" y="35"/>
                      <a:pt x="144" y="35"/>
                      <a:pt x="144" y="35"/>
                    </a:cubicBezTo>
                    <a:cubicBezTo>
                      <a:pt x="111" y="5"/>
                      <a:pt x="111" y="5"/>
                      <a:pt x="111" y="5"/>
                    </a:cubicBezTo>
                    <a:cubicBezTo>
                      <a:pt x="106" y="0"/>
                      <a:pt x="98" y="0"/>
                      <a:pt x="93" y="5"/>
                    </a:cubicBezTo>
                    <a:cubicBezTo>
                      <a:pt x="6" y="85"/>
                      <a:pt x="6" y="85"/>
                      <a:pt x="6" y="85"/>
                    </a:cubicBezTo>
                    <a:cubicBezTo>
                      <a:pt x="1" y="90"/>
                      <a:pt x="0" y="98"/>
                      <a:pt x="5" y="103"/>
                    </a:cubicBezTo>
                    <a:cubicBezTo>
                      <a:pt x="5" y="103"/>
                      <a:pt x="5" y="103"/>
                      <a:pt x="5" y="103"/>
                    </a:cubicBezTo>
                    <a:cubicBezTo>
                      <a:pt x="8" y="106"/>
                      <a:pt x="11" y="107"/>
                      <a:pt x="15" y="107"/>
                    </a:cubicBezTo>
                    <a:cubicBezTo>
                      <a:pt x="18" y="107"/>
                      <a:pt x="21" y="106"/>
                      <a:pt x="24" y="104"/>
                    </a:cubicBezTo>
                    <a:cubicBezTo>
                      <a:pt x="102" y="32"/>
                      <a:pt x="102" y="32"/>
                      <a:pt x="102" y="32"/>
                    </a:cubicBezTo>
                    <a:cubicBezTo>
                      <a:pt x="181" y="104"/>
                      <a:pt x="181" y="104"/>
                      <a:pt x="181" y="104"/>
                    </a:cubicBezTo>
                    <a:cubicBezTo>
                      <a:pt x="186" y="109"/>
                      <a:pt x="194" y="108"/>
                      <a:pt x="199" y="103"/>
                    </a:cubicBezTo>
                    <a:cubicBezTo>
                      <a:pt x="204" y="98"/>
                      <a:pt x="204" y="90"/>
                      <a:pt x="198"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grpSp>
      </p:grpSp>
      <p:sp>
        <p:nvSpPr>
          <p:cNvPr id="21" name="文本框 20"/>
          <p:cNvSpPr txBox="1"/>
          <p:nvPr>
            <p:custDataLst>
              <p:tags r:id="rId19"/>
            </p:custDataLst>
          </p:nvPr>
        </p:nvSpPr>
        <p:spPr>
          <a:xfrm>
            <a:off x="3243272" y="1880321"/>
            <a:ext cx="755335"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cs typeface="+mn-ea"/>
                <a:sym typeface="字魂59号-创粗黑" panose="00000500000000000000" pitchFamily="2" charset="-122"/>
              </a:rPr>
              <a:t>01</a:t>
            </a:r>
            <a:endParaRPr lang="zh-CN" altLang="en-US" sz="3600" b="1"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2" name="文本框 21"/>
          <p:cNvSpPr txBox="1"/>
          <p:nvPr>
            <p:custDataLst>
              <p:tags r:id="rId20"/>
            </p:custDataLst>
          </p:nvPr>
        </p:nvSpPr>
        <p:spPr>
          <a:xfrm>
            <a:off x="543934" y="2046096"/>
            <a:ext cx="2697480" cy="368300"/>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数据清洗：净化微博数据</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3" name="文本框 22"/>
          <p:cNvSpPr txBox="1"/>
          <p:nvPr>
            <p:custDataLst>
              <p:tags r:id="rId21"/>
            </p:custDataLst>
          </p:nvPr>
        </p:nvSpPr>
        <p:spPr>
          <a:xfrm>
            <a:off x="996315" y="2407285"/>
            <a:ext cx="3249295" cy="953135"/>
          </a:xfrm>
          <a:prstGeom prst="rect">
            <a:avLst/>
          </a:prstGeom>
          <a:noFill/>
        </p:spPr>
        <p:txBody>
          <a:bodyPr wrap="square" rtlCol="0">
            <a:spAutoFit/>
          </a:bodyPr>
          <a:lstStyle/>
          <a:p>
            <a:pPr algn="r">
              <a:lnSpc>
                <a:spcPct val="20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去除</a:t>
            </a: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不携带情感信息的</a:t>
            </a: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特殊字符和表情符号，处理重复数据</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4" name="文本框 23"/>
          <p:cNvSpPr txBox="1"/>
          <p:nvPr>
            <p:custDataLst>
              <p:tags r:id="rId22"/>
            </p:custDataLst>
          </p:nvPr>
        </p:nvSpPr>
        <p:spPr>
          <a:xfrm>
            <a:off x="3179901" y="3628298"/>
            <a:ext cx="755335"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cs typeface="+mn-ea"/>
                <a:sym typeface="字魂59号-创粗黑" panose="00000500000000000000" pitchFamily="2" charset="-122"/>
              </a:rPr>
              <a:t>02</a:t>
            </a:r>
            <a:endParaRPr lang="zh-CN" altLang="en-US" sz="3600" b="1"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5" name="文本框 24"/>
          <p:cNvSpPr txBox="1"/>
          <p:nvPr>
            <p:custDataLst>
              <p:tags r:id="rId23"/>
            </p:custDataLst>
          </p:nvPr>
        </p:nvSpPr>
        <p:spPr>
          <a:xfrm>
            <a:off x="251965" y="3794072"/>
            <a:ext cx="2926080" cy="368300"/>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文本转换：为分析搭建桥梁</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6" name="文本框 25"/>
          <p:cNvSpPr txBox="1"/>
          <p:nvPr>
            <p:custDataLst>
              <p:tags r:id="rId24"/>
            </p:custDataLst>
          </p:nvPr>
        </p:nvSpPr>
        <p:spPr>
          <a:xfrm>
            <a:off x="989321" y="4155153"/>
            <a:ext cx="3007295" cy="953135"/>
          </a:xfrm>
          <a:prstGeom prst="rect">
            <a:avLst/>
          </a:prstGeom>
          <a:noFill/>
        </p:spPr>
        <p:txBody>
          <a:bodyPr wrap="square" rtlCol="0">
            <a:spAutoFit/>
          </a:bodyPr>
          <a:lstStyle/>
          <a:p>
            <a:pPr algn="r">
              <a:lnSpc>
                <a:spcPct val="200000"/>
              </a:lnSpc>
              <a:buClr>
                <a:srgbClr val="00B050"/>
              </a:buClr>
            </a:pPr>
            <a:r>
              <a:rPr lang="zh-CN"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通过</a:t>
            </a:r>
            <a:r>
              <a:rPr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分词、停用词过滤和词形还原等操作，提取出有价值的词语信息</a:t>
            </a:r>
            <a:endParaRPr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7" name="文本框 26"/>
          <p:cNvSpPr txBox="1"/>
          <p:nvPr>
            <p:custDataLst>
              <p:tags r:id="rId25"/>
            </p:custDataLst>
          </p:nvPr>
        </p:nvSpPr>
        <p:spPr>
          <a:xfrm>
            <a:off x="7891075" y="1979460"/>
            <a:ext cx="755335"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cs typeface="+mn-ea"/>
                <a:sym typeface="字魂59号-创粗黑" panose="00000500000000000000" pitchFamily="2" charset="-122"/>
              </a:rPr>
              <a:t>03</a:t>
            </a:r>
            <a:endParaRPr lang="zh-CN" altLang="en-US" sz="3600" b="1"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8" name="文本框 27"/>
          <p:cNvSpPr txBox="1"/>
          <p:nvPr>
            <p:custDataLst>
              <p:tags r:id="rId26"/>
            </p:custDataLst>
          </p:nvPr>
        </p:nvSpPr>
        <p:spPr>
          <a:xfrm>
            <a:off x="8566676" y="2103360"/>
            <a:ext cx="3154680" cy="368300"/>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特征提取：挖掘数据核心价值</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29" name="文本框 28"/>
          <p:cNvSpPr txBox="1"/>
          <p:nvPr>
            <p:custDataLst>
              <p:tags r:id="rId27"/>
            </p:custDataLst>
          </p:nvPr>
        </p:nvSpPr>
        <p:spPr>
          <a:xfrm>
            <a:off x="8148320" y="2520950"/>
            <a:ext cx="3181985" cy="953135"/>
          </a:xfrm>
          <a:prstGeom prst="rect">
            <a:avLst/>
          </a:prstGeom>
          <a:noFill/>
        </p:spPr>
        <p:txBody>
          <a:bodyPr wrap="square" rtlCol="0">
            <a:spAutoFit/>
          </a:bodyPr>
          <a:lstStyle/>
          <a:p>
            <a:pPr>
              <a:lnSpc>
                <a:spcPct val="200000"/>
              </a:lnSpc>
              <a:buClr>
                <a:srgbClr val="00B050"/>
              </a:buClr>
            </a:pPr>
            <a:r>
              <a:rPr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通过词频统计、TF - IDF 和情感词典匹配等，将文本数据转化为数值特征</a:t>
            </a:r>
            <a:endParaRPr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0" name="文本框 29"/>
          <p:cNvSpPr txBox="1"/>
          <p:nvPr>
            <p:custDataLst>
              <p:tags r:id="rId28"/>
            </p:custDataLst>
          </p:nvPr>
        </p:nvSpPr>
        <p:spPr>
          <a:xfrm>
            <a:off x="7892345" y="3628298"/>
            <a:ext cx="755335" cy="646331"/>
          </a:xfrm>
          <a:prstGeom prst="rect">
            <a:avLst/>
          </a:prstGeom>
          <a:noFill/>
        </p:spPr>
        <p:txBody>
          <a:bodyPr wrap="none" rtlCol="0">
            <a:spAutoFit/>
          </a:bodyPr>
          <a:lstStyle/>
          <a:p>
            <a:r>
              <a:rPr lang="en-US" altLang="zh-CN" sz="3600" b="1" dirty="0">
                <a:latin typeface="微软雅黑" panose="020B0503020204020204" pitchFamily="34" charset="-122"/>
                <a:ea typeface="微软雅黑" panose="020B0503020204020204" pitchFamily="34" charset="-122"/>
                <a:cs typeface="+mn-ea"/>
                <a:sym typeface="字魂59号-创粗黑" panose="00000500000000000000" pitchFamily="2" charset="-122"/>
              </a:rPr>
              <a:t>04</a:t>
            </a:r>
            <a:endParaRPr lang="zh-CN" altLang="en-US" sz="3600" b="1"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1" name="文本框 30"/>
          <p:cNvSpPr txBox="1"/>
          <p:nvPr>
            <p:custDataLst>
              <p:tags r:id="rId29"/>
            </p:custDataLst>
          </p:nvPr>
        </p:nvSpPr>
        <p:spPr>
          <a:xfrm>
            <a:off x="8656846" y="3737592"/>
            <a:ext cx="1325880" cy="368300"/>
          </a:xfrm>
          <a:prstGeom prst="rect">
            <a:avLst/>
          </a:prstGeom>
          <a:noFill/>
        </p:spPr>
        <p:txBody>
          <a:bodyPr wrap="none" rtlCol="0">
            <a:spAutoFit/>
          </a:bodyPr>
          <a:lstStyle/>
          <a:p>
            <a:pPr algn="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数据标准化</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2" name="文本框 31"/>
          <p:cNvSpPr txBox="1"/>
          <p:nvPr>
            <p:custDataLst>
              <p:tags r:id="rId30"/>
            </p:custDataLst>
          </p:nvPr>
        </p:nvSpPr>
        <p:spPr>
          <a:xfrm>
            <a:off x="8148250" y="4155154"/>
            <a:ext cx="3007295" cy="953135"/>
          </a:xfrm>
          <a:prstGeom prst="rect">
            <a:avLst/>
          </a:prstGeom>
          <a:noFill/>
        </p:spPr>
        <p:txBody>
          <a:bodyPr wrap="square" rtlCol="0">
            <a:spAutoFit/>
          </a:bodyPr>
          <a:lstStyle/>
          <a:p>
            <a:pPr>
              <a:lnSpc>
                <a:spcPct val="200000"/>
              </a:lnSpc>
              <a:buClr>
                <a:srgbClr val="00B050"/>
              </a:buClr>
            </a:pPr>
            <a:r>
              <a:rPr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消除特征之间的尺度差异，提高机器学习模型的性能</a:t>
            </a:r>
            <a:endParaRPr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3" name="文本框 32"/>
          <p:cNvSpPr txBox="1"/>
          <p:nvPr/>
        </p:nvSpPr>
        <p:spPr>
          <a:xfrm>
            <a:off x="793546" y="420915"/>
            <a:ext cx="2989943"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rPr>
              <a:t>数据处理主要步骤</a:t>
            </a:r>
            <a:endPar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793546" y="420915"/>
            <a:ext cx="2989943"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rPr>
              <a:t>数据处理主要步骤</a:t>
            </a:r>
            <a:endParaRPr kumimoji="0" lang="zh-CN" altLang="en-US" sz="2400" b="0" i="0" u="none" strike="noStrike" kern="1200" cap="none" spc="0" normalizeH="0" baseline="0" noProof="0" dirty="0">
              <a:ln>
                <a:noFill/>
              </a:ln>
              <a:solidFill>
                <a:prstClr val="black"/>
              </a:solidFill>
              <a:effectLst/>
              <a:uLnTx/>
              <a:uFillTx/>
              <a:latin typeface="思源黑体 CN Medium" panose="020B0600000000000000" pitchFamily="34" charset="-122"/>
              <a:ea typeface="思源黑体 CN Medium" panose="020B0600000000000000" pitchFamily="34" charset="-122"/>
              <a:cs typeface="+mn-cs"/>
            </a:endParaRPr>
          </a:p>
        </p:txBody>
      </p:sp>
      <p:pic>
        <p:nvPicPr>
          <p:cNvPr id="34" name="图片 33" descr="数据处理1"/>
          <p:cNvPicPr>
            <a:picLocks noChangeAspect="1"/>
          </p:cNvPicPr>
          <p:nvPr/>
        </p:nvPicPr>
        <p:blipFill>
          <a:blip r:embed="rId1"/>
          <a:stretch>
            <a:fillRect/>
          </a:stretch>
        </p:blipFill>
        <p:spPr>
          <a:xfrm>
            <a:off x="978535" y="1512570"/>
            <a:ext cx="4254500" cy="3492500"/>
          </a:xfrm>
          <a:prstGeom prst="rect">
            <a:avLst/>
          </a:prstGeom>
        </p:spPr>
      </p:pic>
      <p:pic>
        <p:nvPicPr>
          <p:cNvPr id="35" name="图片 34" descr="数据处理2"/>
          <p:cNvPicPr>
            <a:picLocks noChangeAspect="1"/>
          </p:cNvPicPr>
          <p:nvPr/>
        </p:nvPicPr>
        <p:blipFill>
          <a:blip r:embed="rId2"/>
          <a:stretch>
            <a:fillRect/>
          </a:stretch>
        </p:blipFill>
        <p:spPr>
          <a:xfrm>
            <a:off x="5785485" y="511810"/>
            <a:ext cx="5360670" cy="2990850"/>
          </a:xfrm>
          <a:prstGeom prst="rect">
            <a:avLst/>
          </a:prstGeom>
        </p:spPr>
      </p:pic>
      <p:pic>
        <p:nvPicPr>
          <p:cNvPr id="36" name="图片 35" descr="数据处理3"/>
          <p:cNvPicPr>
            <a:picLocks noChangeAspect="1"/>
          </p:cNvPicPr>
          <p:nvPr/>
        </p:nvPicPr>
        <p:blipFill>
          <a:blip r:embed="rId3"/>
          <a:stretch>
            <a:fillRect/>
          </a:stretch>
        </p:blipFill>
        <p:spPr>
          <a:xfrm>
            <a:off x="6347460" y="3769995"/>
            <a:ext cx="4406900" cy="2578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 形 2"/>
          <p:cNvSpPr/>
          <p:nvPr/>
        </p:nvSpPr>
        <p:spPr>
          <a:xfrm>
            <a:off x="0" y="2394856"/>
            <a:ext cx="8084457" cy="4463144"/>
          </a:xfrm>
          <a:prstGeom prst="corner">
            <a:avLst>
              <a:gd name="adj1" fmla="val 8808"/>
              <a:gd name="adj2" fmla="val 10614"/>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4" name="L 形 3"/>
          <p:cNvSpPr/>
          <p:nvPr/>
        </p:nvSpPr>
        <p:spPr>
          <a:xfrm flipH="1" flipV="1">
            <a:off x="4107543" y="-2170"/>
            <a:ext cx="8084457" cy="4463144"/>
          </a:xfrm>
          <a:prstGeom prst="corner">
            <a:avLst>
              <a:gd name="adj1" fmla="val 8808"/>
              <a:gd name="adj2" fmla="val 10614"/>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3" name="矩形 12"/>
          <p:cNvSpPr/>
          <p:nvPr/>
        </p:nvSpPr>
        <p:spPr>
          <a:xfrm>
            <a:off x="412955" y="435076"/>
            <a:ext cx="11267768" cy="6054213"/>
          </a:xfrm>
          <a:prstGeom prst="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5" name="流程图: 摘录 4"/>
          <p:cNvSpPr/>
          <p:nvPr/>
        </p:nvSpPr>
        <p:spPr>
          <a:xfrm rot="20937521">
            <a:off x="1355059" y="328914"/>
            <a:ext cx="991357" cy="820989"/>
          </a:xfrm>
          <a:prstGeom prst="flowChartExtract">
            <a:avLst/>
          </a:prstGeom>
          <a:pattFill prst="wdDnDiag">
            <a:fgClr>
              <a:srgbClr val="86C5C5"/>
            </a:fgClr>
            <a:bgClr>
              <a:schemeClr val="bg1"/>
            </a:bgClr>
          </a:pattFill>
          <a:ln>
            <a:solidFill>
              <a:srgbClr val="86C5C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6" name="流程图: 摘录 5"/>
          <p:cNvSpPr/>
          <p:nvPr/>
        </p:nvSpPr>
        <p:spPr>
          <a:xfrm rot="1151937">
            <a:off x="2422825" y="170768"/>
            <a:ext cx="846723" cy="675763"/>
          </a:xfrm>
          <a:prstGeom prst="flowChartExtract">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7" name="流程图: 摘录 6"/>
          <p:cNvSpPr/>
          <p:nvPr/>
        </p:nvSpPr>
        <p:spPr>
          <a:xfrm rot="2114993">
            <a:off x="385684" y="4912362"/>
            <a:ext cx="1133962" cy="950623"/>
          </a:xfrm>
          <a:prstGeom prst="flowChartExtract">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8" name="流程图: 摘录 7"/>
          <p:cNvSpPr/>
          <p:nvPr/>
        </p:nvSpPr>
        <p:spPr>
          <a:xfrm rot="2316460">
            <a:off x="9645275" y="16442"/>
            <a:ext cx="1082972" cy="991239"/>
          </a:xfrm>
          <a:prstGeom prst="flowChartExtract">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9" name="流程图: 摘录 8"/>
          <p:cNvSpPr/>
          <p:nvPr/>
        </p:nvSpPr>
        <p:spPr>
          <a:xfrm rot="3745954">
            <a:off x="10634857" y="3343077"/>
            <a:ext cx="906237" cy="849085"/>
          </a:xfrm>
          <a:prstGeom prst="flowChartExtract">
            <a:avLst/>
          </a:prstGeom>
          <a:solidFill>
            <a:srgbClr val="F19596"/>
          </a:solid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0" name="流程图: 摘录 9"/>
          <p:cNvSpPr/>
          <p:nvPr/>
        </p:nvSpPr>
        <p:spPr>
          <a:xfrm rot="9481227">
            <a:off x="11097804" y="3910535"/>
            <a:ext cx="583640" cy="502687"/>
          </a:xfrm>
          <a:prstGeom prst="flowChartExtract">
            <a:avLst/>
          </a:prstGeom>
          <a:solidFill>
            <a:srgbClr val="86C5C5"/>
          </a:solidFill>
          <a:ln>
            <a:solidFill>
              <a:schemeClr val="accent1">
                <a:lumMod val="40000"/>
                <a:lumOff val="6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1" name="流程图: 摘录 10"/>
          <p:cNvSpPr/>
          <p:nvPr/>
        </p:nvSpPr>
        <p:spPr>
          <a:xfrm rot="5400000">
            <a:off x="7272110" y="5795281"/>
            <a:ext cx="906237" cy="849085"/>
          </a:xfrm>
          <a:prstGeom prst="flowChartExtract">
            <a:avLst/>
          </a:prstGeom>
          <a:pattFill prst="wdUpDiag">
            <a:fgClr>
              <a:srgbClr val="F19596"/>
            </a:fgClr>
            <a:bgClr>
              <a:schemeClr val="bg1"/>
            </a:bgClr>
          </a:pattFill>
          <a:ln>
            <a:solidFill>
              <a:schemeClr val="accent4">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宋体" panose="02010600030101010101" pitchFamily="2" charset="-122"/>
              <a:cs typeface="+mn-cs"/>
            </a:endParaRPr>
          </a:p>
        </p:txBody>
      </p:sp>
      <p:sp>
        <p:nvSpPr>
          <p:cNvPr id="12" name="圆角矩形 11"/>
          <p:cNvSpPr/>
          <p:nvPr/>
        </p:nvSpPr>
        <p:spPr>
          <a:xfrm>
            <a:off x="4303038" y="1781819"/>
            <a:ext cx="3629465" cy="1195754"/>
          </a:xfrm>
          <a:prstGeom prst="roundRect">
            <a:avLst/>
          </a:prstGeom>
          <a:solidFill>
            <a:srgbClr val="86C5C5"/>
          </a:solidFill>
          <a:ln>
            <a:solidFill>
              <a:schemeClr val="accent1">
                <a:lumMod val="40000"/>
                <a:lumOff val="6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cs typeface="+mn-cs"/>
              </a:rPr>
              <a:t>PART  03</a:t>
            </a:r>
            <a:endParaRPr kumimoji="0" lang="zh-CN" altLang="en-US" sz="5400" b="0" i="0" u="none" strike="noStrike" kern="1200" cap="none" spc="0" normalizeH="0" baseline="0" noProof="0" dirty="0">
              <a:ln>
                <a:noFill/>
              </a:ln>
              <a:solidFill>
                <a:prstClr val="white"/>
              </a:solidFill>
              <a:effectLst/>
              <a:uLnTx/>
              <a:uFillTx/>
              <a:latin typeface="思源黑体 CN Medium" panose="020B0600000000000000" pitchFamily="34" charset="-122"/>
              <a:ea typeface="思源黑体 CN Medium" panose="020B0600000000000000" pitchFamily="34" charset="-122"/>
              <a:cs typeface="+mn-cs"/>
            </a:endParaRPr>
          </a:p>
        </p:txBody>
      </p:sp>
      <p:sp>
        <p:nvSpPr>
          <p:cNvPr id="14" name="文本框 13"/>
          <p:cNvSpPr txBox="1"/>
          <p:nvPr/>
        </p:nvSpPr>
        <p:spPr>
          <a:xfrm>
            <a:off x="3624884" y="3245675"/>
            <a:ext cx="5205046" cy="829945"/>
          </a:xfrm>
          <a:prstGeom prst="rect">
            <a:avLst/>
          </a:prstGeom>
          <a:noFill/>
        </p:spPr>
        <p:txBody>
          <a:bodyPr wrap="square" rtlCol="0">
            <a:spAutoFit/>
          </a:bodyPr>
          <a:lstStyle/>
          <a:p>
            <a:pPr lvl="0" algn="dist">
              <a:defRPr/>
            </a:pPr>
            <a:r>
              <a:rPr lang="zh-CN" altLang="en-US" sz="4800" dirty="0">
                <a:solidFill>
                  <a:prstClr val="black"/>
                </a:solidFill>
                <a:latin typeface="微软雅黑" panose="020B0503020204020204" pitchFamily="34" charset="-122"/>
                <a:ea typeface="微软雅黑" panose="020B0503020204020204" pitchFamily="34" charset="-122"/>
              </a:rPr>
              <a:t>模型选择</a:t>
            </a:r>
            <a:endParaRPr lang="zh-CN" altLang="en-US" sz="4800" dirty="0">
              <a:solidFill>
                <a:prstClr val="black"/>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1805087" y="4406643"/>
            <a:ext cx="8844639" cy="700576"/>
          </a:xfrm>
          <a:prstGeom prst="rect">
            <a:avLst/>
          </a:prstGeom>
          <a:noFill/>
        </p:spPr>
        <p:txBody>
          <a:bodyPr vert="horz"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The  user  can  demonstrate  on  a  projector  or  print  the  presentation  and  make  it  into  a  in  a  wider  field.</a:t>
            </a:r>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par>
                          <p:cTn id="40" fill="hold">
                            <p:stCondLst>
                              <p:cond delay="3000"/>
                            </p:stCondLst>
                            <p:childTnLst>
                              <p:par>
                                <p:cTn id="41" presetID="10"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26"/>
          <p:cNvSpPr/>
          <p:nvPr>
            <p:custDataLst>
              <p:tags r:id="rId1"/>
            </p:custDataLst>
          </p:nvPr>
        </p:nvSpPr>
        <p:spPr>
          <a:xfrm flipH="1">
            <a:off x="3261251" y="1908859"/>
            <a:ext cx="1473658" cy="267339"/>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chemeClr val="tx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57500" lnSpcReduction="20000"/>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8" name="任意多边形 9"/>
          <p:cNvSpPr/>
          <p:nvPr>
            <p:custDataLst>
              <p:tags r:id="rId2"/>
            </p:custDataLst>
          </p:nvPr>
        </p:nvSpPr>
        <p:spPr>
          <a:xfrm rot="16200000">
            <a:off x="3775934" y="3018455"/>
            <a:ext cx="1145737" cy="592924"/>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86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9" name="任意多边形 10"/>
          <p:cNvSpPr/>
          <p:nvPr>
            <p:custDataLst>
              <p:tags r:id="rId3"/>
            </p:custDataLst>
          </p:nvPr>
        </p:nvSpPr>
        <p:spPr>
          <a:xfrm rot="19800000">
            <a:off x="4321279" y="2076433"/>
            <a:ext cx="1155964" cy="587677"/>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86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3" name="任意多边形 14"/>
          <p:cNvSpPr/>
          <p:nvPr>
            <p:custDataLst>
              <p:tags r:id="rId4"/>
            </p:custDataLst>
          </p:nvPr>
        </p:nvSpPr>
        <p:spPr>
          <a:xfrm rot="12600000">
            <a:off x="4321279" y="3966510"/>
            <a:ext cx="1155964" cy="587677"/>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86C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5" name="文本框 14"/>
          <p:cNvSpPr txBox="1"/>
          <p:nvPr/>
        </p:nvSpPr>
        <p:spPr>
          <a:xfrm>
            <a:off x="1947361" y="1742302"/>
            <a:ext cx="1151255" cy="368300"/>
          </a:xfrm>
          <a:prstGeom prst="rect">
            <a:avLst/>
          </a:prstGeom>
          <a:noFill/>
        </p:spPr>
        <p:txBody>
          <a:bodyPr wrap="none" rtlCol="0">
            <a:spAutoFit/>
          </a:bodyPr>
          <a:lstStyle/>
          <a:p>
            <a:pPr algn="r"/>
            <a:r>
              <a:rPr lang="en-US" altLang="zh-CN"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GRU</a:t>
            </a:r>
            <a:r>
              <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模型</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16" name="文本框 15"/>
          <p:cNvSpPr txBox="1"/>
          <p:nvPr/>
        </p:nvSpPr>
        <p:spPr>
          <a:xfrm>
            <a:off x="966899" y="2087758"/>
            <a:ext cx="2877155" cy="2030095"/>
          </a:xfrm>
          <a:prstGeom prst="rect">
            <a:avLst/>
          </a:prstGeom>
          <a:noFill/>
        </p:spPr>
        <p:txBody>
          <a:bodyPr wrap="square" rtlCol="0">
            <a:spAutoFit/>
          </a:bodyPr>
          <a:lstStyle/>
          <a:p>
            <a:pPr algn="r">
              <a:lnSpc>
                <a:spcPct val="150000"/>
              </a:lnSpc>
              <a:buClr>
                <a:srgbClr val="00B050"/>
              </a:buClr>
            </a:pPr>
            <a:r>
              <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rPr>
              <a:t>GRU（Gated Recurrent Unit）是一种循环神经网络（RNN）的变体，它作为 RNN 的改进版本，在处理序列数据方面表现出色，尤其适用于处理具有时间序列特性的文本数据，如微博文本</a:t>
            </a:r>
            <a:endParaRPr lang="zh-CN" altLang="en-US" sz="1400" dirty="0">
              <a:solidFill>
                <a:schemeClr val="bg1">
                  <a:lumMod val="50000"/>
                </a:schemeClr>
              </a:solidFill>
              <a:latin typeface="微软雅黑" panose="020B0503020204020204" pitchFamily="34" charset="-122"/>
              <a:ea typeface="微软雅黑" panose="020B0503020204020204" pitchFamily="34" charset="-122"/>
              <a:cs typeface="+mn-ea"/>
              <a:sym typeface="字魂59号-创粗黑" panose="00000500000000000000" pitchFamily="2" charset="-122"/>
            </a:endParaRPr>
          </a:p>
        </p:txBody>
      </p:sp>
      <p:sp>
        <p:nvSpPr>
          <p:cNvPr id="32" name="文本框 31"/>
          <p:cNvSpPr txBox="1"/>
          <p:nvPr/>
        </p:nvSpPr>
        <p:spPr>
          <a:xfrm>
            <a:off x="793546" y="420915"/>
            <a:ext cx="2989943" cy="460375"/>
          </a:xfrm>
          <a:prstGeom prst="rect">
            <a:avLst/>
          </a:prstGeom>
          <a:noFill/>
        </p:spPr>
        <p:txBody>
          <a:bodyPr wrap="square" rtlCol="0">
            <a:spAutoFit/>
          </a:bodyPr>
          <a:lstStyle/>
          <a:p>
            <a:pPr marR="0" indent="0" algn="dist" defTabSz="914400" fontAlgn="auto">
              <a:lnSpc>
                <a:spcPct val="100000"/>
              </a:lnSpc>
              <a:spcBef>
                <a:spcPts val="0"/>
              </a:spcBef>
              <a:spcAft>
                <a:spcPts val="0"/>
              </a:spcAft>
              <a:buClrTx/>
              <a:buSzTx/>
              <a:buFontTx/>
              <a:buNone/>
              <a:defRPr/>
            </a:pPr>
            <a:r>
              <a:rPr lang="zh-CN" altLang="en-US" sz="2400" noProof="0" dirty="0">
                <a:solidFill>
                  <a:prstClr val="black"/>
                </a:solidFill>
                <a:latin typeface="思源黑体 CN Medium" panose="020B0600000000000000" pitchFamily="34" charset="-122"/>
                <a:ea typeface="思源黑体 CN Medium" panose="020B0600000000000000" pitchFamily="34" charset="-122"/>
                <a:sym typeface="+mn-ea"/>
              </a:rPr>
              <a:t>模型选择</a:t>
            </a:r>
            <a:r>
              <a:rPr lang="en-US" altLang="zh-CN" sz="2400" noProof="0" dirty="0">
                <a:solidFill>
                  <a:prstClr val="black"/>
                </a:solidFill>
                <a:latin typeface="思源黑体 CN Medium" panose="020B0600000000000000" pitchFamily="34" charset="-122"/>
                <a:ea typeface="思源黑体 CN Medium" panose="020B0600000000000000" pitchFamily="34" charset="-122"/>
                <a:sym typeface="+mn-ea"/>
              </a:rPr>
              <a:t>——GRU</a:t>
            </a:r>
            <a:endParaRPr kumimoji="0" lang="zh-CN" altLang="en-US" sz="2400" b="0" i="0" kern="1200" cap="none" spc="0" normalizeH="0" baseline="0" noProof="0" dirty="0">
              <a:solidFill>
                <a:prstClr val="black"/>
              </a:solidFill>
              <a:latin typeface="思源黑体 CN Medium" panose="020B0600000000000000" pitchFamily="34" charset="-122"/>
              <a:ea typeface="思源黑体 CN Medium" panose="020B0600000000000000" pitchFamily="34" charset="-122"/>
              <a:cs typeface="+mn-cs"/>
            </a:endParaRPr>
          </a:p>
        </p:txBody>
      </p:sp>
      <p:sp>
        <p:nvSpPr>
          <p:cNvPr id="3" name="文本框 2"/>
          <p:cNvSpPr txBox="1"/>
          <p:nvPr/>
        </p:nvSpPr>
        <p:spPr>
          <a:xfrm>
            <a:off x="5466715" y="721995"/>
            <a:ext cx="1604645" cy="368300"/>
          </a:xfrm>
          <a:prstGeom prst="rect">
            <a:avLst/>
          </a:prstGeom>
          <a:noFill/>
        </p:spPr>
        <p:txBody>
          <a:bodyPr wrap="square" rtlCol="0">
            <a:spAutoFit/>
          </a:bodyPr>
          <a:p>
            <a:r>
              <a:rPr lang="zh-CN" altLang="en-US"/>
              <a:t>图</a:t>
            </a:r>
            <a:r>
              <a:rPr lang="en-US" altLang="zh-CN"/>
              <a:t>1</a:t>
            </a:r>
            <a:endParaRPr lang="en-US" altLang="zh-CN"/>
          </a:p>
        </p:txBody>
      </p:sp>
      <p:pic>
        <p:nvPicPr>
          <p:cNvPr id="101" name="图片 100"/>
          <p:cNvPicPr/>
          <p:nvPr/>
        </p:nvPicPr>
        <p:blipFill>
          <a:blip r:embed="rId5"/>
          <a:stretch>
            <a:fillRect/>
          </a:stretch>
        </p:blipFill>
        <p:spPr>
          <a:xfrm>
            <a:off x="5374640" y="1433830"/>
            <a:ext cx="6066155" cy="42837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11.xml><?xml version="1.0" encoding="utf-8"?>
<p:tagLst xmlns:p="http://schemas.openxmlformats.org/presentationml/2006/main">
  <p:tag name="KSO_WM_DIAGRAM_VIRTUALLY_FRAME" val="{&quot;height&quot;:254.1707086614173,&quot;left&quot;:19.83976377952756,&quot;top&quot;:148.0567716535433,&quot;width&quot;:903.1016535433071}"/>
</p:tagLst>
</file>

<file path=ppt/tags/tag12.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13.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14.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15.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16.xml><?xml version="1.0" encoding="utf-8"?>
<p:tagLst xmlns:p="http://schemas.openxmlformats.org/presentationml/2006/main">
  <p:tag name="KSO_WM_DIAGRAM_VIRTUALLY_FRAME" val="{&quot;height&quot;:254.1707086614173,&quot;left&quot;:19.83976377952756,&quot;top&quot;:148.0567716535433,&quot;width&quot;:903.1016535433071}"/>
</p:tagLst>
</file>

<file path=ppt/tags/tag17.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18.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19.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2.xml><?xml version="1.0" encoding="utf-8"?>
<p:tagLst xmlns:p="http://schemas.openxmlformats.org/presentationml/2006/main">
  <p:tag name="KSO_WM_DIAGRAM_VIRTUALLY_FRAME" val="{&quot;height&quot;:254.1707086614173,&quot;left&quot;:19.83976377952756,&quot;top&quot;:148.0567716535433,&quot;width&quot;:903.1016535433071}"/>
</p:tagLst>
</file>

<file path=ppt/tags/tag20.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21.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22.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23.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24.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25.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26.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27.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28.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29.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3.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30.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31.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32.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3"/>
  <p:tag name="KSO_WM_UNIT_ID" val="257*q_i*1_3"/>
  <p:tag name="KSO_WM_UNIT_CLEAR" val="1"/>
  <p:tag name="KSO_WM_UNIT_LAYERLEVEL" val="1_1"/>
  <p:tag name="KSO_WM_BEAUTIFY_FLAG" val="#wm#"/>
  <p:tag name="KSO_WM_DIAGRAM_VIRTUALLY_FRAME" val="{&quot;height&quot;:234.40962293069515,&quot;left&quot;:255.2435433070866,&quot;top&quot;:143.8432200307154,&quot;width&quot;:343.8696850393701}"/>
</p:tagLst>
</file>

<file path=ppt/tags/tag33.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7"/>
  <p:tag name="KSO_WM_UNIT_ID" val="257*q_i*1_7"/>
  <p:tag name="KSO_WM_UNIT_CLEAR" val="1"/>
  <p:tag name="KSO_WM_UNIT_LAYERLEVEL" val="1_1"/>
  <p:tag name="KSO_WM_BEAUTIFY_FLAG" val="#wm#"/>
  <p:tag name="KSO_WM_DIAGRAM_VIRTUALLY_FRAME" val="{&quot;height&quot;:234.40962293069515,&quot;left&quot;:255.2435433070866,&quot;top&quot;:143.8432200307154,&quot;width&quot;:343.8696850393701}"/>
</p:tagLst>
</file>

<file path=ppt/tags/tag34.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8"/>
  <p:tag name="KSO_WM_UNIT_ID" val="257*q_i*1_8"/>
  <p:tag name="KSO_WM_UNIT_CLEAR" val="1"/>
  <p:tag name="KSO_WM_UNIT_LAYERLEVEL" val="1_1"/>
  <p:tag name="KSO_WM_BEAUTIFY_FLAG" val="#wm#"/>
  <p:tag name="KSO_WM_DIAGRAM_VIRTUALLY_FRAME" val="{&quot;height&quot;:234.40962293069515,&quot;left&quot;:255.2435433070866,&quot;top&quot;:143.8432200307154,&quot;width&quot;:343.8696850393701}"/>
</p:tagLst>
</file>

<file path=ppt/tags/tag35.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12"/>
  <p:tag name="KSO_WM_UNIT_ID" val="257*q_i*1_12"/>
  <p:tag name="KSO_WM_UNIT_CLEAR" val="1"/>
  <p:tag name="KSO_WM_UNIT_LAYERLEVEL" val="1_1"/>
  <p:tag name="KSO_WM_BEAUTIFY_FLAG" val="#wm#"/>
  <p:tag name="KSO_WM_DIAGRAM_VIRTUALLY_FRAME" val="{&quot;height&quot;:234.40962293069515,&quot;left&quot;:255.2435433070866,&quot;top&quot;:143.8432200307154,&quot;width&quot;:343.8696850393701}"/>
</p:tagLst>
</file>

<file path=ppt/tags/tag36.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3"/>
  <p:tag name="KSO_WM_UNIT_ID" val="257*q_i*1_3"/>
  <p:tag name="KSO_WM_UNIT_CLEAR" val="1"/>
  <p:tag name="KSO_WM_UNIT_LAYERLEVEL" val="1_1"/>
  <p:tag name="KSO_WM_BEAUTIFY_FLAG" val="#wm#"/>
  <p:tag name="KSO_WM_DIAGRAM_VIRTUALLY_FRAME" val="{&quot;height&quot;:234.40962293069515,&quot;left&quot;:255.2435433070866,&quot;top&quot;:143.8432200307154,&quot;width&quot;:343.8696850393701}"/>
</p:tagLst>
</file>

<file path=ppt/tags/tag37.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7"/>
  <p:tag name="KSO_WM_UNIT_ID" val="257*q_i*1_7"/>
  <p:tag name="KSO_WM_UNIT_CLEAR" val="1"/>
  <p:tag name="KSO_WM_UNIT_LAYERLEVEL" val="1_1"/>
  <p:tag name="KSO_WM_BEAUTIFY_FLAG" val="#wm#"/>
  <p:tag name="KSO_WM_DIAGRAM_VIRTUALLY_FRAME" val="{&quot;height&quot;:234.40962293069515,&quot;left&quot;:255.2435433070866,&quot;top&quot;:143.8432200307154,&quot;width&quot;:343.8696850393701}"/>
</p:tagLst>
</file>

<file path=ppt/tags/tag38.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8"/>
  <p:tag name="KSO_WM_UNIT_ID" val="257*q_i*1_8"/>
  <p:tag name="KSO_WM_UNIT_CLEAR" val="1"/>
  <p:tag name="KSO_WM_UNIT_LAYERLEVEL" val="1_1"/>
  <p:tag name="KSO_WM_BEAUTIFY_FLAG" val="#wm#"/>
  <p:tag name="KSO_WM_DIAGRAM_VIRTUALLY_FRAME" val="{&quot;height&quot;:234.40962293069515,&quot;left&quot;:255.2435433070866,&quot;top&quot;:143.8432200307154,&quot;width&quot;:343.8696850393701}"/>
</p:tagLst>
</file>

<file path=ppt/tags/tag39.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12"/>
  <p:tag name="KSO_WM_UNIT_ID" val="257*q_i*1_12"/>
  <p:tag name="KSO_WM_UNIT_CLEAR" val="1"/>
  <p:tag name="KSO_WM_UNIT_LAYERLEVEL" val="1_1"/>
  <p:tag name="KSO_WM_BEAUTIFY_FLAG" val="#wm#"/>
  <p:tag name="KSO_WM_DIAGRAM_VIRTUALLY_FRAME" val="{&quot;height&quot;:234.40962293069515,&quot;left&quot;:255.2435433070866,&quot;top&quot;:143.8432200307154,&quot;width&quot;:343.8696850393701}"/>
</p:tagLst>
</file>

<file path=ppt/tags/tag4.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2"/>
  <p:tag name="KSO_WM_UNIT_ID" val="257*q_i*1_2"/>
  <p:tag name="KSO_WM_UNIT_CLEAR" val="1"/>
  <p:tag name="KSO_WM_UNIT_LAYERLEVEL" val="1_1"/>
  <p:tag name="KSO_WM_BEAUTIFY_FLAG" val="#wm#"/>
  <p:tag name="KSO_WM_DIAGRAM_VIRTUALLY_FRAME" val="{&quot;height&quot;:234.40962293069515,&quot;left&quot;:349.7435433070866,&quot;top&quot;:158.4432200307154,&quot;width&quot;:343.8696850393701}"/>
</p:tagLst>
</file>

<file path=ppt/tags/tag42.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9"/>
  <p:tag name="KSO_WM_UNIT_ID" val="257*q_i*1_9"/>
  <p:tag name="KSO_WM_UNIT_CLEAR" val="1"/>
  <p:tag name="KSO_WM_UNIT_LAYERLEVEL" val="1_1"/>
  <p:tag name="KSO_WM_BEAUTIFY_FLAG" val="#wm#"/>
  <p:tag name="KSO_WM_DIAGRAM_VIRTUALLY_FRAME" val="{&quot;height&quot;:234.40962293069515,&quot;left&quot;:349.7435433070866,&quot;top&quot;:158.4432200307154,&quot;width&quot;:343.8696850393701}"/>
</p:tagLst>
</file>

<file path=ppt/tags/tag43.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10"/>
  <p:tag name="KSO_WM_UNIT_ID" val="257*q_i*1_10"/>
  <p:tag name="KSO_WM_UNIT_CLEAR" val="1"/>
  <p:tag name="KSO_WM_UNIT_LAYERLEVEL" val="1_1"/>
  <p:tag name="KSO_WM_BEAUTIFY_FLAG" val="#wm#"/>
  <p:tag name="KSO_WM_DIAGRAM_VIRTUALLY_FRAME" val="{&quot;height&quot;:234.40962293069515,&quot;left&quot;:349.7435433070866,&quot;top&quot;:158.4432200307154,&quot;width&quot;:343.8696850393701}"/>
</p:tagLst>
</file>

<file path=ppt/tags/tag44.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11"/>
  <p:tag name="KSO_WM_UNIT_ID" val="257*q_i*1_11"/>
  <p:tag name="KSO_WM_UNIT_CLEAR" val="1"/>
  <p:tag name="KSO_WM_UNIT_LAYERLEVEL" val="1_1"/>
  <p:tag name="KSO_WM_BEAUTIFY_FLAG" val="#wm#"/>
  <p:tag name="KSO_WM_DIAGRAM_VIRTUALLY_FRAME" val="{&quot;height&quot;:234.40962293069515,&quot;left&quot;:349.7435433070866,&quot;top&quot;:158.4432200307154,&quot;width&quot;:343.8696850393701}"/>
</p:tagLst>
</file>

<file path=ppt/tags/tag45.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2"/>
  <p:tag name="KSO_WM_UNIT_ID" val="257*q_i*1_2"/>
  <p:tag name="KSO_WM_UNIT_CLEAR" val="1"/>
  <p:tag name="KSO_WM_UNIT_LAYERLEVEL" val="1_1"/>
  <p:tag name="KSO_WM_BEAUTIFY_FLAG" val="#wm#"/>
  <p:tag name="KSO_WM_DIAGRAM_VIRTUALLY_FRAME" val="{&quot;height&quot;:234.40962293069515,&quot;left&quot;:349.7435433070866,&quot;top&quot;:158.4432200307154,&quot;width&quot;:343.8696850393701}"/>
</p:tagLst>
</file>

<file path=ppt/tags/tag46.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9"/>
  <p:tag name="KSO_WM_UNIT_ID" val="257*q_i*1_9"/>
  <p:tag name="KSO_WM_UNIT_CLEAR" val="1"/>
  <p:tag name="KSO_WM_UNIT_LAYERLEVEL" val="1_1"/>
  <p:tag name="KSO_WM_BEAUTIFY_FLAG" val="#wm#"/>
  <p:tag name="KSO_WM_DIAGRAM_VIRTUALLY_FRAME" val="{&quot;height&quot;:234.40962293069515,&quot;left&quot;:349.7435433070866,&quot;top&quot;:158.4432200307154,&quot;width&quot;:343.8696850393701}"/>
</p:tagLst>
</file>

<file path=ppt/tags/tag47.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10"/>
  <p:tag name="KSO_WM_UNIT_ID" val="257*q_i*1_10"/>
  <p:tag name="KSO_WM_UNIT_CLEAR" val="1"/>
  <p:tag name="KSO_WM_UNIT_LAYERLEVEL" val="1_1"/>
  <p:tag name="KSO_WM_BEAUTIFY_FLAG" val="#wm#"/>
  <p:tag name="KSO_WM_DIAGRAM_VIRTUALLY_FRAME" val="{&quot;height&quot;:234.40962293069515,&quot;left&quot;:349.7435433070866,&quot;top&quot;:158.4432200307154,&quot;width&quot;:343.8696850393701}"/>
</p:tagLst>
</file>

<file path=ppt/tags/tag48.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11"/>
  <p:tag name="KSO_WM_UNIT_ID" val="257*q_i*1_11"/>
  <p:tag name="KSO_WM_UNIT_CLEAR" val="1"/>
  <p:tag name="KSO_WM_UNIT_LAYERLEVEL" val="1_1"/>
  <p:tag name="KSO_WM_BEAUTIFY_FLAG" val="#wm#"/>
  <p:tag name="KSO_WM_DIAGRAM_VIRTUALLY_FRAME" val="{&quot;height&quot;:234.40962293069515,&quot;left&quot;:349.7435433070866,&quot;top&quot;:158.4432200307154,&quot;width&quot;:343.8696850393701}"/>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DIAGRAM_VIRTUALLY_FRAME" val="{&quot;height&quot;:254.1707086614173,&quot;left&quot;:19.83976377952756,&quot;top&quot;:148.0567716535433,&quot;width&quot;:903.1016535433071}"/>
</p:tagLst>
</file>

<file path=ppt/tags/tag50.xml><?xml version="1.0" encoding="utf-8"?>
<p:tagLst xmlns:p="http://schemas.openxmlformats.org/presentationml/2006/main">
  <p:tag name="TABLE_ENDDRAG_ORIGIN_RECT" val="760*300"/>
  <p:tag name="TABLE_ENDDRAG_RECT" val="105*133*760*300"/>
</p:tagLst>
</file>

<file path=ppt/tags/tag51.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6"/>
  <p:tag name="KSO_WM_UNIT_ID" val="257*q_i*1_6"/>
  <p:tag name="KSO_WM_UNIT_CLEAR" val="1"/>
  <p:tag name="KSO_WM_UNIT_LAYERLEVEL" val="1_1"/>
  <p:tag name="KSO_WM_BEAUTIFY_FLAG" val="#wm#"/>
</p:tagLst>
</file>

<file path=ppt/tags/tag52.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6"/>
  <p:tag name="KSO_WM_UNIT_ID" val="257*q_i*1_6"/>
  <p:tag name="KSO_WM_UNIT_CLEAR" val="1"/>
  <p:tag name="KSO_WM_UNIT_LAYERLEVEL" val="1_1"/>
  <p:tag name="KSO_WM_BEAUTIFY_FLAG" val="#wm#"/>
</p:tagLst>
</file>

<file path=ppt/tags/tag53.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1"/>
  <p:tag name="KSO_WM_UNIT_ID" val="257*q_i*1_1"/>
  <p:tag name="KSO_WM_UNIT_CLEAR" val="1"/>
  <p:tag name="KSO_WM_UNIT_LAYERLEVEL" val="1_1"/>
  <p:tag name="KSO_WM_BEAUTIFY_FLAG" val="#wm#"/>
</p:tagLst>
</file>

<file path=ppt/tags/tag54.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1"/>
  <p:tag name="KSO_WM_UNIT_ID" val="257*q_i*1_1"/>
  <p:tag name="KSO_WM_UNIT_CLEAR" val="1"/>
  <p:tag name="KSO_WM_UNIT_LAYERLEVEL" val="1_1"/>
  <p:tag name="KSO_WM_BEAUTIFY_FLAG" val="#wm#"/>
</p:tagLst>
</file>

<file path=ppt/tags/tag55.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1"/>
  <p:tag name="KSO_WM_UNIT_ID" val="257*q_i*1_1"/>
  <p:tag name="KSO_WM_UNIT_CLEAR" val="1"/>
  <p:tag name="KSO_WM_UNIT_LAYERLEVEL" val="1_1"/>
  <p:tag name="KSO_WM_BEAUTIFY_FLAG" val="#wm#"/>
</p:tagLst>
</file>

<file path=ppt/tags/tag56.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2"/>
  <p:tag name="KSO_WM_UNIT_ID" val="257*q_i*1_2"/>
  <p:tag name="KSO_WM_UNIT_CLEAR" val="1"/>
  <p:tag name="KSO_WM_UNIT_LAYERLEVEL" val="1_1"/>
  <p:tag name="KSO_WM_BEAUTIFY_FLAG" val="#wm#"/>
</p:tagLst>
</file>

<file path=ppt/tags/tag57.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3"/>
  <p:tag name="KSO_WM_UNIT_ID" val="257*q_i*1_3"/>
  <p:tag name="KSO_WM_UNIT_CLEAR" val="1"/>
  <p:tag name="KSO_WM_UNIT_LAYERLEVEL" val="1_1"/>
  <p:tag name="KSO_WM_BEAUTIFY_FLAG" val="#wm#"/>
</p:tagLst>
</file>

<file path=ppt/tags/tag58.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4"/>
  <p:tag name="KSO_WM_UNIT_ID" val="257*q_i*1_4"/>
  <p:tag name="KSO_WM_UNIT_CLEAR" val="1"/>
  <p:tag name="KSO_WM_UNIT_LAYERLEVEL" val="1_1"/>
  <p:tag name="KSO_WM_BEAUTIFY_FLAG" val="#wm#"/>
</p:tagLst>
</file>

<file path=ppt/tags/tag59.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5"/>
  <p:tag name="KSO_WM_UNIT_ID" val="257*q_i*1_5"/>
  <p:tag name="KSO_WM_UNIT_CLEAR" val="1"/>
  <p:tag name="KSO_WM_UNIT_LAYERLEVEL" val="1_1"/>
  <p:tag name="KSO_WM_BEAUTIFY_FLAG" val="#wm#"/>
</p:tagLst>
</file>

<file path=ppt/tags/tag6.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60.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6"/>
  <p:tag name="KSO_WM_UNIT_ID" val="257*q_i*1_6"/>
  <p:tag name="KSO_WM_UNIT_CLEAR" val="1"/>
  <p:tag name="KSO_WM_UNIT_LAYERLEVEL" val="1_1"/>
  <p:tag name="KSO_WM_BEAUTIFY_FLAG" val="#wm#"/>
</p:tagLst>
</file>

<file path=ppt/tags/tag61.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7"/>
  <p:tag name="KSO_WM_UNIT_ID" val="257*q_i*1_7"/>
  <p:tag name="KSO_WM_UNIT_CLEAR" val="1"/>
  <p:tag name="KSO_WM_UNIT_LAYERLEVEL" val="1_1"/>
  <p:tag name="KSO_WM_BEAUTIFY_FLAG" val="#wm#"/>
</p:tagLst>
</file>

<file path=ppt/tags/tag62.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8"/>
  <p:tag name="KSO_WM_UNIT_ID" val="257*q_i*1_8"/>
  <p:tag name="KSO_WM_UNIT_CLEAR" val="1"/>
  <p:tag name="KSO_WM_UNIT_LAYERLEVEL" val="1_1"/>
  <p:tag name="KSO_WM_BEAUTIFY_FLAG" val="#wm#"/>
</p:tagLst>
</file>

<file path=ppt/tags/tag63.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9"/>
  <p:tag name="KSO_WM_UNIT_ID" val="257*q_i*1_9"/>
  <p:tag name="KSO_WM_UNIT_CLEAR" val="1"/>
  <p:tag name="KSO_WM_UNIT_LAYERLEVEL" val="1_1"/>
  <p:tag name="KSO_WM_BEAUTIFY_FLAG" val="#wm#"/>
</p:tagLst>
</file>

<file path=ppt/tags/tag64.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10"/>
  <p:tag name="KSO_WM_UNIT_ID" val="257*q_i*1_10"/>
  <p:tag name="KSO_WM_UNIT_CLEAR" val="1"/>
  <p:tag name="KSO_WM_UNIT_LAYERLEVEL" val="1_1"/>
  <p:tag name="KSO_WM_BEAUTIFY_FLAG" val="#wm#"/>
</p:tagLst>
</file>

<file path=ppt/tags/tag65.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11"/>
  <p:tag name="KSO_WM_UNIT_ID" val="257*q_i*1_11"/>
  <p:tag name="KSO_WM_UNIT_CLEAR" val="1"/>
  <p:tag name="KSO_WM_UNIT_LAYERLEVEL" val="1_1"/>
  <p:tag name="KSO_WM_BEAUTIFY_FLAG" val="#wm#"/>
</p:tagLst>
</file>

<file path=ppt/tags/tag66.xml><?xml version="1.0" encoding="utf-8"?>
<p:tagLst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12"/>
  <p:tag name="KSO_WM_UNIT_ID" val="257*q_i*1_12"/>
  <p:tag name="KSO_WM_UNIT_CLEAR" val="1"/>
  <p:tag name="KSO_WM_UNIT_LAYERLEVEL" val="1_1"/>
  <p:tag name="KSO_WM_BEAUTIFY_FLAG" val="#wm#"/>
</p:tagLst>
</file>

<file path=ppt/tags/tag67.xml><?xml version="1.0" encoding="utf-8"?>
<p:tagLst xmlns:p="http://schemas.openxmlformats.org/presentationml/2006/main">
  <p:tag name="commondata" val="eyJjb3VudCI6MywiaGRpZCI6Ijc2MTJlMDYxODI4OTNjZDdmYzUxMmY2NGE5NmZmZGUyIiwidXNlckNvdW50IjozfQ=="/>
</p:tagLst>
</file>

<file path=ppt/tags/tag7.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ags/tag8.xml><?xml version="1.0" encoding="utf-8"?>
<p:tagLst xmlns:p="http://schemas.openxmlformats.org/presentationml/2006/main">
  <p:tag name="KSO_WM_DIAGRAM_VIRTUALLY_FRAME" val="{&quot;height&quot;:254.1707086614173,&quot;left&quot;:19.83976377952756,&quot;top&quot;:148.0567716535433,&quot;width&quot;:903.1016535433071}"/>
</p:tagLst>
</file>

<file path=ppt/tags/tag9.xml><?xml version="1.0" encoding="utf-8"?>
<p:tagLst xmlns:p="http://schemas.openxmlformats.org/presentationml/2006/main">
  <p:tag name="KSO_WM_DIAGRAM_VIRTUALLY_FRAME" val="{&quot;height&quot;:254.1707086614173,&quot;left&quot;:15.189763779527558,&quot;top&quot;:147.45677165354329,&quot;width&quot;:903.101653543307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3326</Words>
  <Application>WPS 演示</Application>
  <PresentationFormat>宽屏</PresentationFormat>
  <Paragraphs>360</Paragraphs>
  <Slides>24</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微软雅黑</vt:lpstr>
      <vt:lpstr>字魂59号-创粗黑</vt:lpstr>
      <vt:lpstr>思源黑体 CN Medium</vt:lpstr>
      <vt:lpstr>黑体</vt:lpstr>
      <vt:lpstr>Arial Unicode MS</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美滋</dc:creator>
  <cp:lastModifiedBy>paranoid</cp:lastModifiedBy>
  <cp:revision>20</cp:revision>
  <dcterms:created xsi:type="dcterms:W3CDTF">2020-08-08T03:59:00Z</dcterms:created>
  <dcterms:modified xsi:type="dcterms:W3CDTF">2025-04-23T17:32:04Z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KSOTemplateUUID">
    <vt:lpwstr>v1.0_mb_8zKhP8vkkSOxUkMV4nIhDw==</vt:lpwstr>
  </property>
  <property fmtid="{D5CDD505-2E9C-101B-9397-08002B2CF9AE}" pid="4" name="ICV">
    <vt:lpwstr>31C6B1823F924262A4711BA0DC9BE3FD_11</vt:lpwstr>
  </property>
</Properties>
</file>