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77" r:id="rId2"/>
    <p:sldId id="385" r:id="rId3"/>
    <p:sldId id="371" r:id="rId4"/>
    <p:sldId id="386" r:id="rId5"/>
    <p:sldId id="387" r:id="rId6"/>
    <p:sldId id="396" r:id="rId7"/>
    <p:sldId id="388" r:id="rId8"/>
    <p:sldId id="389" r:id="rId9"/>
    <p:sldId id="398" r:id="rId10"/>
    <p:sldId id="394" r:id="rId11"/>
    <p:sldId id="395" r:id="rId12"/>
    <p:sldId id="400" r:id="rId13"/>
    <p:sldId id="401" r:id="rId14"/>
    <p:sldId id="374" r:id="rId15"/>
    <p:sldId id="383" r:id="rId16"/>
    <p:sldId id="384" r:id="rId17"/>
    <p:sldId id="390" r:id="rId18"/>
    <p:sldId id="391" r:id="rId19"/>
    <p:sldId id="402" r:id="rId20"/>
    <p:sldId id="405" r:id="rId21"/>
    <p:sldId id="403" r:id="rId22"/>
    <p:sldId id="406" r:id="rId23"/>
    <p:sldId id="382" r:id="rId24"/>
    <p:sldId id="366" r:id="rId25"/>
    <p:sldId id="370" r:id="rId26"/>
    <p:sldId id="372" r:id="rId27"/>
    <p:sldId id="373" r:id="rId28"/>
    <p:sldId id="378" r:id="rId29"/>
    <p:sldId id="379" r:id="rId30"/>
    <p:sldId id="380" r:id="rId31"/>
    <p:sldId id="381" r:id="rId32"/>
    <p:sldId id="367" r:id="rId33"/>
    <p:sldId id="364" r:id="rId34"/>
    <p:sldId id="365" r:id="rId35"/>
    <p:sldId id="361" r:id="rId36"/>
    <p:sldId id="353" r:id="rId37"/>
    <p:sldId id="351" r:id="rId38"/>
    <p:sldId id="362" r:id="rId39"/>
    <p:sldId id="356" r:id="rId40"/>
    <p:sldId id="349" r:id="rId41"/>
    <p:sldId id="34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68F4DD7F-6888-49A2-94B8-03F79924C98D}">
          <p14:sldIdLst>
            <p14:sldId id="377"/>
            <p14:sldId id="385"/>
          </p14:sldIdLst>
        </p14:section>
        <p14:section name="Meta Info" id="{D602BDDD-DD82-46A4-ACE8-530329BC2DFC}">
          <p14:sldIdLst>
            <p14:sldId id="371"/>
            <p14:sldId id="386"/>
            <p14:sldId id="387"/>
            <p14:sldId id="396"/>
            <p14:sldId id="388"/>
            <p14:sldId id="389"/>
            <p14:sldId id="398"/>
            <p14:sldId id="394"/>
            <p14:sldId id="395"/>
            <p14:sldId id="400"/>
            <p14:sldId id="401"/>
            <p14:sldId id="374"/>
            <p14:sldId id="383"/>
            <p14:sldId id="384"/>
          </p14:sldIdLst>
        </p14:section>
        <p14:section name="Log &amp; Results" id="{452AD452-7B7B-49C5-A67B-9EA1184F2A06}">
          <p14:sldIdLst>
            <p14:sldId id="390"/>
            <p14:sldId id="391"/>
            <p14:sldId id="402"/>
            <p14:sldId id="405"/>
            <p14:sldId id="403"/>
            <p14:sldId id="406"/>
            <p14:sldId id="382"/>
            <p14:sldId id="366"/>
            <p14:sldId id="370"/>
            <p14:sldId id="372"/>
            <p14:sldId id="373"/>
            <p14:sldId id="378"/>
            <p14:sldId id="379"/>
            <p14:sldId id="380"/>
            <p14:sldId id="381"/>
            <p14:sldId id="367"/>
            <p14:sldId id="364"/>
            <p14:sldId id="365"/>
            <p14:sldId id="361"/>
            <p14:sldId id="353"/>
            <p14:sldId id="351"/>
            <p14:sldId id="362"/>
            <p14:sldId id="356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/>
              <a:t>Class Distribution</a:t>
            </a:r>
            <a:endParaRPr lang="zh-CN"/>
          </a:p>
        </c:rich>
      </c:tx>
      <c:layout>
        <c:manualLayout>
          <c:xMode val="edge"/>
          <c:yMode val="edge"/>
          <c:x val="0.4460927887346462"/>
          <c:y val="8.97376621902254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usa_train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7.58</c:v>
                </c:pt>
                <c:pt idx="1">
                  <c:v>0.41</c:v>
                </c:pt>
                <c:pt idx="2">
                  <c:v>0.03</c:v>
                </c:pt>
                <c:pt idx="3">
                  <c:v>0.98</c:v>
                </c:pt>
                <c:pt idx="4">
                  <c:v>90.98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E-4453-867A-B19667E85D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usa_test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8.86</c:v>
                </c:pt>
                <c:pt idx="1">
                  <c:v>0.23</c:v>
                </c:pt>
                <c:pt idx="2">
                  <c:v>0.02</c:v>
                </c:pt>
                <c:pt idx="3">
                  <c:v>1.1200000000000001</c:v>
                </c:pt>
                <c:pt idx="4">
                  <c:v>89.78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E-4453-867A-B19667E85D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singapore_train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3.01</c:v>
                </c:pt>
                <c:pt idx="1">
                  <c:v>0.26</c:v>
                </c:pt>
                <c:pt idx="2">
                  <c:v>0.06</c:v>
                </c:pt>
                <c:pt idx="3">
                  <c:v>0.37</c:v>
                </c:pt>
                <c:pt idx="4">
                  <c:v>96.3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E-4453-867A-B19667E85D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singapore_test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vehicle</c:v>
                </c:pt>
                <c:pt idx="1">
                  <c:v>pedestrian</c:v>
                </c:pt>
                <c:pt idx="2">
                  <c:v>bike</c:v>
                </c:pt>
                <c:pt idx="3">
                  <c:v>traffic_boundary</c:v>
                </c:pt>
                <c:pt idx="4">
                  <c:v>background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3.5</c:v>
                </c:pt>
                <c:pt idx="1">
                  <c:v>0.33</c:v>
                </c:pt>
                <c:pt idx="2">
                  <c:v>0.09</c:v>
                </c:pt>
                <c:pt idx="3">
                  <c:v>0.49</c:v>
                </c:pt>
                <c:pt idx="4">
                  <c:v>95.6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E-4453-867A-B19667E85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030543"/>
        <c:axId val="650027215"/>
      </c:barChart>
      <c:catAx>
        <c:axId val="650030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27215"/>
        <c:crosses val="autoZero"/>
        <c:auto val="1"/>
        <c:lblAlgn val="ctr"/>
        <c:lblOffset val="100"/>
        <c:noMultiLvlLbl val="0"/>
      </c:catAx>
      <c:valAx>
        <c:axId val="65002721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650030543"/>
        <c:crosses val="autoZero"/>
        <c:crossBetween val="between"/>
        <c:majorUnit val="2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2B3E-5D7D-4429-829D-6F2E6274BEC6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266F6-4C6E-4137-B3CF-0F256F14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0A33F-1CEB-4FA2-98A6-7B319A8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8D616-6F9A-4E86-9C54-A007F4A38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CBABB-FB7F-44B2-BC0C-7D4CF489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533B-5104-4D46-AF44-2C34844C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F6936-FD08-4625-9635-8D2F76F9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8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3C9CD-772D-4350-9ECB-C27E0E9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34C919-6AC3-4F15-8871-81BAEA90A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EF980-C37C-4550-AFED-0C65953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33CFD-CA74-49F6-9436-5F58DB1C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D7790-C0EC-4A44-B64F-FCC929DA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F32AE7-E45F-412D-93EB-7B5FED73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68BCB-A17F-4597-BFED-3EBBDC7B7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E52B-0431-4511-B79B-1ECC6B7F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B3B51-3D3D-42B1-AF7C-4723C2E6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39C21-19DC-436D-8B30-89A1E681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2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DD8E-CDF0-4589-88D3-B5B9AA1B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C0B53-CD21-41E5-AE65-ECC96C4F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79608-6553-4D1E-8D5F-57AE1B87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B5FF-10F5-4A38-A60D-ED5B194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2C94D-43AD-4C7D-9565-78C3C887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CB6D4-FE1D-4E41-B65B-80EC80AD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8A62D-FA63-4292-92A0-C2799371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EA89E-2FF3-473C-BA15-94F3DA2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9CD8A-8651-40FB-AA36-807B45A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746DD-E319-4F82-AD18-95B186E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1ACD-866C-418F-9ADA-A8BCA8DC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8E568-57EE-400A-91BB-E71015732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11D11-3E98-4FE2-A20D-17451BECF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E1BD6-FC53-4760-95AC-73404FD0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64C51B-00FF-4F0B-B497-9D14FAF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8F41D-46A8-4D71-BB63-AD52077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82810-5E72-4EC0-9C15-7E9BFE7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25785-4B66-47B9-81E9-B4DA59A3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7A91-DC12-4198-8030-60DDA8F26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39B42-1FD7-4962-84D3-CABE91A72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4D06C-E772-4D8D-8106-45D793C5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E4746-FEEF-40A6-A673-7BC7640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FEB7-BE45-4825-8D57-9F551313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96A06E-E172-4C42-9BF6-A0C13604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8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A7E5-5280-49B7-A3BE-ABDA272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CE8885-B151-4DC5-B8F3-ED1D9BB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BE211-87AD-494C-8BAA-A3E137D9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AC67A-13AD-469D-989B-4F7848F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15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0513B-7DB0-4F2E-A5DB-B29C2AEE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B25F0-77E6-47D1-ABC8-7E6E41C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CCEC4-862F-46D8-BD5B-598F13EA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0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4CA-8AB9-433D-8949-6CC3574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F3932-0098-4E11-AA35-A1C1360C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C19A7-FA84-40F8-9054-DAB63ADB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38D8F-CB14-4E8D-9ABE-D4E2663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00CE-A45D-49F7-B15E-91268E1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BFC66-AF85-4A3F-9D1D-909C3F3D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AE18-C966-4B37-8F3F-C247475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52-E1CE-4050-BD03-45FFB218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0847B-A8A5-47B7-9BDF-93FC00007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2B0A6-58B7-45BD-84DE-EF607FB2C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FD2A0-648C-470D-8579-7BBDE092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AE68A-B6CA-4FA0-A9D0-98C5DB0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19E9B-9889-4FA5-96F5-7494D79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6642C-F5D4-4565-B4DA-1B71E703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75C9-8C2D-4EA2-AA25-737A70572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F9F7-1E16-4864-A104-0B9CCBB64DB7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108-5637-45BD-9E80-03BDE27E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A40FC-3B0A-4960-8F6C-0523CFA9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CCB5-83D2-4DB5-A1C9-E8CC44617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slide" Target="slide3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7" Type="http://schemas.openxmlformats.org/officeDocument/2006/relationships/image" Target="../media/image12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3E127C-8303-4B4E-AD35-CF0813EAE72E}"/>
              </a:ext>
            </a:extLst>
          </p:cNvPr>
          <p:cNvSpPr txBox="1"/>
          <p:nvPr/>
        </p:nvSpPr>
        <p:spPr>
          <a:xfrm>
            <a:off x="336736" y="626096"/>
            <a:ext cx="111332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far, we have discarded 3D object detection and only remain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Semantic Segmentation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(lidar segmentation).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adaptation is still preserved; We train our model with both labeled source data and unlabeled target data and test our model 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adopt nearly the same architecture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head part, where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Dual Head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 we only use 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Vinilla Fusion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The backbones are the same: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2D images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SparseConvNet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lidar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segmentation labels we use are released after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we have rerun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new labels.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run baseline for our “Vanilla Fusion”. Though seemingly strange, but it has outperformed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xMUDA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See the results.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17095E7-784D-46B0-8579-301CD1E00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65962"/>
              </p:ext>
            </p:extLst>
          </p:nvPr>
        </p:nvGraphicFramePr>
        <p:xfrm>
          <a:off x="514349" y="219075"/>
          <a:ext cx="9629775" cy="6534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57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89" y="74536"/>
            <a:ext cx="51742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driveable_surface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83681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33FE197-E698-4A41-BB3C-50B064BEA2A3}"/>
              </a:ext>
            </a:extLst>
          </p:cNvPr>
          <p:cNvSpPr txBox="1"/>
          <p:nvPr/>
        </p:nvSpPr>
        <p:spPr>
          <a:xfrm>
            <a:off x="2760953" y="382313"/>
            <a:ext cx="2589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other_flat           10. ignore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sidewalk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terrain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manmade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vegetation</a:t>
            </a:r>
          </a:p>
        </p:txBody>
      </p:sp>
    </p:spTree>
    <p:extLst>
      <p:ext uri="{BB962C8B-B14F-4D97-AF65-F5344CB8AC3E}">
        <p14:creationId xmlns:p14="http://schemas.microsoft.com/office/powerpoint/2010/main" val="60658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8EABF0-EA01-40E7-92D9-3243A6A7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0" y="3618308"/>
            <a:ext cx="9027565" cy="3111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AF041B-BFCD-4BC3-AD9B-B725989D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87" y="128169"/>
            <a:ext cx="8787868" cy="3073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D21DC1-A8CC-4DD1-996E-02D4D4BE80CE}"/>
              </a:ext>
            </a:extLst>
          </p:cNvPr>
          <p:cNvSpPr txBox="1"/>
          <p:nvPr/>
        </p:nvSpPr>
        <p:spPr>
          <a:xfrm>
            <a:off x="381375" y="133136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059B9-33A1-474E-A220-FE8FA6AE1DE6}"/>
              </a:ext>
            </a:extLst>
          </p:cNvPr>
          <p:cNvSpPr txBox="1"/>
          <p:nvPr/>
        </p:nvSpPr>
        <p:spPr>
          <a:xfrm>
            <a:off x="659896" y="480638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9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A2F40A-93EC-484A-80C8-6894AE15CDD7}"/>
              </a:ext>
            </a:extLst>
          </p:cNvPr>
          <p:cNvGrpSpPr/>
          <p:nvPr/>
        </p:nvGrpSpPr>
        <p:grpSpPr>
          <a:xfrm>
            <a:off x="1931891" y="1012054"/>
            <a:ext cx="9570702" cy="4970175"/>
            <a:chOff x="1182475" y="1012054"/>
            <a:chExt cx="9570702" cy="497017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B96F0E-E05C-4675-8C77-A62BC00A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475" y="1012054"/>
              <a:ext cx="2921341" cy="23040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9975DD-0DAC-4589-B822-C4D3FD86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352" y="3298368"/>
              <a:ext cx="9550630" cy="268386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35B2377-7C8C-4F95-99D7-7D84A0233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8303" y="1020932"/>
              <a:ext cx="6684874" cy="2304070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3AAC3E-6862-4EC0-9645-448DE026E227}"/>
              </a:ext>
            </a:extLst>
          </p:cNvPr>
          <p:cNvGrpSpPr/>
          <p:nvPr/>
        </p:nvGrpSpPr>
        <p:grpSpPr>
          <a:xfrm>
            <a:off x="2357322" y="2838793"/>
            <a:ext cx="8718673" cy="2541075"/>
            <a:chOff x="2357322" y="2838793"/>
            <a:chExt cx="8718673" cy="2541075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DA5B167-019A-4F37-94B5-A61B1D3C6FDC}"/>
                </a:ext>
              </a:extLst>
            </p:cNvPr>
            <p:cNvCxnSpPr>
              <a:cxnSpLocks/>
            </p:cNvCxnSpPr>
            <p:nvPr/>
          </p:nvCxnSpPr>
          <p:spPr>
            <a:xfrm>
              <a:off x="2357322" y="2838793"/>
              <a:ext cx="85269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67A6BFA-A90C-4B2E-AAA5-6CDB9FC4E1B1}"/>
                </a:ext>
              </a:extLst>
            </p:cNvPr>
            <p:cNvCxnSpPr>
              <a:cxnSpLocks/>
            </p:cNvCxnSpPr>
            <p:nvPr/>
          </p:nvCxnSpPr>
          <p:spPr>
            <a:xfrm>
              <a:off x="4233022" y="2838793"/>
              <a:ext cx="3884863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57F9087-FD5E-4B1B-BD98-1D4049133E44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2838793"/>
              <a:ext cx="6370645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9A265C3-357E-482A-A9F4-EF700046288B}"/>
              </a:ext>
            </a:extLst>
          </p:cNvPr>
          <p:cNvGrpSpPr/>
          <p:nvPr/>
        </p:nvGrpSpPr>
        <p:grpSpPr>
          <a:xfrm>
            <a:off x="3218891" y="2838793"/>
            <a:ext cx="7857104" cy="2541075"/>
            <a:chOff x="3218891" y="2838793"/>
            <a:chExt cx="7857104" cy="2541075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5EAC6B1-C5CE-46FD-A3B8-C99205203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8891" y="2838793"/>
              <a:ext cx="2229771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1B2CFF1-39AE-44FD-B749-6D0EF2FD8EDF}"/>
                </a:ext>
              </a:extLst>
            </p:cNvPr>
            <p:cNvCxnSpPr>
              <a:cxnSpLocks/>
            </p:cNvCxnSpPr>
            <p:nvPr/>
          </p:nvCxnSpPr>
          <p:spPr>
            <a:xfrm>
              <a:off x="7542311" y="2838793"/>
              <a:ext cx="57557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6B43B1B-A055-476B-8072-58FBCD6C4E2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731" y="2838793"/>
              <a:ext cx="407264" cy="2541075"/>
            </a:xfrm>
            <a:prstGeom prst="line">
              <a:avLst/>
            </a:prstGeom>
            <a:ln w="1905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D31C590-F576-4A6D-A477-D7717E7C28FF}"/>
              </a:ext>
            </a:extLst>
          </p:cNvPr>
          <p:cNvSpPr txBox="1"/>
          <p:nvPr/>
        </p:nvSpPr>
        <p:spPr>
          <a:xfrm>
            <a:off x="365128" y="2967335"/>
            <a:ext cx="9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0858B97-B0DF-4638-AD3D-FEB4EF250E4C}"/>
              </a:ext>
            </a:extLst>
          </p:cNvPr>
          <p:cNvCxnSpPr>
            <a:cxnSpLocks/>
          </p:cNvCxnSpPr>
          <p:nvPr/>
        </p:nvCxnSpPr>
        <p:spPr>
          <a:xfrm flipV="1">
            <a:off x="1445585" y="2726620"/>
            <a:ext cx="0" cy="94309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/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Config Metas: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baseline_usa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𝒔𝒆𝒈</m:t>
                          </m:r>
                        </m:sub>
                      </m:sSub>
                    </m:oMath>
                  </m:oMathPara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</a:t>
                </a:r>
              </a:p>
              <a:p>
                <a:pPr lvl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only_ctr_usa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𝒔𝒓𝒄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</m:oMath>
                </a14:m>
                <a:endPara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𝑳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𝒔𝒆𝒈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𝒓𝒄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𝒕𝒈𝒕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𝒄𝒐𝒏𝒕𝒓𝒂𝒔𝒕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6127D5-6D29-4A70-9E65-E4810ECE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1" y="346229"/>
                <a:ext cx="6296596" cy="2978764"/>
              </a:xfrm>
              <a:prstGeom prst="rect">
                <a:avLst/>
              </a:prstGeom>
              <a:blipFill>
                <a:blip r:embed="rId2"/>
                <a:stretch>
                  <a:fillRect l="-968" t="-1230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889F65-71A6-4823-B4B9-5EE5C5F64650}"/>
              </a:ext>
            </a:extLst>
          </p:cNvPr>
          <p:cNvSpPr txBox="1"/>
          <p:nvPr/>
        </p:nvSpPr>
        <p:spPr>
          <a:xfrm>
            <a:off x="294433" y="380666"/>
            <a:ext cx="275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Architectures(ours)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237E7B-B8F7-4BF7-9A37-11F3ECAC0195}"/>
              </a:ext>
            </a:extLst>
          </p:cNvPr>
          <p:cNvGrpSpPr/>
          <p:nvPr/>
        </p:nvGrpSpPr>
        <p:grpSpPr>
          <a:xfrm>
            <a:off x="914992" y="1559765"/>
            <a:ext cx="3811866" cy="3006234"/>
            <a:chOff x="7458014" y="3636329"/>
            <a:chExt cx="3811866" cy="30062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A94E9ED-5EC5-426F-8662-2863CA25D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19BB8C-8AFD-4169-84C3-2EF3A2B2AE59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A29559E-27B5-4B1C-991C-2CBC8EC0FA7A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750412-F079-417B-95F6-219482ABE292}"/>
                </a:ext>
              </a:extLst>
            </p:cNvPr>
            <p:cNvSpPr txBox="1"/>
            <p:nvPr/>
          </p:nvSpPr>
          <p:spPr>
            <a:xfrm>
              <a:off x="8345878" y="3636329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Sample img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1EC747-9664-435F-8BA4-7DE18AFF0C5A}"/>
                </a:ext>
              </a:extLst>
            </p:cNvPr>
            <p:cNvSpPr txBox="1"/>
            <p:nvPr/>
          </p:nvSpPr>
          <p:spPr>
            <a:xfrm>
              <a:off x="8612649" y="5836439"/>
              <a:ext cx="901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Lidar feats</a:t>
              </a:r>
            </a:p>
            <a:p>
              <a:pPr algn="ctr"/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87E0DB-E37B-4E41-80BE-D8139D26CE8D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F368F0-2FA9-4DB0-83D0-78BA586BE8CF}"/>
                </a:ext>
              </a:extLst>
            </p:cNvPr>
            <p:cNvSpPr txBox="1"/>
            <p:nvPr/>
          </p:nvSpPr>
          <p:spPr>
            <a:xfrm>
              <a:off x="7962435" y="6304009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CEB406E-3058-4AE2-B0C5-35629D9CBD4D}"/>
              </a:ext>
            </a:extLst>
          </p:cNvPr>
          <p:cNvGrpSpPr/>
          <p:nvPr/>
        </p:nvGrpSpPr>
        <p:grpSpPr>
          <a:xfrm>
            <a:off x="6821638" y="1701954"/>
            <a:ext cx="4507597" cy="3524288"/>
            <a:chOff x="4602623" y="645262"/>
            <a:chExt cx="4507597" cy="352428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2AE7DBA-05F0-47A1-9A48-262283E91B84}"/>
                </a:ext>
              </a:extLst>
            </p:cNvPr>
            <p:cNvGrpSpPr/>
            <p:nvPr/>
          </p:nvGrpSpPr>
          <p:grpSpPr>
            <a:xfrm>
              <a:off x="4602623" y="645262"/>
              <a:ext cx="4507597" cy="3084691"/>
              <a:chOff x="7395871" y="1158579"/>
              <a:chExt cx="4880212" cy="3267050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00FF266-3D6C-4606-AB49-DFA3F36BE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5762" b="26851"/>
              <a:stretch/>
            </p:blipFill>
            <p:spPr>
              <a:xfrm>
                <a:off x="8221077" y="2322406"/>
                <a:ext cx="2986660" cy="19087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D14F36-2E5D-4AB8-B47D-4D805186389F}"/>
                  </a:ext>
                </a:extLst>
              </p:cNvPr>
              <p:cNvSpPr txBox="1"/>
              <p:nvPr/>
            </p:nvSpPr>
            <p:spPr>
              <a:xfrm>
                <a:off x="7395871" y="2533851"/>
                <a:ext cx="1183968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20498B-826A-4D7C-8C93-2BE0AA2A5E20}"/>
                  </a:ext>
                </a:extLst>
              </p:cNvPr>
              <p:cNvSpPr txBox="1"/>
              <p:nvPr/>
            </p:nvSpPr>
            <p:spPr>
              <a:xfrm>
                <a:off x="7697853" y="3743728"/>
                <a:ext cx="842071" cy="26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0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7EB3AF-E555-463A-B745-830B20C4FD2D}"/>
                  </a:ext>
                </a:extLst>
              </p:cNvPr>
              <p:cNvSpPr txBox="1"/>
              <p:nvPr/>
            </p:nvSpPr>
            <p:spPr>
              <a:xfrm>
                <a:off x="8673939" y="2931846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2E079-BF8F-4569-966B-AF15FFB0E293}"/>
                  </a:ext>
                </a:extLst>
              </p:cNvPr>
              <p:cNvSpPr txBox="1"/>
              <p:nvPr/>
            </p:nvSpPr>
            <p:spPr>
              <a:xfrm>
                <a:off x="8673939" y="4148553"/>
                <a:ext cx="665049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ED3D80-C6E9-4462-A8BE-A94315104B04}"/>
                  </a:ext>
                </a:extLst>
              </p:cNvPr>
              <p:cNvSpPr txBox="1"/>
              <p:nvPr/>
            </p:nvSpPr>
            <p:spPr>
              <a:xfrm>
                <a:off x="9427415" y="2720855"/>
                <a:ext cx="923641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(N, 64+16)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连接符: 肘形 19">
                <a:extLst>
                  <a:ext uri="{FF2B5EF4-FFF2-40B4-BE49-F238E27FC236}">
                    <a16:creationId xmlns:a16="http://schemas.microsoft.com/office/drawing/2014/main" id="{8ADC600B-749B-4D35-BD8F-E722562F8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6780" y="1521197"/>
                <a:ext cx="1099274" cy="827847"/>
              </a:xfrm>
              <a:prstGeom prst="bentConnector3">
                <a:avLst>
                  <a:gd name="adj1" fmla="val -71"/>
                </a:avLst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CE7EF1-201F-4BE5-A888-6DFF241489AE}"/>
                  </a:ext>
                </a:extLst>
              </p:cNvPr>
              <p:cNvSpPr txBox="1"/>
              <p:nvPr/>
            </p:nvSpPr>
            <p:spPr>
              <a:xfrm>
                <a:off x="9046710" y="1244198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MLP(64,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9A2CBFC8-41BD-498D-8AB6-5C2989F715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017430" y="2642396"/>
                <a:ext cx="1471761" cy="1254124"/>
              </a:xfrm>
              <a:prstGeom prst="bentConnector3">
                <a:avLst>
                  <a:gd name="adj1" fmla="val -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B1B9BB9-3688-41C8-910C-A49EAEA02554}"/>
                  </a:ext>
                </a:extLst>
              </p:cNvPr>
              <p:cNvSpPr/>
              <p:nvPr/>
            </p:nvSpPr>
            <p:spPr>
              <a:xfrm>
                <a:off x="10237824" y="115857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FF97D4-CD50-4298-942C-0086A86237FF}"/>
                  </a:ext>
                </a:extLst>
              </p:cNvPr>
              <p:cNvSpPr/>
              <p:nvPr/>
            </p:nvSpPr>
            <p:spPr>
              <a:xfrm>
                <a:off x="10237824" y="1887829"/>
                <a:ext cx="242784" cy="57128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64F5E7E-1B1F-462A-A9E7-B8EB319C85EF}"/>
                  </a:ext>
                </a:extLst>
              </p:cNvPr>
              <p:cNvSpPr txBox="1"/>
              <p:nvPr/>
            </p:nvSpPr>
            <p:spPr>
              <a:xfrm>
                <a:off x="9265869" y="3979723"/>
                <a:ext cx="10294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MLP(16, 16)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6" name="连接符: 肘形 25">
                <a:extLst>
                  <a:ext uri="{FF2B5EF4-FFF2-40B4-BE49-F238E27FC236}">
                    <a16:creationId xmlns:a16="http://schemas.microsoft.com/office/drawing/2014/main" id="{0801F525-8968-4EC1-81B7-521FEB41DD3F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10480608" y="1444222"/>
                <a:ext cx="541057" cy="350628"/>
              </a:xfrm>
              <a:prstGeom prst="bentConnector3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8560D1DF-59A0-48B0-A645-57A669D7CD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80608" y="1806281"/>
                <a:ext cx="531792" cy="34954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E8564DB-E45B-4594-970F-8791FC6B4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6504" y="3269458"/>
                <a:ext cx="2751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F43778-0309-434E-8F58-E05859F98F05}"/>
                  </a:ext>
                </a:extLst>
              </p:cNvPr>
              <p:cNvSpPr txBox="1"/>
              <p:nvPr/>
            </p:nvSpPr>
            <p:spPr>
              <a:xfrm>
                <a:off x="11003522" y="3122080"/>
                <a:ext cx="803890" cy="27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seg_loss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AFFF83-6DCA-4547-A431-3E2821BCB6AA}"/>
                  </a:ext>
                </a:extLst>
              </p:cNvPr>
              <p:cNvSpPr txBox="1"/>
              <p:nvPr/>
            </p:nvSpPr>
            <p:spPr>
              <a:xfrm>
                <a:off x="10991757" y="1647426"/>
                <a:ext cx="12843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contrastive_loss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7D55CF9-0D32-4857-80AA-6B4DBB239F83}"/>
                </a:ext>
              </a:extLst>
            </p:cNvPr>
            <p:cNvSpPr txBox="1"/>
            <p:nvPr/>
          </p:nvSpPr>
          <p:spPr>
            <a:xfrm>
              <a:off x="5149407" y="3830996"/>
              <a:ext cx="36550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 with contrastive loss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E60C13E-5AB2-44FA-B8AA-8F2BD188B0C4}"/>
              </a:ext>
            </a:extLst>
          </p:cNvPr>
          <p:cNvCxnSpPr/>
          <p:nvPr/>
        </p:nvCxnSpPr>
        <p:spPr>
          <a:xfrm>
            <a:off x="5844853" y="1563906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2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AE0B70-335C-4925-9944-CEA01F0AD269}"/>
              </a:ext>
            </a:extLst>
          </p:cNvPr>
          <p:cNvGrpSpPr/>
          <p:nvPr/>
        </p:nvGrpSpPr>
        <p:grpSpPr>
          <a:xfrm>
            <a:off x="977168" y="1607905"/>
            <a:ext cx="3816990" cy="3572800"/>
            <a:chOff x="902508" y="1553545"/>
            <a:chExt cx="3816990" cy="3572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7B9A099-7E7C-4EBC-A7AB-A054E03A9035}"/>
                </a:ext>
              </a:extLst>
            </p:cNvPr>
            <p:cNvGrpSpPr/>
            <p:nvPr/>
          </p:nvGrpSpPr>
          <p:grpSpPr>
            <a:xfrm>
              <a:off x="902508" y="1553545"/>
              <a:ext cx="3816990" cy="3082818"/>
              <a:chOff x="902508" y="1553545"/>
              <a:chExt cx="3816990" cy="308281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3F1C9E3-C984-40EE-8EA1-CC101FA72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6731" y="1553545"/>
                <a:ext cx="2752767" cy="3082818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C5DBE5-4289-4EAD-9E18-1A5302CECB4D}"/>
                  </a:ext>
                </a:extLst>
              </p:cNvPr>
              <p:cNvSpPr txBox="1"/>
              <p:nvPr/>
            </p:nvSpPr>
            <p:spPr>
              <a:xfrm>
                <a:off x="902508" y="2342923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UNetResNet34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FA5EB4-1012-4B5D-B8AE-939E2B198A77}"/>
                  </a:ext>
                </a:extLst>
              </p:cNvPr>
              <p:cNvSpPr txBox="1"/>
              <p:nvPr/>
            </p:nvSpPr>
            <p:spPr>
              <a:xfrm>
                <a:off x="1203922" y="3584498"/>
                <a:ext cx="8782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>
                    <a:latin typeface="Arial" panose="020B0604020202020204" pitchFamily="34" charset="0"/>
                    <a:cs typeface="Arial" panose="020B0604020202020204" pitchFamily="34" charset="0"/>
                  </a:rPr>
                  <a:t>UNetSCN</a:t>
                </a:r>
                <a:endParaRPr lang="zh-CN" alt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83A38A8-4E72-45F6-9684-D1CBE74AA718}"/>
                </a:ext>
              </a:extLst>
            </p:cNvPr>
            <p:cNvSpPr txBox="1"/>
            <p:nvPr/>
          </p:nvSpPr>
          <p:spPr>
            <a:xfrm>
              <a:off x="1505669" y="4787791"/>
              <a:ext cx="3213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Dual Head with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415D88C-5DB9-4C15-886B-B6F7618D91C9}"/>
              </a:ext>
            </a:extLst>
          </p:cNvPr>
          <p:cNvSpPr txBox="1"/>
          <p:nvPr/>
        </p:nvSpPr>
        <p:spPr>
          <a:xfrm>
            <a:off x="294433" y="380666"/>
            <a:ext cx="311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Architectures(xMuda)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657A44-0434-463A-8DA0-C30CC66E086B}"/>
              </a:ext>
            </a:extLst>
          </p:cNvPr>
          <p:cNvGrpSpPr/>
          <p:nvPr/>
        </p:nvGrpSpPr>
        <p:grpSpPr>
          <a:xfrm>
            <a:off x="7161881" y="2145667"/>
            <a:ext cx="3949893" cy="2522976"/>
            <a:chOff x="6678842" y="2141340"/>
            <a:chExt cx="3949893" cy="252297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5CC8CB4-0680-40A8-97E0-7DC9DA928368}"/>
                </a:ext>
              </a:extLst>
            </p:cNvPr>
            <p:cNvSpPr txBox="1"/>
            <p:nvPr/>
          </p:nvSpPr>
          <p:spPr>
            <a:xfrm>
              <a:off x="6803556" y="253587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2F609E-2DA7-4674-B499-DC2965257756}"/>
                </a:ext>
              </a:extLst>
            </p:cNvPr>
            <p:cNvSpPr txBox="1"/>
            <p:nvPr/>
          </p:nvSpPr>
          <p:spPr>
            <a:xfrm>
              <a:off x="7131604" y="3637766"/>
              <a:ext cx="8782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F82E544-5423-4D7B-8E3C-7C82F5902F9B}"/>
                </a:ext>
              </a:extLst>
            </p:cNvPr>
            <p:cNvSpPr txBox="1"/>
            <p:nvPr/>
          </p:nvSpPr>
          <p:spPr>
            <a:xfrm>
              <a:off x="6678842" y="4325762"/>
              <a:ext cx="3635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Single Head without KL Divergence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C78D28-3C8A-45ED-B28B-2CF5D342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535" y="2352812"/>
              <a:ext cx="2743200" cy="17526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2F4169-19DC-4EC2-9EF0-6536278FE10B}"/>
                </a:ext>
              </a:extLst>
            </p:cNvPr>
            <p:cNvSpPr txBox="1"/>
            <p:nvPr/>
          </p:nvSpPr>
          <p:spPr>
            <a:xfrm>
              <a:off x="8087341" y="214134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D4D292-396E-4D62-AF06-7E73819E312D}"/>
                </a:ext>
              </a:extLst>
            </p:cNvPr>
            <p:cNvSpPr txBox="1"/>
            <p:nvPr/>
          </p:nvSpPr>
          <p:spPr>
            <a:xfrm>
              <a:off x="8078463" y="3263500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05E944-A169-43B1-97FE-3CC53FE1359D}"/>
              </a:ext>
            </a:extLst>
          </p:cNvPr>
          <p:cNvCxnSpPr/>
          <p:nvPr/>
        </p:nvCxnSpPr>
        <p:spPr>
          <a:xfrm>
            <a:off x="5978019" y="1415205"/>
            <a:ext cx="0" cy="3983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DC0B96-A908-4172-BE2D-4120D97191A7}"/>
              </a:ext>
            </a:extLst>
          </p:cNvPr>
          <p:cNvSpPr txBox="1"/>
          <p:nvPr/>
        </p:nvSpPr>
        <p:spPr>
          <a:xfrm>
            <a:off x="417251" y="346229"/>
            <a:ext cx="458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contrast_usa_v0/v1 train/val loss curve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C2371-56D4-4358-BD2B-BA783ABE4BB8}"/>
              </a:ext>
            </a:extLst>
          </p:cNvPr>
          <p:cNvSpPr txBox="1"/>
          <p:nvPr/>
        </p:nvSpPr>
        <p:spPr>
          <a:xfrm>
            <a:off x="417251" y="1226598"/>
            <a:ext cx="2327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04/08/2021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classes histogram</a:t>
            </a:r>
          </a:p>
        </p:txBody>
      </p:sp>
    </p:spTree>
    <p:extLst>
      <p:ext uri="{BB962C8B-B14F-4D97-AF65-F5344CB8AC3E}">
        <p14:creationId xmlns:p14="http://schemas.microsoft.com/office/powerpoint/2010/main" val="66114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2F99BE0-DDDE-40E9-8A13-3AC7108D901B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37BFD-EAEE-40A6-AFE1-3B0DCB8B320F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21D693D-4771-4F89-A5C3-6AB3A02D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56" y="1537991"/>
            <a:ext cx="5872801" cy="40912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E6FECA-3A0A-427E-885B-1209AD691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4" y="1537991"/>
            <a:ext cx="5872801" cy="40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/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91A5EE0-9BC3-4FF7-AD22-777218E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23" y="247646"/>
                <a:ext cx="5434245" cy="945900"/>
              </a:xfrm>
              <a:prstGeom prst="rect">
                <a:avLst/>
              </a:prstGeom>
              <a:blipFill>
                <a:blip r:embed="rId2"/>
                <a:stretch>
                  <a:fillRect l="-1010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564EE7EA-2EF5-4B94-A067-4AB2E031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60" y="1440296"/>
            <a:ext cx="6069996" cy="421098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DA89D77-5173-4109-9261-522E9962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0295"/>
            <a:ext cx="6019060" cy="421098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C03392E-B850-4B26-AC5A-B281472ED86A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0E4415-A773-4A44-ABB3-C4EA97BB3862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9D4E1-0473-476E-8E94-37DFD2F2A96E}"/>
              </a:ext>
            </a:extLst>
          </p:cNvPr>
          <p:cNvSpPr txBox="1"/>
          <p:nvPr/>
        </p:nvSpPr>
        <p:spPr>
          <a:xfrm>
            <a:off x="275207" y="674704"/>
            <a:ext cx="10528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have tried to add contrastive losses on both source and target training data. But it doesn’t give us a better result on target_test.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contrast_usa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See the results.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 at this point we return to contrastive loss on a single domain to check its effectiveness on source_test. This corresponds to config meta 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src_ctr_usa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See the results.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src_ctr_usa_v0: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341F6E-B06A-4842-A08F-3F93688F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75EEB59-C26B-43CB-BBB9-4C81C1C6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9" y="1456786"/>
            <a:ext cx="5960662" cy="41450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402949-01CD-410F-82E5-CF4C8ABEA62E}"/>
              </a:ext>
            </a:extLst>
          </p:cNvPr>
          <p:cNvSpPr txBox="1"/>
          <p:nvPr/>
        </p:nvSpPr>
        <p:spPr>
          <a:xfrm>
            <a:off x="2058081" y="5786457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D93874-3259-4B7D-8214-DFF6614CE1DB}"/>
              </a:ext>
            </a:extLst>
          </p:cNvPr>
          <p:cNvSpPr txBox="1"/>
          <p:nvPr/>
        </p:nvSpPr>
        <p:spPr>
          <a:xfrm>
            <a:off x="7911863" y="5858864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9E51A8E-C951-49B2-A408-B4845AF7B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3046"/>
            <a:ext cx="5960661" cy="41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6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/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src_ctr_usa_v1: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E08A4E-35C8-4EC3-95FA-EBDFEE94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9" y="255661"/>
                <a:ext cx="3732560" cy="945900"/>
              </a:xfrm>
              <a:prstGeom prst="rect">
                <a:avLst/>
              </a:prstGeom>
              <a:blipFill>
                <a:blip r:embed="rId2"/>
                <a:stretch>
                  <a:fillRect l="-1471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CD3C066-C31B-4BCD-B76E-509813C7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8" y="1478161"/>
            <a:ext cx="5823749" cy="40650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922763-3045-44DE-A902-C93D12538809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F3BF-F19B-4B81-A78A-8674F71F0375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F6ACDF-13F7-4693-BAFE-C5FBB2E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8160"/>
            <a:ext cx="5887770" cy="40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2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8178E2-48B7-493E-8042-450DA389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857" y="1447488"/>
            <a:ext cx="5985764" cy="41354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4A9F1-DE52-41DB-AF13-26FD0894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489"/>
            <a:ext cx="6018857" cy="4135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/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Vanilla Fusion/baseline_usa_v1/baseline2_usa: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 (the same as xmuda)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3ED7F7-47DB-413A-A9EE-6CDDDD41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4" y="229648"/>
                <a:ext cx="4604146" cy="945900"/>
              </a:xfrm>
              <a:prstGeom prst="rect">
                <a:avLst/>
              </a:prstGeom>
              <a:blipFill>
                <a:blip r:embed="rId4"/>
                <a:stretch>
                  <a:fillRect l="-1192" t="-3871" r="-530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3723D36-96CE-4670-8F04-D8CCFCE5BEE5}"/>
              </a:ext>
            </a:extLst>
          </p:cNvPr>
          <p:cNvSpPr txBox="1"/>
          <p:nvPr/>
        </p:nvSpPr>
        <p:spPr>
          <a:xfrm>
            <a:off x="2217880" y="573319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train/val losses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D90E1-116B-4B42-86A2-3029C8571178}"/>
              </a:ext>
            </a:extLst>
          </p:cNvPr>
          <p:cNvSpPr txBox="1"/>
          <p:nvPr/>
        </p:nvSpPr>
        <p:spPr>
          <a:xfrm>
            <a:off x="8071662" y="5805598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mIOU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03/28/2021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src_ctr_usa_v3/v4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289523-1493-4D4B-9B26-610CC96A4D5F}"/>
              </a:ext>
            </a:extLst>
          </p:cNvPr>
          <p:cNvSpPr txBox="1"/>
          <p:nvPr/>
        </p:nvSpPr>
        <p:spPr>
          <a:xfrm>
            <a:off x="417251" y="1361892"/>
            <a:ext cx="256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03/25/2021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src_ctr_usa_v1/v2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only_ctr_usa_v0/v1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7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5285138-A183-4694-9971-614D398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23524"/>
              </p:ext>
            </p:extLst>
          </p:nvPr>
        </p:nvGraphicFramePr>
        <p:xfrm>
          <a:off x="461640" y="566337"/>
          <a:ext cx="5255579" cy="3502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948">
                  <a:extLst>
                    <a:ext uri="{9D8B030D-6E8A-4147-A177-3AD203B41FA5}">
                      <a16:colId xmlns:a16="http://schemas.microsoft.com/office/drawing/2014/main" val="3158983323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3981907334"/>
                    </a:ext>
                  </a:extLst>
                </a:gridCol>
                <a:gridCol w="1589103">
                  <a:extLst>
                    <a:ext uri="{9D8B030D-6E8A-4147-A177-3AD203B41FA5}">
                      <a16:colId xmlns:a16="http://schemas.microsoft.com/office/drawing/2014/main" val="852189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ablation study 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single source domain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341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Configs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sz="1800" b="1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216606"/>
                  </a:ext>
                </a:extLst>
              </a:tr>
              <a:tr h="368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src_ctr_usa_v0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(0.01)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68.42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8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src_ctr_usa_v1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(0.1)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68.80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59.90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3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src_ctr_usa_v2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(0.5) 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65.55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52.04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09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src_ctr_usa_v3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(0.3)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66.44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54.68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4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action="ppaction://hlinksldjump"/>
                        </a:rPr>
                        <a:t>src_ctr_usa_v4</a:t>
                      </a: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(1.0)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63.66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52.85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2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action="ppaction://hlinksldjump"/>
                        </a:rPr>
                        <a:t>baseline_usa_v1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68.01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51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42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A351BAE-1816-49A7-89EB-CB14F617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106059"/>
            <a:ext cx="4205258" cy="33051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D8495D-4362-4564-93F6-296E14D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8" y="3454100"/>
            <a:ext cx="4205258" cy="3207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𝑠𝑟𝑐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2DDDA7-A990-4279-BD72-D0D661029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09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B9B7CA-1098-4CEE-BF62-96FCBB5D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9" y="1"/>
            <a:ext cx="4371033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753EAC-A521-42DD-8E47-80DD6F95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89" y="3429000"/>
            <a:ext cx="4371033" cy="325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83C6866-76D1-4E96-901D-9786CECD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20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4A232-F4D6-47D9-B748-8332545C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0" y="1"/>
            <a:ext cx="43333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36B11-06F8-4ECF-A33A-C9447BA1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3429000"/>
            <a:ext cx="4333352" cy="3316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src_ctr_usa_v2: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E0430E-D951-4963-8891-7A201E88E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692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DF0048F-061E-406D-BE68-C6613DCA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7" y="3450999"/>
            <a:ext cx="4396552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8D81AA-4571-45D6-8EF4-D6149545A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7" y="-1"/>
            <a:ext cx="4559362" cy="3533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src_ctr_usa_v3: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46F7E3-79EC-457A-935D-D1F42CB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4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553F80-018A-4B87-9124-106F54E44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2" y="3558154"/>
            <a:ext cx="4250863" cy="3306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/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src_ctr_usa_v4: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1.0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= 1024, # groups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6E4B67-7716-4D7C-971D-8CD73617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8154"/>
                <a:ext cx="3270895" cy="1499898"/>
              </a:xfrm>
              <a:prstGeom prst="rect">
                <a:avLst/>
              </a:prstGeom>
              <a:blipFill>
                <a:blip r:embed="rId3"/>
                <a:stretch>
                  <a:fillRect l="-1490" t="-2439"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84FD8513-D8D7-45A8-A0C9-4C08364B9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7" y="117539"/>
            <a:ext cx="4304558" cy="34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8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3457D04-60D5-412F-B224-843E0474AFEE}"/>
              </a:ext>
            </a:extLst>
          </p:cNvPr>
          <p:cNvGrpSpPr/>
          <p:nvPr/>
        </p:nvGrpSpPr>
        <p:grpSpPr>
          <a:xfrm>
            <a:off x="719091" y="3695331"/>
            <a:ext cx="4882718" cy="858344"/>
            <a:chOff x="861134" y="4598633"/>
            <a:chExt cx="4882718" cy="85834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2D14DEE-CC74-48FD-9E8D-B6D1912F6E6A}"/>
                </a:ext>
              </a:extLst>
            </p:cNvPr>
            <p:cNvSpPr/>
            <p:nvPr/>
          </p:nvSpPr>
          <p:spPr>
            <a:xfrm>
              <a:off x="861134" y="4598633"/>
              <a:ext cx="2095130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F4EB53A-1E0C-4BCE-A7F6-0F5515CA55FF}"/>
                </a:ext>
              </a:extLst>
            </p:cNvPr>
            <p:cNvSpPr/>
            <p:nvPr/>
          </p:nvSpPr>
          <p:spPr>
            <a:xfrm>
              <a:off x="861134" y="5075237"/>
              <a:ext cx="2095130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Target_train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6EFC1C-7834-40BC-AB5A-6FD305D6B00E}"/>
                </a:ext>
              </a:extLst>
            </p:cNvPr>
            <p:cNvSpPr/>
            <p:nvPr/>
          </p:nvSpPr>
          <p:spPr>
            <a:xfrm>
              <a:off x="3028765" y="4598633"/>
              <a:ext cx="1321293" cy="381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F66E9-DD32-4BAD-B1FC-9818A6345D02}"/>
                </a:ext>
              </a:extLst>
            </p:cNvPr>
            <p:cNvSpPr/>
            <p:nvPr/>
          </p:nvSpPr>
          <p:spPr>
            <a:xfrm>
              <a:off x="3028765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Target_test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920BAE-9DB9-4F77-8D3B-4E7FB9D47D39}"/>
                </a:ext>
              </a:extLst>
            </p:cNvPr>
            <p:cNvSpPr/>
            <p:nvPr/>
          </p:nvSpPr>
          <p:spPr>
            <a:xfrm>
              <a:off x="4422559" y="5075237"/>
              <a:ext cx="1321293" cy="3817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Target_val</a:t>
              </a: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3FFE9E-B8D1-4EF8-92CE-C6438BFB3FCE}"/>
              </a:ext>
            </a:extLst>
          </p:cNvPr>
          <p:cNvSpPr txBox="1"/>
          <p:nvPr/>
        </p:nvSpPr>
        <p:spPr>
          <a:xfrm>
            <a:off x="279851" y="347393"/>
            <a:ext cx="837280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 Dataset Domain Splits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Source-Target pairs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(USA, Singapore) &amp; (Day, Night)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Two splits on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Source_train &amp; Source_test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Three splits on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Target_train, Target_test &amp; Target_val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All of the experiments (results shown in tables) up to now are carried on these splits!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A3080-5106-4B97-A7D1-DD6B0AC9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4" y="4648539"/>
            <a:ext cx="5122765" cy="17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293B38-4862-4093-835B-9DD9B8F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8" y="0"/>
            <a:ext cx="52673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D803EC-790A-4052-A34F-36535D1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2" y="0"/>
            <a:ext cx="5372100" cy="4314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1A44A0-0831-4A07-BE35-715F564634EF}"/>
              </a:ext>
            </a:extLst>
          </p:cNvPr>
          <p:cNvSpPr txBox="1"/>
          <p:nvPr/>
        </p:nvSpPr>
        <p:spPr>
          <a:xfrm>
            <a:off x="5497312" y="1690084"/>
            <a:ext cx="33137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tgt_contrast_loss &amp; src_contrast_loss 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nearly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coincide</a:t>
            </a:r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CCBD9C-802F-4F03-B8D7-5D156542B344}"/>
              </a:ext>
            </a:extLst>
          </p:cNvPr>
          <p:cNvCxnSpPr>
            <a:cxnSpLocks/>
          </p:cNvCxnSpPr>
          <p:nvPr/>
        </p:nvCxnSpPr>
        <p:spPr>
          <a:xfrm flipH="1">
            <a:off x="4349478" y="2274859"/>
            <a:ext cx="1147834" cy="4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47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2EDB8-F1A8-4963-B475-1939129D1C70}"/>
              </a:ext>
            </a:extLst>
          </p:cNvPr>
          <p:cNvSpPr txBox="1"/>
          <p:nvPr/>
        </p:nvSpPr>
        <p:spPr>
          <a:xfrm>
            <a:off x="417251" y="346229"/>
            <a:ext cx="2621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03/24/2021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contrast_usa_v3/v4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src_contrast_usa_v0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E04878-6083-4E4A-A171-713897C6FBE3}"/>
              </a:ext>
            </a:extLst>
          </p:cNvPr>
          <p:cNvSpPr txBox="1"/>
          <p:nvPr/>
        </p:nvSpPr>
        <p:spPr>
          <a:xfrm>
            <a:off x="417251" y="1535837"/>
            <a:ext cx="3829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03/20/2021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baseline_usa_v1(baseline2_usa)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contrast_usa_v1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D2C1-578F-40DD-AA34-9A79079E1D9B}"/>
              </a:ext>
            </a:extLst>
          </p:cNvPr>
          <p:cNvSpPr txBox="1"/>
          <p:nvPr/>
        </p:nvSpPr>
        <p:spPr>
          <a:xfrm>
            <a:off x="417251" y="2725445"/>
            <a:ext cx="3929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03/19/2021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Baseline_usa_v0(baseline1_usa)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Contrast_usa_v0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63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3D81365-D1C6-4671-BA9C-FFE4847E9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87169"/>
              </p:ext>
            </p:extLst>
          </p:nvPr>
        </p:nvGraphicFramePr>
        <p:xfrm>
          <a:off x="488272" y="666975"/>
          <a:ext cx="54065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231">
                  <a:extLst>
                    <a:ext uri="{9D8B030D-6E8A-4147-A177-3AD203B41FA5}">
                      <a16:colId xmlns:a16="http://schemas.microsoft.com/office/drawing/2014/main" val="771969819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039554202"/>
                    </a:ext>
                  </a:extLst>
                </a:gridCol>
                <a:gridCol w="1376038">
                  <a:extLst>
                    <a:ext uri="{9D8B030D-6E8A-4147-A177-3AD203B41FA5}">
                      <a16:colId xmlns:a16="http://schemas.microsoft.com/office/drawing/2014/main" val="230713996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USA/Singapore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66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Target_test</a:t>
                      </a:r>
                    </a:p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(mIOU)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dual head + KL_div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62.53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5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xMUDA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single head</a:t>
                      </a:r>
                    </a:p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2D+3D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62.10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713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 fusion baseline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action="ppaction://hlinksldjump"/>
                        </a:rPr>
                        <a:t>baseline_usa_v0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(B=4)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0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action="ppaction://hlinksldjump"/>
                        </a:rPr>
                        <a:t>baseline_usa_v1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(B=8)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63.74</a:t>
                      </a:r>
                      <a:endParaRPr lang="zh-CN" alt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7704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Contrastive loss on both source_train &amp; target_train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action="ppaction://hlinksldjump"/>
                        </a:rPr>
                        <a:t>contrast_usa_v0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52.67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730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 action="ppaction://hlinksldjump"/>
                        </a:rPr>
                        <a:t>contrast_usa_v1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61.69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0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contrast_usa_v3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237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contrast_usa_v4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60.00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8565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/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to fine-tune: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(0.1, 0.01, 0.005, 0.001)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Temparature (100, 10, 1, 0.5, 0.1, 0.05)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#pts in each group (64, 256, 1024, 2048) &amp; #groups in each sample</a:t>
                </a:r>
                <a:endPara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𝑛𝑒𝑔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(#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𝑝𝑡𝑠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after representation(Linear, Non-Linear, None)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Optimizers(AdamW, Adam, SGD+Momentum)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6105C4D-057A-4E0D-85A8-36D6046C9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56" y="648645"/>
                <a:ext cx="6699270" cy="3400418"/>
              </a:xfrm>
              <a:prstGeom prst="rect">
                <a:avLst/>
              </a:prstGeom>
              <a:blipFill>
                <a:blip r:embed="rId7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41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/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contrast_usa: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1E8708-BC52-421D-8E0F-B380D3BC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7" y="396152"/>
                <a:ext cx="4977388" cy="945900"/>
              </a:xfrm>
              <a:prstGeom prst="rect">
                <a:avLst/>
              </a:prstGeom>
              <a:blipFill>
                <a:blip r:embed="rId2"/>
                <a:stretch>
                  <a:fillRect l="-1103" t="-387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A68F92-9D73-43D7-A31C-59DE59F6B5AC}"/>
              </a:ext>
            </a:extLst>
          </p:cNvPr>
          <p:cNvGrpSpPr/>
          <p:nvPr/>
        </p:nvGrpSpPr>
        <p:grpSpPr>
          <a:xfrm>
            <a:off x="550171" y="1844000"/>
            <a:ext cx="2847686" cy="3576583"/>
            <a:chOff x="324060" y="1799210"/>
            <a:chExt cx="2847686" cy="3576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/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contrast_usa_v3: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128, # groups = 8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1D35849-69DB-4FE4-AE0A-BE65F8392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3556167"/>
                  <a:ext cx="27051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1802" t="-3974" r="-1802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/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contrast_usa_v4: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2048, # groups = 1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953C7CF-52D5-48B1-9FD1-190C0100F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60" y="4452463"/>
                  <a:ext cx="2822119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/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contrast_usa_v0: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D1744A1-A201-4FDF-94DE-586BE8F34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1799210"/>
                  <a:ext cx="2842445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717" t="-3289" r="-107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/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contrast_usa_v1: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a14:m>
                  <a:endPara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#pts = 1024, # groups = 1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4F04AC2-DF48-43D1-885B-0D0054894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01" y="2659871"/>
                  <a:ext cx="2822119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1728" t="-3974" r="-1728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DF2604-6877-4F8B-A953-790CEEE8E182}"/>
              </a:ext>
            </a:extLst>
          </p:cNvPr>
          <p:cNvSpPr txBox="1"/>
          <p:nvPr/>
        </p:nvSpPr>
        <p:spPr>
          <a:xfrm>
            <a:off x="270792" y="94259"/>
            <a:ext cx="1664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Meta Config: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69C9B-388C-4E04-BEB8-68E06F218B36}"/>
              </a:ext>
            </a:extLst>
          </p:cNvPr>
          <p:cNvSpPr txBox="1"/>
          <p:nvPr/>
        </p:nvSpPr>
        <p:spPr>
          <a:xfrm>
            <a:off x="270792" y="1532670"/>
            <a:ext cx="1782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Configs:</a:t>
            </a:r>
          </a:p>
        </p:txBody>
      </p:sp>
    </p:spTree>
    <p:extLst>
      <p:ext uri="{BB962C8B-B14F-4D97-AF65-F5344CB8AC3E}">
        <p14:creationId xmlns:p14="http://schemas.microsoft.com/office/powerpoint/2010/main" val="3335940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045D24-5CDB-4337-89A4-567B839F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78"/>
            <a:ext cx="6096001" cy="3319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DB9921-A536-4C1B-A0BE-9BA54236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8899"/>
            <a:ext cx="6096000" cy="325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batch_size=8(the same as xmuda)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94A8E58-DDD4-4839-983E-EDC00601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3641831" cy="945900"/>
              </a:xfrm>
              <a:prstGeom prst="rect">
                <a:avLst/>
              </a:prstGeom>
              <a:blipFill>
                <a:blip r:embed="rId5"/>
                <a:stretch>
                  <a:fillRect l="-1338" t="-3871" r="-669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03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E751EA-F9B2-4DD5-A38D-78CBFE536DFB}"/>
              </a:ext>
            </a:extLst>
          </p:cNvPr>
          <p:cNvGrpSpPr/>
          <p:nvPr/>
        </p:nvGrpSpPr>
        <p:grpSpPr>
          <a:xfrm>
            <a:off x="7811803" y="464909"/>
            <a:ext cx="3811866" cy="2383764"/>
            <a:chOff x="7458014" y="4048217"/>
            <a:chExt cx="3811866" cy="238376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87659A-CCCE-4995-B256-9E56D39E6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2AA1B0-2617-4626-990E-5AB0ECF9051D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F3B5EB-9065-42F1-BB3D-4E7FF742E278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AAB483-19E3-4F93-9C12-25C3E626CFBC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185A92-F2E9-47B7-80CD-9E410E63453B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18B202-AC42-42BE-8797-49E756D4A85A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2800B3A-071D-47A4-B05E-6C7764473345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66F1A5-62EB-4DB9-97B5-62C83396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45" y="3239848"/>
            <a:ext cx="6075572" cy="318909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8E3F081-3CDD-449D-B505-F1A9F81C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45" y="62245"/>
            <a:ext cx="6068189" cy="3189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/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baseline_usa_v0: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</m:oMath>
                </a14:m>
                <a:endParaRPr lang="en-US" altLang="zh-C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8E6D1BA-0394-4D01-8E20-56FD96ED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462" y="3620919"/>
                <a:ext cx="1802096" cy="945900"/>
              </a:xfrm>
              <a:prstGeom prst="rect">
                <a:avLst/>
              </a:prstGeom>
              <a:blipFill>
                <a:blip r:embed="rId5"/>
                <a:stretch>
                  <a:fillRect l="-2703" t="-3871" r="-3041" b="-5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7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>
            <a:extLst>
              <a:ext uri="{FF2B5EF4-FFF2-40B4-BE49-F238E27FC236}">
                <a16:creationId xmlns:a16="http://schemas.microsoft.com/office/drawing/2014/main" id="{BEDA38C6-CB6A-40A8-B1E3-3D6167D7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" y="168103"/>
            <a:ext cx="6102947" cy="32190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D0A63B-6FE6-4A0A-8F98-FA671742C6F0}"/>
              </a:ext>
            </a:extLst>
          </p:cNvPr>
          <p:cNvSpPr txBox="1"/>
          <p:nvPr/>
        </p:nvSpPr>
        <p:spPr>
          <a:xfrm>
            <a:off x="3368563" y="1908699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98831C-0AAF-46AA-B178-8C357271A427}"/>
              </a:ext>
            </a:extLst>
          </p:cNvPr>
          <p:cNvCxnSpPr>
            <a:cxnSpLocks/>
          </p:cNvCxnSpPr>
          <p:nvPr/>
        </p:nvCxnSpPr>
        <p:spPr>
          <a:xfrm flipH="1">
            <a:off x="4403324" y="2185698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B554B1-E86E-406F-8DA8-0F215400C1FD}"/>
              </a:ext>
            </a:extLst>
          </p:cNvPr>
          <p:cNvGrpSpPr/>
          <p:nvPr/>
        </p:nvGrpSpPr>
        <p:grpSpPr>
          <a:xfrm>
            <a:off x="7534203" y="111344"/>
            <a:ext cx="4507597" cy="3084691"/>
            <a:chOff x="7395871" y="1158579"/>
            <a:chExt cx="4880212" cy="3267050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048F07-BF32-46D9-9F4A-B6A030106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21077" y="2322406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C2444BD-5FD0-4D43-B611-FCB925D81F9D}"/>
                </a:ext>
              </a:extLst>
            </p:cNvPr>
            <p:cNvSpPr txBox="1"/>
            <p:nvPr/>
          </p:nvSpPr>
          <p:spPr>
            <a:xfrm>
              <a:off x="7395871" y="2533851"/>
              <a:ext cx="1183968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1C1C32-DD7D-4B16-820C-A4FE24A00B11}"/>
                </a:ext>
              </a:extLst>
            </p:cNvPr>
            <p:cNvSpPr txBox="1"/>
            <p:nvPr/>
          </p:nvSpPr>
          <p:spPr>
            <a:xfrm>
              <a:off x="7697853" y="3743728"/>
              <a:ext cx="842071" cy="26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0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5BF351-D670-48CB-AF42-4351E79C9BA7}"/>
                </a:ext>
              </a:extLst>
            </p:cNvPr>
            <p:cNvSpPr txBox="1"/>
            <p:nvPr/>
          </p:nvSpPr>
          <p:spPr>
            <a:xfrm>
              <a:off x="8673939" y="2931846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C3453D-4053-4F5B-AF1F-9739151936EC}"/>
                </a:ext>
              </a:extLst>
            </p:cNvPr>
            <p:cNvSpPr txBox="1"/>
            <p:nvPr/>
          </p:nvSpPr>
          <p:spPr>
            <a:xfrm>
              <a:off x="8673939" y="4148553"/>
              <a:ext cx="665049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A42CB2-15E0-4D6C-9E98-D244D9D02523}"/>
                </a:ext>
              </a:extLst>
            </p:cNvPr>
            <p:cNvSpPr txBox="1"/>
            <p:nvPr/>
          </p:nvSpPr>
          <p:spPr>
            <a:xfrm>
              <a:off x="9427415" y="2720855"/>
              <a:ext cx="923641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53819FF8-A107-4946-A654-956E9C1BD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6780" y="1521197"/>
              <a:ext cx="1099274" cy="827847"/>
            </a:xfrm>
            <a:prstGeom prst="bentConnector3">
              <a:avLst>
                <a:gd name="adj1" fmla="val -7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16F669-7DA5-4F93-8A0D-C80A2B4C8FAE}"/>
                </a:ext>
              </a:extLst>
            </p:cNvPr>
            <p:cNvSpPr txBox="1"/>
            <p:nvPr/>
          </p:nvSpPr>
          <p:spPr>
            <a:xfrm>
              <a:off x="9046710" y="1244198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MLP(64,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918E0FE-B510-4626-A2EF-B8D7889A8C3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17430" y="2642396"/>
              <a:ext cx="1471761" cy="1254124"/>
            </a:xfrm>
            <a:prstGeom prst="bentConnector3">
              <a:avLst>
                <a:gd name="adj1" fmla="val -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10CC6F0-1AEC-4FCC-A639-5C2ADADEF3EF}"/>
                </a:ext>
              </a:extLst>
            </p:cNvPr>
            <p:cNvSpPr/>
            <p:nvPr/>
          </p:nvSpPr>
          <p:spPr>
            <a:xfrm>
              <a:off x="10237824" y="1158579"/>
              <a:ext cx="242784" cy="5712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7A5100E-71F0-47C1-A0CF-68C532474649}"/>
                </a:ext>
              </a:extLst>
            </p:cNvPr>
            <p:cNvSpPr/>
            <p:nvPr/>
          </p:nvSpPr>
          <p:spPr>
            <a:xfrm>
              <a:off x="10237824" y="1887829"/>
              <a:ext cx="242784" cy="5712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0C83F2-3619-4126-B213-79639BD746B2}"/>
                </a:ext>
              </a:extLst>
            </p:cNvPr>
            <p:cNvSpPr txBox="1"/>
            <p:nvPr/>
          </p:nvSpPr>
          <p:spPr>
            <a:xfrm>
              <a:off x="9265869" y="3979723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MLP(16, 16)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EAED2E5-18C9-424C-BB28-5C2FABF3D6EC}"/>
                </a:ext>
              </a:extLst>
            </p:cNvPr>
            <p:cNvCxnSpPr>
              <a:stCxn id="62" idx="3"/>
            </p:cNvCxnSpPr>
            <p:nvPr/>
          </p:nvCxnSpPr>
          <p:spPr>
            <a:xfrm>
              <a:off x="10480608" y="1444222"/>
              <a:ext cx="541057" cy="35062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8612E78-DDA3-40D1-9046-99E2C471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80608" y="1806281"/>
              <a:ext cx="531792" cy="3495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F223486A-FB54-4D00-BEBA-B9380A8C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6504" y="3269458"/>
              <a:ext cx="275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3070896-325E-4E0F-B1F7-EAD803F5B3F7}"/>
                </a:ext>
              </a:extLst>
            </p:cNvPr>
            <p:cNvSpPr txBox="1"/>
            <p:nvPr/>
          </p:nvSpPr>
          <p:spPr>
            <a:xfrm>
              <a:off x="11003522" y="3122080"/>
              <a:ext cx="803890" cy="27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seg_loss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808F569-DD1E-42BB-97F9-7F05EFAAC03A}"/>
                </a:ext>
              </a:extLst>
            </p:cNvPr>
            <p:cNvSpPr txBox="1"/>
            <p:nvPr/>
          </p:nvSpPr>
          <p:spPr>
            <a:xfrm>
              <a:off x="10991757" y="1647426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contrastive_loss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76276A6-5D14-44C4-B6BA-9ADC1C85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59" y="3387193"/>
            <a:ext cx="6129520" cy="323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/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contrast_usa_v0: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</m:oMath>
                </a14:m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F85906-98D2-4410-B5F4-3DD551041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8" y="3939361"/>
                <a:ext cx="4972580" cy="1222899"/>
              </a:xfrm>
              <a:prstGeom prst="rect">
                <a:avLst/>
              </a:prstGeom>
              <a:blipFill>
                <a:blip r:embed="rId5"/>
                <a:stretch>
                  <a:fillRect l="-1103" t="-2488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342D5A-602A-4257-8A5E-9F4E485F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096000" cy="3228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B08FB1-D0ED-4F75-8D1E-13D889E0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" y="350805"/>
            <a:ext cx="6026338" cy="3147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/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contrast_usa_v1: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l-GR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0.</m:t>
                    </m:r>
                    <m:r>
                      <m:rPr>
                        <m:nor/>
                      </m:rPr>
                      <a:rPr lang="en-US" altLang="zh-CN" b="1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b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batch_size=8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𝑠𝑒𝑔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𝑡𝑔𝑡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𝑐𝑜𝑛𝑡𝑟𝑎𝑠𝑡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7D0212F-7796-4B62-8196-2CD409D4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6" y="3740147"/>
                <a:ext cx="4972580" cy="1222899"/>
              </a:xfrm>
              <a:prstGeom prst="rect">
                <a:avLst/>
              </a:prstGeom>
              <a:blipFill>
                <a:blip r:embed="rId4"/>
                <a:stretch>
                  <a:fillRect l="-980" t="-3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7FBE6211-C4C9-421E-AD13-8186A1519ED7}"/>
              </a:ext>
            </a:extLst>
          </p:cNvPr>
          <p:cNvSpPr txBox="1"/>
          <p:nvPr/>
        </p:nvSpPr>
        <p:spPr>
          <a:xfrm>
            <a:off x="3678700" y="2548275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tgt_contrast_loss &amp; src_contrast_loss nearly coincide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FD214F-1CF0-4647-A133-FD1F8DE4F853}"/>
              </a:ext>
            </a:extLst>
          </p:cNvPr>
          <p:cNvCxnSpPr>
            <a:cxnSpLocks/>
          </p:cNvCxnSpPr>
          <p:nvPr/>
        </p:nvCxnSpPr>
        <p:spPr>
          <a:xfrm flipH="1">
            <a:off x="4713461" y="2825274"/>
            <a:ext cx="417251" cy="27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27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37A47C-1379-4D86-A269-C22CD1F6EA5F}"/>
              </a:ext>
            </a:extLst>
          </p:cNvPr>
          <p:cNvSpPr txBox="1"/>
          <p:nvPr/>
        </p:nvSpPr>
        <p:spPr>
          <a:xfrm>
            <a:off x="417251" y="346229"/>
            <a:ext cx="78197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03/16/2021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Xmuda new baseline (trained with new seg labels)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“Multi-modal Multi-Task fusion Ver2” baseline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Move xMuda network structure to our framework; train vanilla 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B69F10-5A3A-4BC8-B2D2-FBF9C97E5F07}"/>
              </a:ext>
            </a:extLst>
          </p:cNvPr>
          <p:cNvSpPr txBox="1"/>
          <p:nvPr/>
        </p:nvSpPr>
        <p:spPr>
          <a:xfrm>
            <a:off x="301841" y="221940"/>
            <a:ext cx="4961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nuScenes-lidarseg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23; background 9; altogether 32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2E08B6-92B0-48C5-9D89-81A43B652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95140"/>
              </p:ext>
            </p:extLst>
          </p:nvPr>
        </p:nvGraphicFramePr>
        <p:xfrm>
          <a:off x="542524" y="1231604"/>
          <a:ext cx="9844350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935">
                  <a:extLst>
                    <a:ext uri="{9D8B030D-6E8A-4147-A177-3AD203B41FA5}">
                      <a16:colId xmlns:a16="http://schemas.microsoft.com/office/drawing/2014/main" val="140249697"/>
                    </a:ext>
                  </a:extLst>
                </a:gridCol>
                <a:gridCol w="3247254">
                  <a:extLst>
                    <a:ext uri="{9D8B030D-6E8A-4147-A177-3AD203B41FA5}">
                      <a16:colId xmlns:a16="http://schemas.microsoft.com/office/drawing/2014/main" val="3025748622"/>
                    </a:ext>
                  </a:extLst>
                </a:gridCol>
                <a:gridCol w="685554">
                  <a:extLst>
                    <a:ext uri="{9D8B030D-6E8A-4147-A177-3AD203B41FA5}">
                      <a16:colId xmlns:a16="http://schemas.microsoft.com/office/drawing/2014/main" val="1348947021"/>
                    </a:ext>
                  </a:extLst>
                </a:gridCol>
                <a:gridCol w="2650329">
                  <a:extLst>
                    <a:ext uri="{9D8B030D-6E8A-4147-A177-3AD203B41FA5}">
                      <a16:colId xmlns:a16="http://schemas.microsoft.com/office/drawing/2014/main" val="3109792567"/>
                    </a:ext>
                  </a:extLst>
                </a:gridCol>
                <a:gridCol w="687674">
                  <a:extLst>
                    <a:ext uri="{9D8B030D-6E8A-4147-A177-3AD203B41FA5}">
                      <a16:colId xmlns:a16="http://schemas.microsoft.com/office/drawing/2014/main" val="2926689783"/>
                    </a:ext>
                  </a:extLst>
                </a:gridCol>
                <a:gridCol w="1915604">
                  <a:extLst>
                    <a:ext uri="{9D8B030D-6E8A-4147-A177-3AD203B41FA5}">
                      <a16:colId xmlns:a16="http://schemas.microsoft.com/office/drawing/2014/main" val="10939857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 classes (23)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 classes (9)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 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9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82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74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840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7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23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5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1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</a:t>
                      </a:r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6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2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F650076-878D-433F-824B-D53B36640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2218"/>
              </p:ext>
            </p:extLst>
          </p:nvPr>
        </p:nvGraphicFramePr>
        <p:xfrm>
          <a:off x="204185" y="168919"/>
          <a:ext cx="8087239" cy="2532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431032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061458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1038687">
                  <a:extLst>
                    <a:ext uri="{9D8B030D-6E8A-4147-A177-3AD203B41FA5}">
                      <a16:colId xmlns:a16="http://schemas.microsoft.com/office/drawing/2014/main" val="253919241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985574356"/>
                    </a:ext>
                  </a:extLst>
                </a:gridCol>
                <a:gridCol w="1090746">
                  <a:extLst>
                    <a:ext uri="{9D8B030D-6E8A-4147-A177-3AD203B41FA5}">
                      <a16:colId xmlns:a16="http://schemas.microsoft.com/office/drawing/2014/main" val="3836476105"/>
                    </a:ext>
                  </a:extLst>
                </a:gridCol>
                <a:gridCol w="933362">
                  <a:extLst>
                    <a:ext uri="{9D8B030D-6E8A-4147-A177-3AD203B41FA5}">
                      <a16:colId xmlns:a16="http://schemas.microsoft.com/office/drawing/2014/main" val="1950332622"/>
                    </a:ext>
                  </a:extLst>
                </a:gridCol>
              </a:tblGrid>
              <a:tr h="34504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reproduce results with new seg labels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USA/Singapore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Day/night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328441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Segmentation(mIoU)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head,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KL_div)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</a:p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target)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70.83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49.62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45.55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43.75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46.84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75.40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52.99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48.63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43.39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D42496-1059-439D-97F2-44685A9DA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8"/>
          <a:stretch/>
        </p:blipFill>
        <p:spPr>
          <a:xfrm>
            <a:off x="204185" y="4009714"/>
            <a:ext cx="8102502" cy="2759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A7A3C-317B-4185-8EB8-CC28F506F2FE}"/>
              </a:ext>
            </a:extLst>
          </p:cNvPr>
          <p:cNvSpPr txBox="1"/>
          <p:nvPr/>
        </p:nvSpPr>
        <p:spPr>
          <a:xfrm>
            <a:off x="1208176" y="356724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xM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uda, old results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showed in paper</a:t>
            </a: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(seg label obtained by marking points in bounding boxes)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23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C1049458-F46C-4DD7-9C79-E1B418C0D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78263"/>
              </p:ext>
            </p:extLst>
          </p:nvPr>
        </p:nvGraphicFramePr>
        <p:xfrm>
          <a:off x="-527787" y="0"/>
          <a:ext cx="7638835" cy="288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218">
                  <a:extLst>
                    <a:ext uri="{9D8B030D-6E8A-4147-A177-3AD203B41FA5}">
                      <a16:colId xmlns:a16="http://schemas.microsoft.com/office/drawing/2014/main" val="141132911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27645816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402024655"/>
                    </a:ext>
                  </a:extLst>
                </a:gridCol>
                <a:gridCol w="1940993">
                  <a:extLst>
                    <a:ext uri="{9D8B030D-6E8A-4147-A177-3AD203B41FA5}">
                      <a16:colId xmlns:a16="http://schemas.microsoft.com/office/drawing/2014/main" val="1831990405"/>
                    </a:ext>
                  </a:extLst>
                </a:gridCol>
                <a:gridCol w="1633624">
                  <a:extLst>
                    <a:ext uri="{9D8B030D-6E8A-4147-A177-3AD203B41FA5}">
                      <a16:colId xmlns:a16="http://schemas.microsoft.com/office/drawing/2014/main" val="1902254424"/>
                    </a:ext>
                  </a:extLst>
                </a:gridCol>
              </a:tblGrid>
              <a:tr h="78849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Ver1 (separate encoders for points)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Multi-modal Multi-Task fusion Ver2 (shared encoder for points)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30908"/>
                  </a:ext>
                </a:extLst>
              </a:tr>
              <a:tr h="477422">
                <a:tc vMerge="1">
                  <a:txBody>
                    <a:bodyPr/>
                    <a:lstStyle/>
                    <a:p>
                      <a:pPr algn="ctr"/>
                      <a:endParaRPr lang="en-US" altLang="zh-CN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(train on source)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Task_loss + lambda * Contrast_loss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(tried a few hyperparameters)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4518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 from scratch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Resume from baseline model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78019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(mIoU)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60.69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62.48</a:t>
                      </a:r>
                      <a:endParaRPr lang="zh-CN" altLang="en-US" sz="13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48.80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57.63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477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(mAP)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51.29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45.02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41.59</a:t>
                      </a:r>
                      <a:endParaRPr lang="zh-CN" altLang="en-US" sz="13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566781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F06D3573-E96E-4B79-8F6F-725C02948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2668"/>
              </p:ext>
            </p:extLst>
          </p:nvPr>
        </p:nvGraphicFramePr>
        <p:xfrm>
          <a:off x="7751421" y="313996"/>
          <a:ext cx="4440579" cy="2066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5372">
                  <a:extLst>
                    <a:ext uri="{9D8B030D-6E8A-4147-A177-3AD203B41FA5}">
                      <a16:colId xmlns:a16="http://schemas.microsoft.com/office/drawing/2014/main" val="1168656353"/>
                    </a:ext>
                  </a:extLst>
                </a:gridCol>
                <a:gridCol w="1131267">
                  <a:extLst>
                    <a:ext uri="{9D8B030D-6E8A-4147-A177-3AD203B41FA5}">
                      <a16:colId xmlns:a16="http://schemas.microsoft.com/office/drawing/2014/main" val="2678791774"/>
                    </a:ext>
                  </a:extLst>
                </a:gridCol>
                <a:gridCol w="1214030">
                  <a:extLst>
                    <a:ext uri="{9D8B030D-6E8A-4147-A177-3AD203B41FA5}">
                      <a16:colId xmlns:a16="http://schemas.microsoft.com/office/drawing/2014/main" val="3862450926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106872355"/>
                    </a:ext>
                  </a:extLst>
                </a:gridCol>
              </a:tblGrid>
              <a:tr h="34504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Xmuda, new seg labels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6052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Train/test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Usa/Sng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Xmuda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(dual head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KL_div)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(separate two streams)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Vanilla fusion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742196"/>
                  </a:ext>
                </a:extLst>
              </a:tr>
              <a:tr h="3450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57.04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21451"/>
                  </a:ext>
                </a:extLst>
              </a:tr>
              <a:tr h="338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53.57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48.41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286148"/>
                  </a:ext>
                </a:extLst>
              </a:tr>
              <a:tr h="3063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2D+3D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62.53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62.10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63.74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989004"/>
                  </a:ext>
                </a:extLst>
              </a:tr>
            </a:tbl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107BC-B294-453F-9A77-A5B70AFB2957}"/>
              </a:ext>
            </a:extLst>
          </p:cNvPr>
          <p:cNvGrpSpPr/>
          <p:nvPr/>
        </p:nvGrpSpPr>
        <p:grpSpPr>
          <a:xfrm>
            <a:off x="-706002" y="2974359"/>
            <a:ext cx="7963312" cy="4199478"/>
            <a:chOff x="-167499" y="3147012"/>
            <a:chExt cx="7157255" cy="37556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FF8532-DBFB-48B2-B967-F809514C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7499" y="3148688"/>
              <a:ext cx="7155402" cy="37539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56D0671-3856-413F-B1CF-3AF119D8178A}"/>
                </a:ext>
              </a:extLst>
            </p:cNvPr>
            <p:cNvSpPr txBox="1"/>
            <p:nvPr/>
          </p:nvSpPr>
          <p:spPr>
            <a:xfrm>
              <a:off x="3915055" y="3147012"/>
              <a:ext cx="30747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Multi-modal Multi-Task fusion Ver2</a:t>
              </a:r>
              <a:endParaRPr lang="zh-CN" altLang="en-US"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098BF0-613B-40B5-B7A7-674830C30F07}"/>
              </a:ext>
            </a:extLst>
          </p:cNvPr>
          <p:cNvGrpSpPr/>
          <p:nvPr/>
        </p:nvGrpSpPr>
        <p:grpSpPr>
          <a:xfrm>
            <a:off x="8065777" y="2552901"/>
            <a:ext cx="3811866" cy="2383764"/>
            <a:chOff x="7458014" y="4048217"/>
            <a:chExt cx="3811866" cy="2383764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D4DAAFB-79E9-43E6-A6E7-ED654D199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762" b="26851"/>
            <a:stretch/>
          </p:blipFill>
          <p:spPr>
            <a:xfrm>
              <a:off x="8283220" y="4048217"/>
              <a:ext cx="2986660" cy="19087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90A0C0-AB44-44C2-8302-23AE6DAB5827}"/>
                </a:ext>
              </a:extLst>
            </p:cNvPr>
            <p:cNvSpPr txBox="1"/>
            <p:nvPr/>
          </p:nvSpPr>
          <p:spPr>
            <a:xfrm>
              <a:off x="7458014" y="4259662"/>
              <a:ext cx="11352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UNetResNet34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3DD0EF8-179B-4ED6-B5B2-DA344B8DDE51}"/>
                </a:ext>
              </a:extLst>
            </p:cNvPr>
            <p:cNvSpPr txBox="1"/>
            <p:nvPr/>
          </p:nvSpPr>
          <p:spPr>
            <a:xfrm>
              <a:off x="7759996" y="5469539"/>
              <a:ext cx="8066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>
                  <a:latin typeface="Arial" panose="020B0604020202020204" pitchFamily="34" charset="0"/>
                  <a:cs typeface="Arial" panose="020B0604020202020204" pitchFamily="34" charset="0"/>
                </a:rPr>
                <a:t>UNetSCN</a:t>
              </a:r>
              <a:endParaRPr lang="zh-CN" alt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13BE399-9FEF-43BB-BFD3-CF9B64734595}"/>
                </a:ext>
              </a:extLst>
            </p:cNvPr>
            <p:cNvSpPr txBox="1"/>
            <p:nvPr/>
          </p:nvSpPr>
          <p:spPr>
            <a:xfrm>
              <a:off x="8736082" y="4657657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A4F697-B9D7-435B-9618-09CDA651DB37}"/>
                </a:ext>
              </a:extLst>
            </p:cNvPr>
            <p:cNvSpPr txBox="1"/>
            <p:nvPr/>
          </p:nvSpPr>
          <p:spPr>
            <a:xfrm>
              <a:off x="8736082" y="5874364"/>
              <a:ext cx="654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349232-5955-4E1C-95FA-63FF2E3CD385}"/>
                </a:ext>
              </a:extLst>
            </p:cNvPr>
            <p:cNvSpPr txBox="1"/>
            <p:nvPr/>
          </p:nvSpPr>
          <p:spPr>
            <a:xfrm>
              <a:off x="9528481" y="529552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(N, 64+16)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085EDE-B35E-4B09-A072-8F59B9E1EA49}"/>
                </a:ext>
              </a:extLst>
            </p:cNvPr>
            <p:cNvSpPr txBox="1"/>
            <p:nvPr/>
          </p:nvSpPr>
          <p:spPr>
            <a:xfrm>
              <a:off x="8050388" y="6093427"/>
              <a:ext cx="2545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</a:rPr>
                <a:t>Vanilla Fusion(Baseline)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F8D187-2B10-42C7-B3CC-C7465999BA5D}"/>
              </a:ext>
            </a:extLst>
          </p:cNvPr>
          <p:cNvSpPr txBox="1"/>
          <p:nvPr/>
        </p:nvSpPr>
        <p:spPr>
          <a:xfrm>
            <a:off x="12134105" y="2042394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baseline2_usa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590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36D36E-6BD3-4D06-8F38-2373AC8A0C3A}"/>
              </a:ext>
            </a:extLst>
          </p:cNvPr>
          <p:cNvSpPr txBox="1"/>
          <p:nvPr/>
        </p:nvSpPr>
        <p:spPr>
          <a:xfrm>
            <a:off x="206776" y="139367"/>
            <a:ext cx="69756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nuScenes Lidar Segmentation Challenge </a:t>
            </a:r>
            <a:r>
              <a:rPr lang="en-US" altLang="zh-CN" sz="2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object classes + 6 background classes + 1 ignore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CF73037-5D27-47B1-BED6-7DF38153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6218"/>
              </p:ext>
            </p:extLst>
          </p:nvPr>
        </p:nvGraphicFramePr>
        <p:xfrm>
          <a:off x="206776" y="12784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686758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2982897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0/ignore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11/driveable_surface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12/other_flat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13/sidewalk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14/terrain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15/manmade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16/vegetation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693AAE-A64B-47A9-8EA2-587BA5F7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05" y="3775229"/>
            <a:ext cx="10412285" cy="2925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2AA833-81C7-4AB7-8F31-146B7FCC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78" y="272917"/>
            <a:ext cx="10318812" cy="2908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C498976-EF09-4F78-94E1-C17A78886908}"/>
              </a:ext>
            </a:extLst>
          </p:cNvPr>
          <p:cNvSpPr txBox="1"/>
          <p:nvPr/>
        </p:nvSpPr>
        <p:spPr>
          <a:xfrm>
            <a:off x="0" y="132808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EDCA75-4EF4-4EBD-9CD7-5DA57DF9DFB4}"/>
              </a:ext>
            </a:extLst>
          </p:cNvPr>
          <p:cNvSpPr txBox="1"/>
          <p:nvPr/>
        </p:nvSpPr>
        <p:spPr>
          <a:xfrm>
            <a:off x="235511" y="4862317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9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6877BE-5614-4928-BAEB-49025307704E}"/>
              </a:ext>
            </a:extLst>
          </p:cNvPr>
          <p:cNvSpPr txBox="1"/>
          <p:nvPr/>
        </p:nvSpPr>
        <p:spPr>
          <a:xfrm>
            <a:off x="1480" y="0"/>
            <a:ext cx="47747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10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car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truck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bus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trailer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construction_vehicle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9F90E99C-1817-454D-AEFF-7A97B0C1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6613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9/barrier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3/trailer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7/bicycle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2/bus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6/motorcycle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8/traffic_cone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D522FD-4C05-4FE0-88F9-275D0D4050A3}"/>
              </a:ext>
            </a:extLst>
          </p:cNvPr>
          <p:cNvSpPr txBox="1"/>
          <p:nvPr/>
        </p:nvSpPr>
        <p:spPr>
          <a:xfrm>
            <a:off x="2778708" y="296476"/>
            <a:ext cx="3180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5. pedestrian             10. background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6. motorcycle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7. bicycle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8. traffic_cone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9. barrier</a:t>
            </a:r>
          </a:p>
        </p:txBody>
      </p:sp>
    </p:spTree>
    <p:extLst>
      <p:ext uri="{BB962C8B-B14F-4D97-AF65-F5344CB8AC3E}">
        <p14:creationId xmlns:p14="http://schemas.microsoft.com/office/powerpoint/2010/main" val="2605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667464-073F-415F-AA8E-B8889BBD0142}"/>
              </a:ext>
            </a:extLst>
          </p:cNvPr>
          <p:cNvSpPr txBox="1"/>
          <p:nvPr/>
        </p:nvSpPr>
        <p:spPr>
          <a:xfrm>
            <a:off x="175890" y="74536"/>
            <a:ext cx="3774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xMuda 4 classes + background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0. vehicle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pedestrian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bike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traffic_boundary</a:t>
            </a:r>
          </a:p>
          <a:p>
            <a:pPr lvl="1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4. background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83DCB85-554A-4F5F-AF2A-880B323F2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50075"/>
              </p:ext>
            </p:extLst>
          </p:nvPr>
        </p:nvGraphicFramePr>
        <p:xfrm>
          <a:off x="175889" y="1950720"/>
          <a:ext cx="11840222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911">
                  <a:extLst>
                    <a:ext uri="{9D8B030D-6E8A-4147-A177-3AD203B41FA5}">
                      <a16:colId xmlns:a16="http://schemas.microsoft.com/office/drawing/2014/main" val="2534852301"/>
                    </a:ext>
                  </a:extLst>
                </a:gridCol>
                <a:gridCol w="2823099">
                  <a:extLst>
                    <a:ext uri="{9D8B030D-6E8A-4147-A177-3AD203B41FA5}">
                      <a16:colId xmlns:a16="http://schemas.microsoft.com/office/drawing/2014/main" val="3993243740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val="1017917861"/>
                    </a:ext>
                  </a:extLst>
                </a:gridCol>
                <a:gridCol w="3027285">
                  <a:extLst>
                    <a:ext uri="{9D8B030D-6E8A-4147-A177-3AD203B41FA5}">
                      <a16:colId xmlns:a16="http://schemas.microsoft.com/office/drawing/2014/main" val="196370899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3099740042"/>
                    </a:ext>
                  </a:extLst>
                </a:gridCol>
                <a:gridCol w="1882066">
                  <a:extLst>
                    <a:ext uri="{9D8B030D-6E8A-4147-A177-3AD203B41FA5}">
                      <a16:colId xmlns:a16="http://schemas.microsoft.com/office/drawing/2014/main" val="83972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Lidarseg_class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General_class</a:t>
                      </a:r>
                      <a:endParaRPr lang="zh-CN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911909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animal(1)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movable_object.barrier(9)</a:t>
                      </a:r>
                      <a:endParaRPr lang="zh-CN" alt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vehicle.trailer(22)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88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human.pedestrian.personal_mobility(5)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vehicle.bicycle(14)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1/truck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vehicle.truck(23)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968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human.pedestrian.stroller(7)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vehicle.bus.bendy(15)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4/background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flat.driveable_surface(24)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1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human.pedestrian.wheelchair(8)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vehicle.bus.rigid(16)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flat.other(25)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69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movable_object.debris(10)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0/car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vehicle.car(17)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flat.sidewalk(26)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347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movable_object.pushable_pullable(11)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4/construction_vehicle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vehicle.construction(18)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flat.terrain(27)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63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static_object.bicycle_rack(13)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2/bike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vehicle.motorcycle(21)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static.manmade(28)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9510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vehicle.emergency.ambulance(19)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1/pedestrian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human.pedestrian.adult(2)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static.vegetation(30)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3657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vehicle.emergency.police(20)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human.pedestrian.child(3)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875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noise(0)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human.pedestrian.construction_worker(4)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1432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static.other(29)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human.pedestrian.police_officer(6)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065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vehicle.ego(31)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3/traffic_boundary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movable_object.trafficcone(12)</a:t>
                      </a:r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85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33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73EF6CF7-7D9E-4300-B5EC-4B831D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7" y="1341738"/>
            <a:ext cx="4209613" cy="3277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717C09-EEF0-45CB-8240-50E9FA96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06" y="1295130"/>
            <a:ext cx="4273173" cy="337026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2C05B7E-7A5A-40DA-AD6A-ED67298D1550}"/>
              </a:ext>
            </a:extLst>
          </p:cNvPr>
          <p:cNvSpPr txBox="1"/>
          <p:nvPr/>
        </p:nvSpPr>
        <p:spPr>
          <a:xfrm>
            <a:off x="2502389" y="4749248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Percentage(%)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55C810-F2CB-4761-8710-EB006266BFB2}"/>
              </a:ext>
            </a:extLst>
          </p:cNvPr>
          <p:cNvSpPr txBox="1"/>
          <p:nvPr/>
        </p:nvSpPr>
        <p:spPr>
          <a:xfrm>
            <a:off x="8157921" y="482026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3130</Words>
  <Application>Microsoft Office PowerPoint</Application>
  <PresentationFormat>宽屏</PresentationFormat>
  <Paragraphs>639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455</cp:revision>
  <dcterms:created xsi:type="dcterms:W3CDTF">2020-11-13T13:05:14Z</dcterms:created>
  <dcterms:modified xsi:type="dcterms:W3CDTF">2021-04-08T12:38:03Z</dcterms:modified>
</cp:coreProperties>
</file>