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7" r:id="rId2"/>
    <p:sldId id="385" r:id="rId3"/>
    <p:sldId id="371" r:id="rId4"/>
    <p:sldId id="386" r:id="rId5"/>
    <p:sldId id="387" r:id="rId6"/>
    <p:sldId id="393" r:id="rId7"/>
    <p:sldId id="388" r:id="rId8"/>
    <p:sldId id="389" r:id="rId9"/>
    <p:sldId id="394" r:id="rId10"/>
    <p:sldId id="395" r:id="rId11"/>
    <p:sldId id="374" r:id="rId12"/>
    <p:sldId id="383" r:id="rId13"/>
    <p:sldId id="384" r:id="rId14"/>
    <p:sldId id="390" r:id="rId15"/>
    <p:sldId id="391" r:id="rId16"/>
    <p:sldId id="392" r:id="rId17"/>
    <p:sldId id="382" r:id="rId18"/>
    <p:sldId id="366" r:id="rId19"/>
    <p:sldId id="370" r:id="rId20"/>
    <p:sldId id="372" r:id="rId21"/>
    <p:sldId id="373" r:id="rId22"/>
    <p:sldId id="378" r:id="rId23"/>
    <p:sldId id="379" r:id="rId24"/>
    <p:sldId id="380" r:id="rId25"/>
    <p:sldId id="381" r:id="rId26"/>
    <p:sldId id="367" r:id="rId27"/>
    <p:sldId id="364" r:id="rId28"/>
    <p:sldId id="365" r:id="rId29"/>
    <p:sldId id="361" r:id="rId30"/>
    <p:sldId id="353" r:id="rId31"/>
    <p:sldId id="351" r:id="rId32"/>
    <p:sldId id="362" r:id="rId33"/>
    <p:sldId id="356" r:id="rId34"/>
    <p:sldId id="349" r:id="rId35"/>
    <p:sldId id="34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86"/>
            <p14:sldId id="387"/>
            <p14:sldId id="393"/>
            <p14:sldId id="388"/>
            <p14:sldId id="389"/>
            <p14:sldId id="394"/>
            <p14:sldId id="395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90"/>
            <p14:sldId id="391"/>
            <p14:sldId id="392"/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LidarSeg</a:t>
            </a:r>
            <a:r>
              <a:rPr lang="en-US" baseline="0"/>
              <a:t> Challenge </a:t>
            </a:r>
            <a:r>
              <a:rPr lang="en-US"/>
              <a:t>16 Classes </a:t>
            </a:r>
            <a:r>
              <a:rPr lang="en-US" dirty="0"/>
              <a:t>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Lidarseg Challenge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ignore</c:v>
                </c:pt>
                <c:pt idx="1">
                  <c:v>barrier</c:v>
                </c:pt>
                <c:pt idx="2">
                  <c:v>bicycle</c:v>
                </c:pt>
                <c:pt idx="3">
                  <c:v>bus</c:v>
                </c:pt>
                <c:pt idx="4">
                  <c:v>car</c:v>
                </c:pt>
                <c:pt idx="5">
                  <c:v>construction_vehicle</c:v>
                </c:pt>
                <c:pt idx="6">
                  <c:v>motorcycle</c:v>
                </c:pt>
                <c:pt idx="7">
                  <c:v>pedestrian</c:v>
                </c:pt>
                <c:pt idx="8">
                  <c:v>traffic_cone</c:v>
                </c:pt>
                <c:pt idx="9">
                  <c:v>trailer</c:v>
                </c:pt>
                <c:pt idx="10">
                  <c:v>truck</c:v>
                </c:pt>
                <c:pt idx="11">
                  <c:v>driveable_surface</c:v>
                </c:pt>
                <c:pt idx="12">
                  <c:v>other_flat</c:v>
                </c:pt>
                <c:pt idx="13">
                  <c:v>sidewalk</c:v>
                </c:pt>
                <c:pt idx="14">
                  <c:v>terrain</c:v>
                </c:pt>
                <c:pt idx="15">
                  <c:v>manmade</c:v>
                </c:pt>
                <c:pt idx="16">
                  <c:v>vegetation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340994448</c:v>
                </c:pt>
                <c:pt idx="1">
                  <c:v>9305106</c:v>
                </c:pt>
                <c:pt idx="2">
                  <c:v>141351</c:v>
                </c:pt>
                <c:pt idx="3">
                  <c:v>4604760</c:v>
                </c:pt>
                <c:pt idx="4">
                  <c:v>38104219</c:v>
                </c:pt>
                <c:pt idx="5">
                  <c:v>1514414</c:v>
                </c:pt>
                <c:pt idx="6">
                  <c:v>427391</c:v>
                </c:pt>
                <c:pt idx="7">
                  <c:v>2314727</c:v>
                </c:pt>
                <c:pt idx="8">
                  <c:v>736239</c:v>
                </c:pt>
                <c:pt idx="9">
                  <c:v>4907511</c:v>
                </c:pt>
                <c:pt idx="10">
                  <c:v>15841384</c:v>
                </c:pt>
                <c:pt idx="11">
                  <c:v>316958899</c:v>
                </c:pt>
                <c:pt idx="12">
                  <c:v>8559216</c:v>
                </c:pt>
                <c:pt idx="13">
                  <c:v>70197416</c:v>
                </c:pt>
                <c:pt idx="14">
                  <c:v>70289730</c:v>
                </c:pt>
                <c:pt idx="15">
                  <c:v>178178063</c:v>
                </c:pt>
                <c:pt idx="16">
                  <c:v>122581273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3-4022-BFA3-FF54E7B56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Class 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usa_train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7.58</c:v>
                </c:pt>
                <c:pt idx="1">
                  <c:v>0.41</c:v>
                </c:pt>
                <c:pt idx="2">
                  <c:v>0.03</c:v>
                </c:pt>
                <c:pt idx="3">
                  <c:v>0.98</c:v>
                </c:pt>
                <c:pt idx="4">
                  <c:v>90.98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E-4453-867A-B19667E85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8.86</c:v>
                </c:pt>
                <c:pt idx="1">
                  <c:v>0.23</c:v>
                </c:pt>
                <c:pt idx="2">
                  <c:v>0.02</c:v>
                </c:pt>
                <c:pt idx="3">
                  <c:v>1.1200000000000001</c:v>
                </c:pt>
                <c:pt idx="4">
                  <c:v>89.78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E-4453-867A-B19667E85D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singapore_train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3.01</c:v>
                </c:pt>
                <c:pt idx="1">
                  <c:v>0.26</c:v>
                </c:pt>
                <c:pt idx="2">
                  <c:v>0.06</c:v>
                </c:pt>
                <c:pt idx="3">
                  <c:v>0.37</c:v>
                </c:pt>
                <c:pt idx="4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E-4453-867A-B19667E85D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singapore_test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</c:v>
                </c:pt>
                <c:pt idx="1">
                  <c:v>0.33</c:v>
                </c:pt>
                <c:pt idx="2">
                  <c:v>0.09</c:v>
                </c:pt>
                <c:pt idx="3">
                  <c:v>0.49</c:v>
                </c:pt>
                <c:pt idx="4">
                  <c:v>95.6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E-4453-867A-B19667E8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2B3E-5D7D-4429-829D-6F2E6274BEC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66F6-4C6E-4137-B3CF-0F256F14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29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image" Target="../media/image12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89" y="74536"/>
            <a:ext cx="5174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driveable_surface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74564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3FE197-E698-4A41-BB3C-50B064BEA2A3}"/>
              </a:ext>
            </a:extLst>
          </p:cNvPr>
          <p:cNvSpPr txBox="1"/>
          <p:nvPr/>
        </p:nvSpPr>
        <p:spPr>
          <a:xfrm>
            <a:off x="2760953" y="382313"/>
            <a:ext cx="2589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other_flat           10. ignore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sidewalk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terrain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manmade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vegetation</a:t>
            </a:r>
          </a:p>
        </p:txBody>
      </p:sp>
    </p:spTree>
    <p:extLst>
      <p:ext uri="{BB962C8B-B14F-4D97-AF65-F5344CB8AC3E}">
        <p14:creationId xmlns:p14="http://schemas.microsoft.com/office/powerpoint/2010/main" val="60658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C0B96-A908-4172-BE2D-4120D97191A7}"/>
              </a:ext>
            </a:extLst>
          </p:cNvPr>
          <p:cNvSpPr txBox="1"/>
          <p:nvPr/>
        </p:nvSpPr>
        <p:spPr>
          <a:xfrm>
            <a:off x="417251" y="346229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contrast_usa_v0/v1 train/val loss curve</a:t>
            </a:r>
          </a:p>
        </p:txBody>
      </p:sp>
    </p:spTree>
    <p:extLst>
      <p:ext uri="{BB962C8B-B14F-4D97-AF65-F5344CB8AC3E}">
        <p14:creationId xmlns:p14="http://schemas.microsoft.com/office/powerpoint/2010/main" val="66114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2CC6FF-9B1F-480F-BB70-E06D42ED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" y="3428999"/>
            <a:ext cx="6147683" cy="3273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3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0AE7703-8E2B-43B8-9ED5-BBC453D4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514"/>
            <a:ext cx="6095999" cy="33024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4503D67-BC53-4DF4-BED0-F1AAB572EA3A}"/>
              </a:ext>
            </a:extLst>
          </p:cNvPr>
          <p:cNvSpPr txBox="1"/>
          <p:nvPr/>
        </p:nvSpPr>
        <p:spPr>
          <a:xfrm>
            <a:off x="4338575" y="2197139"/>
            <a:ext cx="363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train_src_ctrloss &amp; train_tgt_ctrloss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19151A-D156-4F58-AEE3-B6AAB1B213FC}"/>
              </a:ext>
            </a:extLst>
          </p:cNvPr>
          <p:cNvCxnSpPr>
            <a:cxnSpLocks/>
          </p:cNvCxnSpPr>
          <p:nvPr/>
        </p:nvCxnSpPr>
        <p:spPr>
          <a:xfrm flipH="1">
            <a:off x="5328949" y="2474138"/>
            <a:ext cx="302421" cy="2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0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8CB6E7-0120-48CE-9BFF-A892DA53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84"/>
            <a:ext cx="6096000" cy="32968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0748D-BD51-4160-B438-F9C1815E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096000" cy="327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69F47D-7131-4CEE-B6F2-9916702987D3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69F47D-7131-4CEE-B6F2-99167029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DA31C8F-255B-4508-BC12-E7DEE234EAA6}"/>
              </a:ext>
            </a:extLst>
          </p:cNvPr>
          <p:cNvSpPr txBox="1"/>
          <p:nvPr/>
        </p:nvSpPr>
        <p:spPr>
          <a:xfrm>
            <a:off x="4637488" y="2578878"/>
            <a:ext cx="363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train_src_ctrloss &amp; train_tgt_ctrloss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5ABAAB-7378-45E0-B4F4-12F13EC9916D}"/>
              </a:ext>
            </a:extLst>
          </p:cNvPr>
          <p:cNvCxnSpPr>
            <a:cxnSpLocks/>
          </p:cNvCxnSpPr>
          <p:nvPr/>
        </p:nvCxnSpPr>
        <p:spPr>
          <a:xfrm flipH="1">
            <a:off x="5627862" y="2855877"/>
            <a:ext cx="302421" cy="2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87169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728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69F10-5A3A-4BC8-B2D2-FBF9C97E5F07}"/>
              </a:ext>
            </a:extLst>
          </p:cNvPr>
          <p:cNvSpPr txBox="1"/>
          <p:nvPr/>
        </p:nvSpPr>
        <p:spPr>
          <a:xfrm>
            <a:off x="301841" y="221940"/>
            <a:ext cx="4961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nuScenes-lidarseg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23; background 9; altogether 32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2E08B6-92B0-48C5-9D89-81A43B65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5140"/>
              </p:ext>
            </p:extLst>
          </p:nvPr>
        </p:nvGraphicFramePr>
        <p:xfrm>
          <a:off x="542524" y="1231604"/>
          <a:ext cx="984435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40249697"/>
                    </a:ext>
                  </a:extLst>
                </a:gridCol>
                <a:gridCol w="3247254">
                  <a:extLst>
                    <a:ext uri="{9D8B030D-6E8A-4147-A177-3AD203B41FA5}">
                      <a16:colId xmlns:a16="http://schemas.microsoft.com/office/drawing/2014/main" val="3025748622"/>
                    </a:ext>
                  </a:extLst>
                </a:gridCol>
                <a:gridCol w="685554">
                  <a:extLst>
                    <a:ext uri="{9D8B030D-6E8A-4147-A177-3AD203B41FA5}">
                      <a16:colId xmlns:a16="http://schemas.microsoft.com/office/drawing/2014/main" val="134894702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3109792567"/>
                    </a:ext>
                  </a:extLst>
                </a:gridCol>
                <a:gridCol w="687674">
                  <a:extLst>
                    <a:ext uri="{9D8B030D-6E8A-4147-A177-3AD203B41FA5}">
                      <a16:colId xmlns:a16="http://schemas.microsoft.com/office/drawing/2014/main" val="2926689783"/>
                    </a:ext>
                  </a:extLst>
                </a:gridCol>
                <a:gridCol w="1915604">
                  <a:extLst>
                    <a:ext uri="{9D8B030D-6E8A-4147-A177-3AD203B41FA5}">
                      <a16:colId xmlns:a16="http://schemas.microsoft.com/office/drawing/2014/main" val="10939857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 classes (23)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classes (9)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 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9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4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5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1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36D36E-6BD3-4D06-8F38-2373AC8A0C3A}"/>
              </a:ext>
            </a:extLst>
          </p:cNvPr>
          <p:cNvSpPr txBox="1"/>
          <p:nvPr/>
        </p:nvSpPr>
        <p:spPr>
          <a:xfrm>
            <a:off x="206776" y="148245"/>
            <a:ext cx="6975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Segmentation Challenge </a:t>
            </a:r>
            <a:r>
              <a:rPr lang="en-US" altLang="zh-CN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(merge similar classes and remove rare classes)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F73037-5D27-47B1-BED6-7DF38153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00147"/>
              </p:ext>
            </p:extLst>
          </p:nvPr>
        </p:nvGraphicFramePr>
        <p:xfrm>
          <a:off x="206776" y="12784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B536C39-9DC9-4B47-8E97-9C3F6E6BE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407743"/>
              </p:ext>
            </p:extLst>
          </p:nvPr>
        </p:nvGraphicFramePr>
        <p:xfrm>
          <a:off x="0" y="247650"/>
          <a:ext cx="11805637" cy="661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8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877BE-5614-4928-BAEB-49025307704E}"/>
              </a:ext>
            </a:extLst>
          </p:cNvPr>
          <p:cNvSpPr txBox="1"/>
          <p:nvPr/>
        </p:nvSpPr>
        <p:spPr>
          <a:xfrm>
            <a:off x="1480" y="0"/>
            <a:ext cx="4774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car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truck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bus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trailer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construction_vehicle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F90E99C-1817-454D-AEFF-7A97B0C1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53759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D522FD-4C05-4FE0-88F9-275D0D4050A3}"/>
              </a:ext>
            </a:extLst>
          </p:cNvPr>
          <p:cNvSpPr txBox="1"/>
          <p:nvPr/>
        </p:nvSpPr>
        <p:spPr>
          <a:xfrm>
            <a:off x="2778708" y="296476"/>
            <a:ext cx="3078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pedestrian           10. background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motorcycle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bicycle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traffic_cone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barrier</a:t>
            </a:r>
          </a:p>
        </p:txBody>
      </p:sp>
    </p:spTree>
    <p:extLst>
      <p:ext uri="{BB962C8B-B14F-4D97-AF65-F5344CB8AC3E}">
        <p14:creationId xmlns:p14="http://schemas.microsoft.com/office/powerpoint/2010/main" val="2605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90" y="74536"/>
            <a:ext cx="377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xMuda 4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background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08810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17095E7-784D-46B0-8579-301CD1E0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65962"/>
              </p:ext>
            </p:extLst>
          </p:nvPr>
        </p:nvGraphicFramePr>
        <p:xfrm>
          <a:off x="514349" y="219075"/>
          <a:ext cx="9629775" cy="65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3064</Words>
  <Application>Microsoft Office PowerPoint</Application>
  <PresentationFormat>宽屏</PresentationFormat>
  <Paragraphs>616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395</cp:revision>
  <dcterms:created xsi:type="dcterms:W3CDTF">2020-11-13T13:05:14Z</dcterms:created>
  <dcterms:modified xsi:type="dcterms:W3CDTF">2021-04-07T11:52:14Z</dcterms:modified>
</cp:coreProperties>
</file>