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377" r:id="rId2"/>
    <p:sldId id="385" r:id="rId3"/>
    <p:sldId id="371" r:id="rId4"/>
    <p:sldId id="386" r:id="rId5"/>
    <p:sldId id="387" r:id="rId6"/>
    <p:sldId id="396" r:id="rId7"/>
    <p:sldId id="388" r:id="rId8"/>
    <p:sldId id="389" r:id="rId9"/>
    <p:sldId id="398" r:id="rId10"/>
    <p:sldId id="394" r:id="rId11"/>
    <p:sldId id="395" r:id="rId12"/>
    <p:sldId id="400" r:id="rId13"/>
    <p:sldId id="401" r:id="rId14"/>
    <p:sldId id="374" r:id="rId15"/>
    <p:sldId id="383" r:id="rId16"/>
    <p:sldId id="384" r:id="rId17"/>
    <p:sldId id="407" r:id="rId18"/>
    <p:sldId id="408" r:id="rId19"/>
    <p:sldId id="409" r:id="rId20"/>
    <p:sldId id="410" r:id="rId21"/>
    <p:sldId id="411" r:id="rId22"/>
    <p:sldId id="416" r:id="rId23"/>
    <p:sldId id="417" r:id="rId24"/>
    <p:sldId id="412" r:id="rId25"/>
    <p:sldId id="422" r:id="rId26"/>
    <p:sldId id="420" r:id="rId27"/>
    <p:sldId id="413" r:id="rId28"/>
    <p:sldId id="418" r:id="rId29"/>
    <p:sldId id="419" r:id="rId30"/>
    <p:sldId id="390" r:id="rId31"/>
    <p:sldId id="391" r:id="rId32"/>
    <p:sldId id="402" r:id="rId33"/>
    <p:sldId id="405" r:id="rId34"/>
    <p:sldId id="403" r:id="rId35"/>
    <p:sldId id="406" r:id="rId36"/>
    <p:sldId id="382" r:id="rId37"/>
    <p:sldId id="366" r:id="rId38"/>
    <p:sldId id="370" r:id="rId39"/>
    <p:sldId id="372" r:id="rId40"/>
    <p:sldId id="373" r:id="rId41"/>
    <p:sldId id="378" r:id="rId42"/>
    <p:sldId id="379" r:id="rId43"/>
    <p:sldId id="380" r:id="rId44"/>
    <p:sldId id="381" r:id="rId45"/>
    <p:sldId id="367" r:id="rId46"/>
    <p:sldId id="364" r:id="rId47"/>
    <p:sldId id="365" r:id="rId48"/>
    <p:sldId id="361" r:id="rId49"/>
    <p:sldId id="353" r:id="rId50"/>
    <p:sldId id="351" r:id="rId51"/>
    <p:sldId id="362" r:id="rId52"/>
    <p:sldId id="356" r:id="rId53"/>
    <p:sldId id="349" r:id="rId54"/>
    <p:sldId id="348" r:id="rId5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utline" id="{68F4DD7F-6888-49A2-94B8-03F79924C98D}">
          <p14:sldIdLst>
            <p14:sldId id="377"/>
            <p14:sldId id="385"/>
          </p14:sldIdLst>
        </p14:section>
        <p14:section name="Meta Info" id="{D602BDDD-DD82-46A4-ACE8-530329BC2DFC}">
          <p14:sldIdLst>
            <p14:sldId id="371"/>
            <p14:sldId id="386"/>
            <p14:sldId id="387"/>
            <p14:sldId id="396"/>
            <p14:sldId id="388"/>
            <p14:sldId id="389"/>
            <p14:sldId id="398"/>
            <p14:sldId id="394"/>
            <p14:sldId id="395"/>
            <p14:sldId id="400"/>
            <p14:sldId id="401"/>
            <p14:sldId id="374"/>
            <p14:sldId id="383"/>
            <p14:sldId id="384"/>
          </p14:sldIdLst>
        </p14:section>
        <p14:section name="Log &amp; Results" id="{452AD452-7B7B-49C5-A67B-9EA1184F2A06}">
          <p14:sldIdLst>
            <p14:sldId id="407"/>
            <p14:sldId id="408"/>
            <p14:sldId id="409"/>
            <p14:sldId id="410"/>
            <p14:sldId id="411"/>
            <p14:sldId id="416"/>
            <p14:sldId id="417"/>
            <p14:sldId id="412"/>
            <p14:sldId id="422"/>
            <p14:sldId id="420"/>
            <p14:sldId id="413"/>
            <p14:sldId id="418"/>
            <p14:sldId id="419"/>
            <p14:sldId id="390"/>
            <p14:sldId id="391"/>
            <p14:sldId id="402"/>
            <p14:sldId id="405"/>
            <p14:sldId id="403"/>
            <p14:sldId id="406"/>
            <p14:sldId id="382"/>
            <p14:sldId id="366"/>
            <p14:sldId id="370"/>
            <p14:sldId id="372"/>
            <p14:sldId id="373"/>
            <p14:sldId id="378"/>
            <p14:sldId id="379"/>
            <p14:sldId id="380"/>
            <p14:sldId id="381"/>
            <p14:sldId id="367"/>
            <p14:sldId id="364"/>
            <p14:sldId id="365"/>
            <p14:sldId id="361"/>
            <p14:sldId id="353"/>
            <p14:sldId id="351"/>
            <p14:sldId id="362"/>
            <p14:sldId id="356"/>
            <p14:sldId id="349"/>
            <p14:sldId id="34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1" clrIdx="0">
    <p:extLst>
      <p:ext uri="{19B8F6BF-5375-455C-9EA6-DF929625EA0E}">
        <p15:presenceInfo xmlns:p15="http://schemas.microsoft.com/office/powerpoint/2012/main" userId="A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0" autoAdjust="0"/>
    <p:restoredTop sz="94694"/>
  </p:normalViewPr>
  <p:slideViewPr>
    <p:cSldViewPr snapToGrid="0">
      <p:cViewPr varScale="1">
        <p:scale>
          <a:sx n="108" d="100"/>
          <a:sy n="108" d="100"/>
        </p:scale>
        <p:origin x="8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ommentAuthors" Target="comment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dirty="0"/>
              <a:t>Class Distribution</a:t>
            </a:r>
            <a:endParaRPr lang="zh-CN"/>
          </a:p>
        </c:rich>
      </c:tx>
      <c:layout>
        <c:manualLayout>
          <c:xMode val="edge"/>
          <c:yMode val="edge"/>
          <c:x val="0.4460927887346462"/>
          <c:y val="8.9737662190225477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usa_train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vehicle</c:v>
                </c:pt>
                <c:pt idx="1">
                  <c:v>pedestrian</c:v>
                </c:pt>
                <c:pt idx="2">
                  <c:v>bike</c:v>
                </c:pt>
                <c:pt idx="3">
                  <c:v>traffic_boundary</c:v>
                </c:pt>
                <c:pt idx="4">
                  <c:v>background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7.58</c:v>
                </c:pt>
                <c:pt idx="1">
                  <c:v>0.41</c:v>
                </c:pt>
                <c:pt idx="2">
                  <c:v>0.03</c:v>
                </c:pt>
                <c:pt idx="3">
                  <c:v>0.98</c:v>
                </c:pt>
                <c:pt idx="4">
                  <c:v>90.98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9E-4453-867A-B19667E85D5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usa_test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vehicle</c:v>
                </c:pt>
                <c:pt idx="1">
                  <c:v>pedestrian</c:v>
                </c:pt>
                <c:pt idx="2">
                  <c:v>bike</c:v>
                </c:pt>
                <c:pt idx="3">
                  <c:v>traffic_boundary</c:v>
                </c:pt>
                <c:pt idx="4">
                  <c:v>background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8.86</c:v>
                </c:pt>
                <c:pt idx="1">
                  <c:v>0.23</c:v>
                </c:pt>
                <c:pt idx="2">
                  <c:v>0.02</c:v>
                </c:pt>
                <c:pt idx="3">
                  <c:v>1.1200000000000001</c:v>
                </c:pt>
                <c:pt idx="4">
                  <c:v>89.78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09E-4453-867A-B19667E85D5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singapore_train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vehicle</c:v>
                </c:pt>
                <c:pt idx="1">
                  <c:v>pedestrian</c:v>
                </c:pt>
                <c:pt idx="2">
                  <c:v>bike</c:v>
                </c:pt>
                <c:pt idx="3">
                  <c:v>traffic_boundary</c:v>
                </c:pt>
                <c:pt idx="4">
                  <c:v>background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3.01</c:v>
                </c:pt>
                <c:pt idx="1">
                  <c:v>0.26</c:v>
                </c:pt>
                <c:pt idx="2">
                  <c:v>0.06</c:v>
                </c:pt>
                <c:pt idx="3">
                  <c:v>0.37</c:v>
                </c:pt>
                <c:pt idx="4">
                  <c:v>96.3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09E-4453-867A-B19667E85D5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singapore_test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vehicle</c:v>
                </c:pt>
                <c:pt idx="1">
                  <c:v>pedestrian</c:v>
                </c:pt>
                <c:pt idx="2">
                  <c:v>bike</c:v>
                </c:pt>
                <c:pt idx="3">
                  <c:v>traffic_boundary</c:v>
                </c:pt>
                <c:pt idx="4">
                  <c:v>background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3.5</c:v>
                </c:pt>
                <c:pt idx="1">
                  <c:v>0.33</c:v>
                </c:pt>
                <c:pt idx="2">
                  <c:v>0.09</c:v>
                </c:pt>
                <c:pt idx="3">
                  <c:v>0.49</c:v>
                </c:pt>
                <c:pt idx="4">
                  <c:v>95.6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09E-4453-867A-B19667E85D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50030543"/>
        <c:axId val="650027215"/>
      </c:barChart>
      <c:catAx>
        <c:axId val="6500305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650027215"/>
        <c:crosses val="autoZero"/>
        <c:auto val="1"/>
        <c:lblAlgn val="ctr"/>
        <c:lblOffset val="100"/>
        <c:noMultiLvlLbl val="0"/>
      </c:catAx>
      <c:valAx>
        <c:axId val="650027215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650030543"/>
        <c:crosses val="autoZero"/>
        <c:crossBetween val="between"/>
        <c:majorUnit val="20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72B3E-5D7D-4429-829D-6F2E6274BEC6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266F6-4C6E-4137-B3CF-0F256F143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820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0A33F-1CEB-4FA2-98A6-7B319A8F0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B8D616-6F9A-4E86-9C54-A007F4A38E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FCBABB-FB7F-44B2-BC0C-7D4CF4890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7D533B-5104-4D46-AF44-2C34844CF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1F6936-FD08-4625-9635-8D2F76F9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485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13C9CD-772D-4350-9ECB-C27E0E99A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34C919-6AC3-4F15-8871-81BAEA90A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4EF980-C37C-4550-AFED-0C6595342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E33CFD-CA74-49F6-9436-5F58DB1C7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ED7790-C0EC-4A44-B64F-FCC929DA4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908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F32AE7-E45F-412D-93EB-7B5FED7391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268BCB-A17F-4597-BFED-3EBBDC7B7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46E52B-0431-4511-B79B-1ECC6B7F8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7B3B51-3D3D-42B1-AF7C-4723C2E67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B39C21-19DC-436D-8B30-89A1E6817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324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D9DD8E-CDF0-4589-88D3-B5B9AA1B8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5C0B53-CD21-41E5-AE65-ECC96C4F2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479608-6553-4D1E-8D5F-57AE1B876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B7B5FF-10F5-4A38-A60D-ED5B19499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72C94D-43AD-4C7D-9565-78C3C8874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600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CB6D4-FE1D-4E41-B65B-80EC80ADE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88A62D-FA63-4292-92A0-C27993711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AEA89E-2FF3-473C-BA15-94F3DA2FD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09CD8A-8651-40FB-AA36-807B45ACA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3746DD-E319-4F82-AD18-95B186E17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109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91ACD-866C-418F-9ADA-A8BCA8DC7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C8E568-57EE-400A-91BB-E71015732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311D11-3E98-4FE2-A20D-17451BECF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7E1BD6-FC53-4760-95AC-73404FD0D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64C51B-00FF-4F0B-B497-9D14FAF81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68F41D-46A8-4D71-BB63-AD52077F5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538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82810-5E72-4EC0-9C15-7E9BFE7E1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025785-4B66-47B9-81E9-B4DA59A3B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F67A91-DC12-4198-8030-60DDA8F26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339B42-1FD7-4962-84D3-CABE91A724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634D06C-E772-4D8D-8106-45D793C574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7AE4746-FEEF-40A6-A673-7BC7640F5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1CFEB7-BE45-4825-8D57-9F5513132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96A06E-E172-4C42-9BF6-A0C136040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891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EA7E5-5280-49B7-A3BE-ABDA272B6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ACE8885-B151-4DC5-B8F3-ED1D9BB98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3BE211-87AD-494C-8BAA-A3E137D99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5AC67A-13AD-469D-989B-4F7848F76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152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10513B-7DB0-4F2E-A5DB-B29C2AEE4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BCB25F0-77E6-47D1-ABC8-7E6E41C4D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0CCEC4-862F-46D8-BD5B-598F13EA4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902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52E4CA-8AB9-433D-8949-6CC3574F6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4F3932-0098-4E11-AA35-A1C1360C1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AC19A7-FA84-40F8-9054-DAB63ADB8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C38D8F-CB14-4E8D-9ABE-D4E26632E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4F00CE-A45D-49F7-B15E-91268E159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EBFC66-AF85-4A3F-9D1D-909C3F3D8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337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78AE18-C966-4B37-8F3F-C2474753E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3ED452-E1CE-4050-BD03-45FFB2184C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C0847B-A8A5-47B7-9BDF-93FC00007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D2B0A6-58B7-45BD-84DE-EF607FB2C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9FD2A0-648C-470D-8579-7BBDE0921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EAE68A-B6CA-4FA0-A9D0-98C5DB09C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502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7119E9B-9889-4FA5-96F5-7494D7922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16642C-F5D4-4565-B4DA-1B71E7030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F375C9-8C2D-4EA2-AA25-737A70572D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AF9F7-1E16-4864-A104-0B9CCBB64DB7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A01108-5637-45BD-9E80-03BDE27E59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BA40FC-3B0A-4960-8F6C-0523CFA9D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919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46.xml"/><Relationship Id="rId4" Type="http://schemas.openxmlformats.org/officeDocument/2006/relationships/slide" Target="slide5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6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7" Type="http://schemas.openxmlformats.org/officeDocument/2006/relationships/slide" Target="slide48.xml"/><Relationship Id="rId2" Type="http://schemas.openxmlformats.org/officeDocument/2006/relationships/slide" Target="slide3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2.xml"/><Relationship Id="rId5" Type="http://schemas.openxmlformats.org/officeDocument/2006/relationships/slide" Target="slide41.xml"/><Relationship Id="rId4" Type="http://schemas.openxmlformats.org/officeDocument/2006/relationships/slide" Target="slide4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49.xml"/><Relationship Id="rId7" Type="http://schemas.openxmlformats.org/officeDocument/2006/relationships/image" Target="../media/image120.png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1.xml"/><Relationship Id="rId5" Type="http://schemas.openxmlformats.org/officeDocument/2006/relationships/slide" Target="slide31.xml"/><Relationship Id="rId4" Type="http://schemas.openxmlformats.org/officeDocument/2006/relationships/slide" Target="slide4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160.png"/><Relationship Id="rId4" Type="http://schemas.openxmlformats.org/officeDocument/2006/relationships/image" Target="../media/image15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10.png"/><Relationship Id="rId4" Type="http://schemas.openxmlformats.org/officeDocument/2006/relationships/image" Target="../media/image6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0.png"/><Relationship Id="rId4" Type="http://schemas.openxmlformats.org/officeDocument/2006/relationships/image" Target="../media/image6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0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D3E127C-8303-4B4E-AD35-CF0813EAE72E}"/>
              </a:ext>
            </a:extLst>
          </p:cNvPr>
          <p:cNvSpPr txBox="1"/>
          <p:nvPr/>
        </p:nvSpPr>
        <p:spPr>
          <a:xfrm>
            <a:off x="336736" y="626096"/>
            <a:ext cx="1113321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far, we have discarded 3D object detection and only remain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 Semantic Segmentation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(lidar segmentation).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adaptation is still preserved; We train our model with both labeled source data and unlabeled target data and test our model on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target_test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adopt nearly the same architecture as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xMUDA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except for the head part, where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xMUDA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introduces “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Dual Head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but we only use “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Vinilla Fusion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”. The backbones are the same: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UNet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2D images and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SparseConvNet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3D lidar points.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segmentation labels we use are released after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xMuda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So we have rerun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xMUDA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the new labels.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See the results.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run baseline for our “Vanilla Fusion”. Though seemingly strange, but it has outperformed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xMUDA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See the results.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17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017095E7-784D-46B0-8579-301CD1E005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6165962"/>
              </p:ext>
            </p:extLst>
          </p:nvPr>
        </p:nvGraphicFramePr>
        <p:xfrm>
          <a:off x="514349" y="219075"/>
          <a:ext cx="9629775" cy="6534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48578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D667464-073F-415F-AA8E-B8889BBD0142}"/>
              </a:ext>
            </a:extLst>
          </p:cNvPr>
          <p:cNvSpPr txBox="1"/>
          <p:nvPr/>
        </p:nvSpPr>
        <p:spPr>
          <a:xfrm>
            <a:off x="175889" y="74536"/>
            <a:ext cx="517423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Contrastive learning 10 classes + background</a:t>
            </a:r>
          </a:p>
          <a:p>
            <a:pPr lvl="1"/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0. vehicle</a:t>
            </a:r>
          </a:p>
          <a:p>
            <a:pPr lvl="1"/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1. pedestrian</a:t>
            </a:r>
          </a:p>
          <a:p>
            <a:pPr lvl="1"/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2. bike</a:t>
            </a:r>
          </a:p>
          <a:p>
            <a:pPr lvl="1"/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3. traffic_boundary</a:t>
            </a:r>
          </a:p>
          <a:p>
            <a:pPr lvl="1"/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4. driveable_surface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7">
            <a:extLst>
              <a:ext uri="{FF2B5EF4-FFF2-40B4-BE49-F238E27FC236}">
                <a16:creationId xmlns:a16="http://schemas.microsoft.com/office/drawing/2014/main" id="{783DCB85-554A-4F5F-AF2A-880B323F2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683681"/>
              </p:ext>
            </p:extLst>
          </p:nvPr>
        </p:nvGraphicFramePr>
        <p:xfrm>
          <a:off x="175889" y="1950720"/>
          <a:ext cx="11840222" cy="490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1911">
                  <a:extLst>
                    <a:ext uri="{9D8B030D-6E8A-4147-A177-3AD203B41FA5}">
                      <a16:colId xmlns:a16="http://schemas.microsoft.com/office/drawing/2014/main" val="2534852301"/>
                    </a:ext>
                  </a:extLst>
                </a:gridCol>
                <a:gridCol w="2823099">
                  <a:extLst>
                    <a:ext uri="{9D8B030D-6E8A-4147-A177-3AD203B41FA5}">
                      <a16:colId xmlns:a16="http://schemas.microsoft.com/office/drawing/2014/main" val="3993243740"/>
                    </a:ext>
                  </a:extLst>
                </a:gridCol>
                <a:gridCol w="1740024">
                  <a:extLst>
                    <a:ext uri="{9D8B030D-6E8A-4147-A177-3AD203B41FA5}">
                      <a16:colId xmlns:a16="http://schemas.microsoft.com/office/drawing/2014/main" val="1017917861"/>
                    </a:ext>
                  </a:extLst>
                </a:gridCol>
                <a:gridCol w="3027285">
                  <a:extLst>
                    <a:ext uri="{9D8B030D-6E8A-4147-A177-3AD203B41FA5}">
                      <a16:colId xmlns:a16="http://schemas.microsoft.com/office/drawing/2014/main" val="1963708999"/>
                    </a:ext>
                  </a:extLst>
                </a:gridCol>
                <a:gridCol w="1535837">
                  <a:extLst>
                    <a:ext uri="{9D8B030D-6E8A-4147-A177-3AD203B41FA5}">
                      <a16:colId xmlns:a16="http://schemas.microsoft.com/office/drawing/2014/main" val="3099740042"/>
                    </a:ext>
                  </a:extLst>
                </a:gridCol>
                <a:gridCol w="1882066">
                  <a:extLst>
                    <a:ext uri="{9D8B030D-6E8A-4147-A177-3AD203B41FA5}">
                      <a16:colId xmlns:a16="http://schemas.microsoft.com/office/drawing/2014/main" val="839728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Lidarseg_class</a:t>
                      </a:r>
                      <a:endParaRPr lang="zh-CN" alt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General_class</a:t>
                      </a:r>
                      <a:endParaRPr lang="zh-CN" alt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Lidarseg_class</a:t>
                      </a:r>
                      <a:endParaRPr lang="zh-CN" alt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General_class</a:t>
                      </a:r>
                      <a:endParaRPr lang="zh-CN" alt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Lidarseg_class</a:t>
                      </a:r>
                      <a:endParaRPr lang="zh-CN" alt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General_class</a:t>
                      </a:r>
                      <a:endParaRPr lang="zh-CN" alt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1911909"/>
                  </a:ext>
                </a:extLst>
              </a:tr>
              <a:tr h="370840">
                <a:tc rowSpan="12"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10/ignore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animal(1)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3/traffic_boundary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movable_object.barrier(9)</a:t>
                      </a:r>
                      <a:endParaRPr lang="zh-CN" alt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0/vehicle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vehicle.trailer(22)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70888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human.pedestrian.personal_mobility(5)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2/bike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vehicle.bicycle(14)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1/truck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vehicle.truck(23)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49686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human.pedestrian.stroller(7)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0/vehicle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vehicle.bus.bendy(15)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4/driveable_surface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flat.driveable_surface(24)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1111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human.pedestrian.wheelchair(8)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vehicle.bus.rigid(16)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5/other_flat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flat.other(25)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1106936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movable_object.debris(10)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0/car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vehicle.car(17)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6/sidewalk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flat.sidewalk(26)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3034728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movable_object.pushable_pullable(11)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4/construction_vehicle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vehicle.construction(18)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7/terrain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flat.terrain(27)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812963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static_object.bicycle_rack(13)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2/bike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vehicle.motorcycle(21)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8/manmade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static.manmade(28)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0995104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vehicle.emergency.ambulance(19)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1/pedestrian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human.pedestrian.adult(2)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9/vegetation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static.vegetation(30)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2936573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vehicle.emergency.police(20)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human.pedestrian.child(3)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787562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noise(0)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human.pedestrian.construction_worker(4)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114323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static.other(29)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human.pedestrian.police_officer(6)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170655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vehicle.ego(31)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3/traffic_boundary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movable_object.trafficcone(12)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5856945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D33FE197-E698-4A41-BB3C-50B064BEA2A3}"/>
              </a:ext>
            </a:extLst>
          </p:cNvPr>
          <p:cNvSpPr txBox="1"/>
          <p:nvPr/>
        </p:nvSpPr>
        <p:spPr>
          <a:xfrm>
            <a:off x="2760953" y="382313"/>
            <a:ext cx="258917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5. other_flat           10. ignore</a:t>
            </a:r>
          </a:p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6. sidewalk</a:t>
            </a:r>
          </a:p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7. terrain</a:t>
            </a:r>
          </a:p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8. manmade</a:t>
            </a:r>
          </a:p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9. vegetation</a:t>
            </a:r>
          </a:p>
        </p:txBody>
      </p:sp>
    </p:spTree>
    <p:extLst>
      <p:ext uri="{BB962C8B-B14F-4D97-AF65-F5344CB8AC3E}">
        <p14:creationId xmlns:p14="http://schemas.microsoft.com/office/powerpoint/2010/main" val="606585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88EABF0-EA01-40E7-92D9-3243A6A72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390" y="3618308"/>
            <a:ext cx="9027565" cy="311152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9AF041B-BFCD-4BC3-AD9B-B725989D7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087" y="128169"/>
            <a:ext cx="8787868" cy="307371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AD21DC1-A8CC-4DD1-996E-02D4D4BE80CE}"/>
              </a:ext>
            </a:extLst>
          </p:cNvPr>
          <p:cNvSpPr txBox="1"/>
          <p:nvPr/>
        </p:nvSpPr>
        <p:spPr>
          <a:xfrm>
            <a:off x="381375" y="1331363"/>
            <a:ext cx="1398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Percentage(%)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F7059B9-33A1-474E-A220-FE8FA6AE1DE6}"/>
              </a:ext>
            </a:extLst>
          </p:cNvPr>
          <p:cNvSpPr txBox="1"/>
          <p:nvPr/>
        </p:nvSpPr>
        <p:spPr>
          <a:xfrm>
            <a:off x="659896" y="4806380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Logarithm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591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F6A2F40A-93EC-484A-80C8-6894AE15CDD7}"/>
              </a:ext>
            </a:extLst>
          </p:cNvPr>
          <p:cNvGrpSpPr/>
          <p:nvPr/>
        </p:nvGrpSpPr>
        <p:grpSpPr>
          <a:xfrm>
            <a:off x="1931891" y="1012054"/>
            <a:ext cx="9570702" cy="4970175"/>
            <a:chOff x="1182475" y="1012054"/>
            <a:chExt cx="9570702" cy="4970175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3FB96F0E-E05C-4675-8C77-A62BC00A58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2475" y="1012054"/>
              <a:ext cx="2921341" cy="2304070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7C9975DD-0DAC-4589-B822-C4D3FD86A7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91352" y="3298368"/>
              <a:ext cx="9550630" cy="2683861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435B2377-7C8C-4F95-99D7-7D84A0233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68303" y="1020932"/>
              <a:ext cx="6684874" cy="2304070"/>
            </a:xfrm>
            <a:prstGeom prst="rect">
              <a:avLst/>
            </a:prstGeom>
          </p:spPr>
        </p:pic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443AAC3E-6862-4EC0-9645-448DE026E227}"/>
              </a:ext>
            </a:extLst>
          </p:cNvPr>
          <p:cNvGrpSpPr/>
          <p:nvPr/>
        </p:nvGrpSpPr>
        <p:grpSpPr>
          <a:xfrm>
            <a:off x="2357322" y="2838793"/>
            <a:ext cx="8718673" cy="2541075"/>
            <a:chOff x="2357322" y="2838793"/>
            <a:chExt cx="8718673" cy="2541075"/>
          </a:xfrm>
        </p:grpSpPr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DDA5B167-019A-4F37-94B5-A61B1D3C6FDC}"/>
                </a:ext>
              </a:extLst>
            </p:cNvPr>
            <p:cNvCxnSpPr>
              <a:cxnSpLocks/>
            </p:cNvCxnSpPr>
            <p:nvPr/>
          </p:nvCxnSpPr>
          <p:spPr>
            <a:xfrm>
              <a:off x="2357322" y="2838793"/>
              <a:ext cx="852691" cy="2541075"/>
            </a:xfrm>
            <a:prstGeom prst="line">
              <a:avLst/>
            </a:prstGeom>
            <a:ln w="1905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A67A6BFA-A90C-4B2E-AAA5-6CDB9FC4E1B1}"/>
                </a:ext>
              </a:extLst>
            </p:cNvPr>
            <p:cNvCxnSpPr>
              <a:cxnSpLocks/>
            </p:cNvCxnSpPr>
            <p:nvPr/>
          </p:nvCxnSpPr>
          <p:spPr>
            <a:xfrm>
              <a:off x="4233022" y="2838793"/>
              <a:ext cx="3884863" cy="2541075"/>
            </a:xfrm>
            <a:prstGeom prst="line">
              <a:avLst/>
            </a:prstGeom>
            <a:ln w="1905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D57F9087-FD5E-4B1B-BD98-1D4049133E44}"/>
                </a:ext>
              </a:extLst>
            </p:cNvPr>
            <p:cNvCxnSpPr>
              <a:cxnSpLocks/>
            </p:cNvCxnSpPr>
            <p:nvPr/>
          </p:nvCxnSpPr>
          <p:spPr>
            <a:xfrm>
              <a:off x="4705350" y="2838793"/>
              <a:ext cx="6370645" cy="2541075"/>
            </a:xfrm>
            <a:prstGeom prst="line">
              <a:avLst/>
            </a:prstGeom>
            <a:ln w="1905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C9A265C3-357E-482A-A9F4-EF700046288B}"/>
              </a:ext>
            </a:extLst>
          </p:cNvPr>
          <p:cNvGrpSpPr/>
          <p:nvPr/>
        </p:nvGrpSpPr>
        <p:grpSpPr>
          <a:xfrm>
            <a:off x="3218891" y="2838793"/>
            <a:ext cx="7857104" cy="2541075"/>
            <a:chOff x="3218891" y="2838793"/>
            <a:chExt cx="7857104" cy="2541075"/>
          </a:xfrm>
        </p:grpSpPr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75EAC6B1-C5CE-46FD-A3B8-C99205203E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18891" y="2838793"/>
              <a:ext cx="2229771" cy="2541075"/>
            </a:xfrm>
            <a:prstGeom prst="line">
              <a:avLst/>
            </a:prstGeom>
            <a:ln w="1905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01B2CFF1-39AE-44FD-B749-6D0EF2FD8EDF}"/>
                </a:ext>
              </a:extLst>
            </p:cNvPr>
            <p:cNvCxnSpPr>
              <a:cxnSpLocks/>
            </p:cNvCxnSpPr>
            <p:nvPr/>
          </p:nvCxnSpPr>
          <p:spPr>
            <a:xfrm>
              <a:off x="7542311" y="2838793"/>
              <a:ext cx="575574" cy="2541075"/>
            </a:xfrm>
            <a:prstGeom prst="line">
              <a:avLst/>
            </a:prstGeom>
            <a:ln w="1905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46B43B1B-A055-476B-8072-58FBCD6C4E24}"/>
                </a:ext>
              </a:extLst>
            </p:cNvPr>
            <p:cNvCxnSpPr>
              <a:cxnSpLocks/>
            </p:cNvCxnSpPr>
            <p:nvPr/>
          </p:nvCxnSpPr>
          <p:spPr>
            <a:xfrm>
              <a:off x="10668731" y="2838793"/>
              <a:ext cx="407264" cy="2541075"/>
            </a:xfrm>
            <a:prstGeom prst="line">
              <a:avLst/>
            </a:prstGeom>
            <a:ln w="1905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文本框 48">
            <a:extLst>
              <a:ext uri="{FF2B5EF4-FFF2-40B4-BE49-F238E27FC236}">
                <a16:creationId xmlns:a16="http://schemas.microsoft.com/office/drawing/2014/main" id="{FD31C590-F576-4A6D-A477-D7717E7C28FF}"/>
              </a:ext>
            </a:extLst>
          </p:cNvPr>
          <p:cNvSpPr txBox="1"/>
          <p:nvPr/>
        </p:nvSpPr>
        <p:spPr>
          <a:xfrm>
            <a:off x="365128" y="2967335"/>
            <a:ext cx="982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50858B97-B0DF-4638-AD3D-FEB4EF250E4C}"/>
              </a:ext>
            </a:extLst>
          </p:cNvPr>
          <p:cNvCxnSpPr>
            <a:cxnSpLocks/>
          </p:cNvCxnSpPr>
          <p:nvPr/>
        </p:nvCxnSpPr>
        <p:spPr>
          <a:xfrm flipV="1">
            <a:off x="1445585" y="2726620"/>
            <a:ext cx="0" cy="943094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3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C6127D5-6D29-4A70-9E65-E4810ECEE286}"/>
                  </a:ext>
                </a:extLst>
              </p:cNvPr>
              <p:cNvSpPr txBox="1"/>
              <p:nvPr/>
            </p:nvSpPr>
            <p:spPr>
              <a:xfrm>
                <a:off x="417251" y="346229"/>
                <a:ext cx="6296596" cy="29787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Config Metas: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baseline_usa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𝑳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𝒔𝒆𝒈</m:t>
                          </m:r>
                        </m:sub>
                      </m:sSub>
                    </m:oMath>
                  </m:oMathPara>
                </a14:m>
                <a:endPara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src_ctr_usa</a:t>
                </a:r>
              </a:p>
              <a:p>
                <a:pPr lvl="1"/>
                <a:r>
                  <a: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𝑳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𝑳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𝒔𝒆𝒈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𝝀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sz="20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𝑳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𝒔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𝒓𝒄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𝒄𝒐𝒏𝒕𝒓𝒂𝒔𝒕</m:t>
                        </m:r>
                      </m:sub>
                    </m:sSub>
                  </m:oMath>
                </a14:m>
                <a:endPara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only_ctr_usa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𝑳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𝑳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𝒔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𝒓𝒄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𝒄𝒐𝒏𝒕𝒓𝒂𝒔𝒕</m:t>
                        </m:r>
                      </m:sub>
                    </m:sSub>
                  </m:oMath>
                </a14:m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or 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𝑳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𝑳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𝒔𝒓𝒄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𝒄𝒐𝒏𝒕𝒓𝒂𝒔𝒕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𝑳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𝒕𝒈𝒕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𝒄𝒐𝒏𝒕𝒓𝒂𝒔𝒕</m:t>
                        </m:r>
                      </m:sub>
                    </m:sSub>
                  </m:oMath>
                </a14:m>
                <a:endPara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contrast_usa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𝑳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𝑳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𝒔𝒆𝒈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𝝀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sz="20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𝑳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𝒔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𝒓𝒄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𝒄𝒐𝒏𝒕𝒓𝒂𝒔𝒕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𝑳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𝒕𝒈𝒕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𝒄𝒐𝒏𝒕𝒓𝒂𝒔𝒕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altLang="zh-CN" sz="2000" b="1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C6127D5-6D29-4A70-9E65-E4810ECEE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51" y="346229"/>
                <a:ext cx="6296596" cy="2978764"/>
              </a:xfrm>
              <a:prstGeom prst="rect">
                <a:avLst/>
              </a:prstGeom>
              <a:blipFill>
                <a:blip r:embed="rId2"/>
                <a:stretch>
                  <a:fillRect l="-968" t="-1230" b="-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9178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B889F65-71A6-4823-B4B9-5EE5C5F64650}"/>
              </a:ext>
            </a:extLst>
          </p:cNvPr>
          <p:cNvSpPr txBox="1"/>
          <p:nvPr/>
        </p:nvSpPr>
        <p:spPr>
          <a:xfrm>
            <a:off x="294433" y="380666"/>
            <a:ext cx="2754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Architectures(ours)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B237E7B-B8F7-4BF7-9A37-11F3ECAC0195}"/>
              </a:ext>
            </a:extLst>
          </p:cNvPr>
          <p:cNvGrpSpPr/>
          <p:nvPr/>
        </p:nvGrpSpPr>
        <p:grpSpPr>
          <a:xfrm>
            <a:off x="914992" y="1559765"/>
            <a:ext cx="3811866" cy="3006234"/>
            <a:chOff x="7458014" y="3636329"/>
            <a:chExt cx="3811866" cy="3006234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7A94E9ED-5EC5-426F-8662-2863CA25DE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5762" b="26851"/>
            <a:stretch/>
          </p:blipFill>
          <p:spPr>
            <a:xfrm>
              <a:off x="8283220" y="4048217"/>
              <a:ext cx="2986660" cy="1908700"/>
            </a:xfrm>
            <a:prstGeom prst="rect">
              <a:avLst/>
            </a:prstGeom>
            <a:ln>
              <a:noFill/>
            </a:ln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B319BB8C-8AFD-4169-84C3-2EF3A2B2AE59}"/>
                </a:ext>
              </a:extLst>
            </p:cNvPr>
            <p:cNvSpPr txBox="1"/>
            <p:nvPr/>
          </p:nvSpPr>
          <p:spPr>
            <a:xfrm>
              <a:off x="7458014" y="4259662"/>
              <a:ext cx="11352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UNetResNet34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A29559E-27B5-4B1C-991C-2CBC8EC0FA7A}"/>
                </a:ext>
              </a:extLst>
            </p:cNvPr>
            <p:cNvSpPr txBox="1"/>
            <p:nvPr/>
          </p:nvSpPr>
          <p:spPr>
            <a:xfrm>
              <a:off x="7759996" y="5469539"/>
              <a:ext cx="8066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UNetSCN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1750412-F079-417B-95F6-219482ABE292}"/>
                </a:ext>
              </a:extLst>
            </p:cNvPr>
            <p:cNvSpPr txBox="1"/>
            <p:nvPr/>
          </p:nvSpPr>
          <p:spPr>
            <a:xfrm>
              <a:off x="8345878" y="3636329"/>
              <a:ext cx="13708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Sample img feats</a:t>
              </a:r>
            </a:p>
            <a:p>
              <a:pPr algn="ctr"/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(N, 64)</a:t>
              </a:r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A1EC747-9664-435F-8BA4-7DE18AFF0C5A}"/>
                </a:ext>
              </a:extLst>
            </p:cNvPr>
            <p:cNvSpPr txBox="1"/>
            <p:nvPr/>
          </p:nvSpPr>
          <p:spPr>
            <a:xfrm>
              <a:off x="8612649" y="5836439"/>
              <a:ext cx="9012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Lidar feats</a:t>
              </a:r>
            </a:p>
            <a:p>
              <a:pPr algn="ctr"/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(N, 16)</a:t>
              </a:r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D87E0DB-E37B-4E41-80BE-D8139D26CE8D}"/>
                </a:ext>
              </a:extLst>
            </p:cNvPr>
            <p:cNvSpPr txBox="1"/>
            <p:nvPr/>
          </p:nvSpPr>
          <p:spPr>
            <a:xfrm>
              <a:off x="9528481" y="5295527"/>
              <a:ext cx="9140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(N, 64+16)</a:t>
              </a:r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9F368F0-2FA9-4DB0-83D0-78BA586BE8CF}"/>
                </a:ext>
              </a:extLst>
            </p:cNvPr>
            <p:cNvSpPr txBox="1"/>
            <p:nvPr/>
          </p:nvSpPr>
          <p:spPr>
            <a:xfrm>
              <a:off x="7962435" y="6304009"/>
              <a:ext cx="25457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latin typeface="Arial" panose="020B0604020202020204" pitchFamily="34" charset="0"/>
                  <a:cs typeface="Arial" panose="020B0604020202020204" pitchFamily="34" charset="0"/>
                </a:rPr>
                <a:t>Vanilla Fusion(Baseline)</a:t>
              </a:r>
              <a:endParaRPr lang="zh-CN" altLang="en-US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6CEB406E-3058-4AE2-B0C5-35629D9CBD4D}"/>
              </a:ext>
            </a:extLst>
          </p:cNvPr>
          <p:cNvGrpSpPr/>
          <p:nvPr/>
        </p:nvGrpSpPr>
        <p:grpSpPr>
          <a:xfrm>
            <a:off x="6821638" y="1701954"/>
            <a:ext cx="4507597" cy="3524288"/>
            <a:chOff x="4602623" y="645262"/>
            <a:chExt cx="4507597" cy="3524288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E2AE7DBA-05F0-47A1-9A48-262283E91B84}"/>
                </a:ext>
              </a:extLst>
            </p:cNvPr>
            <p:cNvGrpSpPr/>
            <p:nvPr/>
          </p:nvGrpSpPr>
          <p:grpSpPr>
            <a:xfrm>
              <a:off x="4602623" y="645262"/>
              <a:ext cx="4507597" cy="3084691"/>
              <a:chOff x="7395871" y="1158579"/>
              <a:chExt cx="4880212" cy="3267050"/>
            </a:xfrm>
          </p:grpSpPr>
          <p:pic>
            <p:nvPicPr>
              <p:cNvPr id="14" name="图片 13">
                <a:extLst>
                  <a:ext uri="{FF2B5EF4-FFF2-40B4-BE49-F238E27FC236}">
                    <a16:creationId xmlns:a16="http://schemas.microsoft.com/office/drawing/2014/main" id="{000FF266-3D6C-4606-AB49-DFA3F36BEEA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15762" b="26851"/>
              <a:stretch/>
            </p:blipFill>
            <p:spPr>
              <a:xfrm>
                <a:off x="8221077" y="2322406"/>
                <a:ext cx="2986660" cy="190870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6D14F36-2E5D-4AB8-B47D-4D805186389F}"/>
                  </a:ext>
                </a:extLst>
              </p:cNvPr>
              <p:cNvSpPr txBox="1"/>
              <p:nvPr/>
            </p:nvSpPr>
            <p:spPr>
              <a:xfrm>
                <a:off x="7395871" y="2533851"/>
                <a:ext cx="1183968" cy="268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>
                    <a:latin typeface="Arial" panose="020B0604020202020204" pitchFamily="34" charset="0"/>
                    <a:cs typeface="Arial" panose="020B0604020202020204" pitchFamily="34" charset="0"/>
                  </a:rPr>
                  <a:t>UNetResNet34</a:t>
                </a:r>
                <a:endParaRPr lang="zh-CN" altLang="en-US" sz="10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E20498B-826A-4D7C-8C93-2BE0AA2A5E20}"/>
                  </a:ext>
                </a:extLst>
              </p:cNvPr>
              <p:cNvSpPr txBox="1"/>
              <p:nvPr/>
            </p:nvSpPr>
            <p:spPr>
              <a:xfrm>
                <a:off x="7697853" y="3743728"/>
                <a:ext cx="842071" cy="268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>
                    <a:latin typeface="Arial" panose="020B0604020202020204" pitchFamily="34" charset="0"/>
                    <a:cs typeface="Arial" panose="020B0604020202020204" pitchFamily="34" charset="0"/>
                  </a:rPr>
                  <a:t>UNetSCN</a:t>
                </a:r>
                <a:endParaRPr lang="zh-CN" altLang="en-US" sz="10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27EB3AF-E555-463A-B745-830B20C4FD2D}"/>
                  </a:ext>
                </a:extLst>
              </p:cNvPr>
              <p:cNvSpPr txBox="1"/>
              <p:nvPr/>
            </p:nvSpPr>
            <p:spPr>
              <a:xfrm>
                <a:off x="8673939" y="2931846"/>
                <a:ext cx="665049" cy="277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>
                    <a:latin typeface="Arial" panose="020B0604020202020204" pitchFamily="34" charset="0"/>
                    <a:cs typeface="Arial" panose="020B0604020202020204" pitchFamily="34" charset="0"/>
                  </a:rPr>
                  <a:t>(N, 64)</a:t>
                </a:r>
                <a:endParaRPr lang="zh-CN" alt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4F2E079-BF8F-4569-966B-AF15FFB0E293}"/>
                  </a:ext>
                </a:extLst>
              </p:cNvPr>
              <p:cNvSpPr txBox="1"/>
              <p:nvPr/>
            </p:nvSpPr>
            <p:spPr>
              <a:xfrm>
                <a:off x="8673939" y="4148553"/>
                <a:ext cx="665049" cy="277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>
                    <a:latin typeface="Arial" panose="020B0604020202020204" pitchFamily="34" charset="0"/>
                    <a:cs typeface="Arial" panose="020B0604020202020204" pitchFamily="34" charset="0"/>
                  </a:rPr>
                  <a:t>(N, 16)</a:t>
                </a:r>
                <a:endParaRPr lang="zh-CN" alt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8ED3D80-C6E9-4462-A8BE-A94315104B04}"/>
                  </a:ext>
                </a:extLst>
              </p:cNvPr>
              <p:cNvSpPr txBox="1"/>
              <p:nvPr/>
            </p:nvSpPr>
            <p:spPr>
              <a:xfrm>
                <a:off x="9427415" y="2720855"/>
                <a:ext cx="923641" cy="277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>
                    <a:latin typeface="Arial" panose="020B0604020202020204" pitchFamily="34" charset="0"/>
                    <a:cs typeface="Arial" panose="020B0604020202020204" pitchFamily="34" charset="0"/>
                  </a:rPr>
                  <a:t>(N, 64+16)</a:t>
                </a:r>
                <a:endParaRPr lang="zh-CN" alt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0" name="连接符: 肘形 19">
                <a:extLst>
                  <a:ext uri="{FF2B5EF4-FFF2-40B4-BE49-F238E27FC236}">
                    <a16:creationId xmlns:a16="http://schemas.microsoft.com/office/drawing/2014/main" id="{8ADC600B-749B-4D35-BD8F-E722562F824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56780" y="1521197"/>
                <a:ext cx="1099274" cy="827847"/>
              </a:xfrm>
              <a:prstGeom prst="bentConnector3">
                <a:avLst>
                  <a:gd name="adj1" fmla="val -71"/>
                </a:avLst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3CE7EF1-201F-4BE5-A888-6DFF241489AE}"/>
                  </a:ext>
                </a:extLst>
              </p:cNvPr>
              <p:cNvSpPr txBox="1"/>
              <p:nvPr/>
            </p:nvSpPr>
            <p:spPr>
              <a:xfrm>
                <a:off x="9046710" y="1244198"/>
                <a:ext cx="10294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>
                    <a:latin typeface="Arial" panose="020B0604020202020204" pitchFamily="34" charset="0"/>
                    <a:cs typeface="Arial" panose="020B0604020202020204" pitchFamily="34" charset="0"/>
                  </a:rPr>
                  <a:t>MLP(64, 16)</a:t>
                </a:r>
                <a:endParaRPr lang="zh-CN" alt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2" name="连接符: 肘形 21">
                <a:extLst>
                  <a:ext uri="{FF2B5EF4-FFF2-40B4-BE49-F238E27FC236}">
                    <a16:creationId xmlns:a16="http://schemas.microsoft.com/office/drawing/2014/main" id="{9A2CBFC8-41BD-498D-8AB6-5C2989F7153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9017430" y="2642396"/>
                <a:ext cx="1471761" cy="1254124"/>
              </a:xfrm>
              <a:prstGeom prst="bentConnector3">
                <a:avLst>
                  <a:gd name="adj1" fmla="val -66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0B1B9BB9-3688-41C8-910C-A49EAEA02554}"/>
                  </a:ext>
                </a:extLst>
              </p:cNvPr>
              <p:cNvSpPr/>
              <p:nvPr/>
            </p:nvSpPr>
            <p:spPr>
              <a:xfrm>
                <a:off x="10237824" y="1158579"/>
                <a:ext cx="242784" cy="57128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A4FF97D4-CD50-4298-942C-0086A86237FF}"/>
                  </a:ext>
                </a:extLst>
              </p:cNvPr>
              <p:cNvSpPr/>
              <p:nvPr/>
            </p:nvSpPr>
            <p:spPr>
              <a:xfrm>
                <a:off x="10237824" y="1887829"/>
                <a:ext cx="242784" cy="571286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64F5E7E-1B1F-462A-A9E7-B8EB319C85EF}"/>
                  </a:ext>
                </a:extLst>
              </p:cNvPr>
              <p:cNvSpPr txBox="1"/>
              <p:nvPr/>
            </p:nvSpPr>
            <p:spPr>
              <a:xfrm>
                <a:off x="9265869" y="3979723"/>
                <a:ext cx="10294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>
                    <a:latin typeface="Arial" panose="020B0604020202020204" pitchFamily="34" charset="0"/>
                    <a:cs typeface="Arial" panose="020B0604020202020204" pitchFamily="34" charset="0"/>
                  </a:rPr>
                  <a:t>MLP(16, 16)</a:t>
                </a:r>
                <a:endParaRPr lang="zh-CN" alt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6" name="连接符: 肘形 25">
                <a:extLst>
                  <a:ext uri="{FF2B5EF4-FFF2-40B4-BE49-F238E27FC236}">
                    <a16:creationId xmlns:a16="http://schemas.microsoft.com/office/drawing/2014/main" id="{0801F525-8968-4EC1-81B7-521FEB41DD3F}"/>
                  </a:ext>
                </a:extLst>
              </p:cNvPr>
              <p:cNvCxnSpPr>
                <a:stCxn id="23" idx="3"/>
              </p:cNvCxnSpPr>
              <p:nvPr/>
            </p:nvCxnSpPr>
            <p:spPr>
              <a:xfrm>
                <a:off x="10480608" y="1444222"/>
                <a:ext cx="541057" cy="350628"/>
              </a:xfrm>
              <a:prstGeom prst="bentConnector3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连接符: 肘形 26">
                <a:extLst>
                  <a:ext uri="{FF2B5EF4-FFF2-40B4-BE49-F238E27FC236}">
                    <a16:creationId xmlns:a16="http://schemas.microsoft.com/office/drawing/2014/main" id="{8560D1DF-59A0-48B0-A645-57A669D7CD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80608" y="1806281"/>
                <a:ext cx="531792" cy="349540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8E8564DB-E45B-4594-970F-8791FC6B49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46504" y="3269458"/>
                <a:ext cx="27516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AF43778-0309-434E-8F58-E05859F98F05}"/>
                  </a:ext>
                </a:extLst>
              </p:cNvPr>
              <p:cNvSpPr txBox="1"/>
              <p:nvPr/>
            </p:nvSpPr>
            <p:spPr>
              <a:xfrm>
                <a:off x="11003522" y="3122080"/>
                <a:ext cx="803890" cy="277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>
                    <a:latin typeface="Arial" panose="020B0604020202020204" pitchFamily="34" charset="0"/>
                    <a:cs typeface="Arial" panose="020B0604020202020204" pitchFamily="34" charset="0"/>
                  </a:rPr>
                  <a:t>seg_loss</a:t>
                </a:r>
                <a:endParaRPr lang="zh-CN" alt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E1AFFF83-6DCA-4547-A431-3E2821BCB6AA}"/>
                  </a:ext>
                </a:extLst>
              </p:cNvPr>
              <p:cNvSpPr txBox="1"/>
              <p:nvPr/>
            </p:nvSpPr>
            <p:spPr>
              <a:xfrm>
                <a:off x="10991757" y="1647426"/>
                <a:ext cx="12843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>
                    <a:latin typeface="Arial" panose="020B0604020202020204" pitchFamily="34" charset="0"/>
                    <a:cs typeface="Arial" panose="020B0604020202020204" pitchFamily="34" charset="0"/>
                  </a:rPr>
                  <a:t>contrastive_loss</a:t>
                </a:r>
                <a:endParaRPr lang="zh-CN" alt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A7D55CF9-0D32-4857-80AA-6B4DBB239F83}"/>
                </a:ext>
              </a:extLst>
            </p:cNvPr>
            <p:cNvSpPr txBox="1"/>
            <p:nvPr/>
          </p:nvSpPr>
          <p:spPr>
            <a:xfrm>
              <a:off x="5149407" y="3830996"/>
              <a:ext cx="36550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latin typeface="Arial" panose="020B0604020202020204" pitchFamily="34" charset="0"/>
                  <a:cs typeface="Arial" panose="020B0604020202020204" pitchFamily="34" charset="0"/>
                </a:rPr>
                <a:t>Vanilla Fusion with contrastive loss</a:t>
              </a:r>
              <a:endParaRPr lang="zh-CN" altLang="en-US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0E60C13E-5AB2-44FA-B8AA-8F2BD188B0C4}"/>
              </a:ext>
            </a:extLst>
          </p:cNvPr>
          <p:cNvCxnSpPr/>
          <p:nvPr/>
        </p:nvCxnSpPr>
        <p:spPr>
          <a:xfrm>
            <a:off x="5844853" y="1563906"/>
            <a:ext cx="0" cy="39839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427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E2AE0B70-335C-4925-9944-CEA01F0AD269}"/>
              </a:ext>
            </a:extLst>
          </p:cNvPr>
          <p:cNvGrpSpPr/>
          <p:nvPr/>
        </p:nvGrpSpPr>
        <p:grpSpPr>
          <a:xfrm>
            <a:off x="977168" y="1607905"/>
            <a:ext cx="3816990" cy="3572800"/>
            <a:chOff x="902508" y="1553545"/>
            <a:chExt cx="3816990" cy="3572800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67B9A099-7E7C-4EBC-A7AB-A054E03A9035}"/>
                </a:ext>
              </a:extLst>
            </p:cNvPr>
            <p:cNvGrpSpPr/>
            <p:nvPr/>
          </p:nvGrpSpPr>
          <p:grpSpPr>
            <a:xfrm>
              <a:off x="902508" y="1553545"/>
              <a:ext cx="3816990" cy="3082818"/>
              <a:chOff x="902508" y="1553545"/>
              <a:chExt cx="3816990" cy="3082818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23F1C9E3-C984-40EE-8EA1-CC101FA72E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66731" y="1553545"/>
                <a:ext cx="2752767" cy="3082818"/>
              </a:xfrm>
              <a:prstGeom prst="rect">
                <a:avLst/>
              </a:prstGeom>
            </p:spPr>
          </p:pic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EC5DBE5-4289-4EAD-9E18-1A5302CECB4D}"/>
                  </a:ext>
                </a:extLst>
              </p:cNvPr>
              <p:cNvSpPr txBox="1"/>
              <p:nvPr/>
            </p:nvSpPr>
            <p:spPr>
              <a:xfrm>
                <a:off x="902508" y="2342923"/>
                <a:ext cx="113524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>
                    <a:latin typeface="Arial" panose="020B0604020202020204" pitchFamily="34" charset="0"/>
                    <a:cs typeface="Arial" panose="020B0604020202020204" pitchFamily="34" charset="0"/>
                  </a:rPr>
                  <a:t>UNetResNet34</a:t>
                </a:r>
                <a:endParaRPr lang="zh-CN" alt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5FA5EB4-1012-4B5D-B8AE-939E2B198A77}"/>
                  </a:ext>
                </a:extLst>
              </p:cNvPr>
              <p:cNvSpPr txBox="1"/>
              <p:nvPr/>
            </p:nvSpPr>
            <p:spPr>
              <a:xfrm>
                <a:off x="1203922" y="3584498"/>
                <a:ext cx="87822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>
                    <a:latin typeface="Arial" panose="020B0604020202020204" pitchFamily="34" charset="0"/>
                    <a:cs typeface="Arial" panose="020B0604020202020204" pitchFamily="34" charset="0"/>
                  </a:rPr>
                  <a:t>UNetSCN</a:t>
                </a:r>
                <a:endParaRPr lang="zh-CN" alt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83A38A8-4E72-45F6-9684-D1CBE74AA718}"/>
                </a:ext>
              </a:extLst>
            </p:cNvPr>
            <p:cNvSpPr txBox="1"/>
            <p:nvPr/>
          </p:nvSpPr>
          <p:spPr>
            <a:xfrm>
              <a:off x="1505669" y="4787791"/>
              <a:ext cx="32138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latin typeface="Arial" panose="020B0604020202020204" pitchFamily="34" charset="0"/>
                  <a:cs typeface="Arial" panose="020B0604020202020204" pitchFamily="34" charset="0"/>
                </a:rPr>
                <a:t>Dual Head with KL Divergence</a:t>
              </a:r>
              <a:endParaRPr lang="zh-CN" altLang="en-US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D415D88C-5DB9-4C15-886B-B6F7618D91C9}"/>
              </a:ext>
            </a:extLst>
          </p:cNvPr>
          <p:cNvSpPr txBox="1"/>
          <p:nvPr/>
        </p:nvSpPr>
        <p:spPr>
          <a:xfrm>
            <a:off x="294433" y="380666"/>
            <a:ext cx="3113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Architectures(xMuda)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68657A44-0434-463A-8DA0-C30CC66E086B}"/>
              </a:ext>
            </a:extLst>
          </p:cNvPr>
          <p:cNvGrpSpPr/>
          <p:nvPr/>
        </p:nvGrpSpPr>
        <p:grpSpPr>
          <a:xfrm>
            <a:off x="7161881" y="2145667"/>
            <a:ext cx="3949893" cy="2522976"/>
            <a:chOff x="6678842" y="2141340"/>
            <a:chExt cx="3949893" cy="2522976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5CC8CB4-0680-40A8-97E0-7DC9DA928368}"/>
                </a:ext>
              </a:extLst>
            </p:cNvPr>
            <p:cNvSpPr txBox="1"/>
            <p:nvPr/>
          </p:nvSpPr>
          <p:spPr>
            <a:xfrm>
              <a:off x="6803556" y="2535872"/>
              <a:ext cx="11352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UNetResNet34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22F609E-2DA7-4674-B499-DC2965257756}"/>
                </a:ext>
              </a:extLst>
            </p:cNvPr>
            <p:cNvSpPr txBox="1"/>
            <p:nvPr/>
          </p:nvSpPr>
          <p:spPr>
            <a:xfrm>
              <a:off x="7131604" y="3637766"/>
              <a:ext cx="8782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UNetSCN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F82E544-5423-4D7B-8E3C-7C82F5902F9B}"/>
                </a:ext>
              </a:extLst>
            </p:cNvPr>
            <p:cNvSpPr txBox="1"/>
            <p:nvPr/>
          </p:nvSpPr>
          <p:spPr>
            <a:xfrm>
              <a:off x="6678842" y="4325762"/>
              <a:ext cx="36354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latin typeface="Arial" panose="020B0604020202020204" pitchFamily="34" charset="0"/>
                  <a:cs typeface="Arial" panose="020B0604020202020204" pitchFamily="34" charset="0"/>
                </a:rPr>
                <a:t>Single Head without KL Divergence</a:t>
              </a:r>
              <a:endParaRPr lang="zh-CN" altLang="en-US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BFC78D28-3C8A-45ED-B28B-2CF5D3425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5535" y="2352812"/>
              <a:ext cx="2743200" cy="1752600"/>
            </a:xfrm>
            <a:prstGeom prst="rect">
              <a:avLst/>
            </a:prstGeom>
          </p:spPr>
        </p:pic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512F4169-19DC-4EC2-9EF0-6536278FE10B}"/>
                </a:ext>
              </a:extLst>
            </p:cNvPr>
            <p:cNvSpPr txBox="1"/>
            <p:nvPr/>
          </p:nvSpPr>
          <p:spPr>
            <a:xfrm>
              <a:off x="8087341" y="2141340"/>
              <a:ext cx="6142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(N, 64)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53D4D292-396E-4D62-AF06-7E73819E312D}"/>
                </a:ext>
              </a:extLst>
            </p:cNvPr>
            <p:cNvSpPr txBox="1"/>
            <p:nvPr/>
          </p:nvSpPr>
          <p:spPr>
            <a:xfrm>
              <a:off x="8078463" y="3263500"/>
              <a:ext cx="6142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(N, 16)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D205E944-A169-43B1-97FE-3CC53FE1359D}"/>
              </a:ext>
            </a:extLst>
          </p:cNvPr>
          <p:cNvCxnSpPr/>
          <p:nvPr/>
        </p:nvCxnSpPr>
        <p:spPr>
          <a:xfrm>
            <a:off x="5978019" y="1415205"/>
            <a:ext cx="0" cy="39839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00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7C9B48A-7269-4549-B0E7-A1B38DAB6E8E}"/>
              </a:ext>
            </a:extLst>
          </p:cNvPr>
          <p:cNvSpPr txBox="1"/>
          <p:nvPr/>
        </p:nvSpPr>
        <p:spPr>
          <a:xfrm>
            <a:off x="417251" y="346229"/>
            <a:ext cx="58961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04/10~13/2021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xMuda class set / new class set pre-train &amp; fine-tune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54B106-FDCC-4D20-99F9-5B2DA5B31733}"/>
              </a:ext>
            </a:extLst>
          </p:cNvPr>
          <p:cNvSpPr txBox="1"/>
          <p:nvPr/>
        </p:nvSpPr>
        <p:spPr>
          <a:xfrm>
            <a:off x="417251" y="1071870"/>
            <a:ext cx="37465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04/15/2021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new10_contra/contra_usa_v0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new10_contra/usa_finetune_v1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F823364-2486-4646-BAF9-B1B5F3EFF7C6}"/>
              </a:ext>
            </a:extLst>
          </p:cNvPr>
          <p:cNvSpPr txBox="1"/>
          <p:nvPr/>
        </p:nvSpPr>
        <p:spPr>
          <a:xfrm>
            <a:off x="1484790" y="2768872"/>
            <a:ext cx="609452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more epochs</a:t>
            </a:r>
          </a:p>
          <a:p>
            <a:endParaRPr lang="zh-CN" altLang="en-US"/>
          </a:p>
          <a:p>
            <a:r>
              <a:rPr lang="zh-CN" altLang="en-US"/>
              <a:t>contrast head; temperature (0.01 0.1 1 10 100)</a:t>
            </a:r>
          </a:p>
          <a:p>
            <a:endParaRPr lang="zh-CN" altLang="en-US"/>
          </a:p>
          <a:p>
            <a:r>
              <a:rPr lang="zh-CN" altLang="en-US"/>
              <a:t>fusion</a:t>
            </a:r>
          </a:p>
          <a:p>
            <a:endParaRPr lang="zh-CN" altLang="en-US"/>
          </a:p>
          <a:p>
            <a:r>
              <a:rPr lang="zh-CN" altLang="en-US"/>
              <a:t>3D backbone</a:t>
            </a:r>
          </a:p>
          <a:p>
            <a:endParaRPr lang="zh-CN" altLang="en-US"/>
          </a:p>
          <a:p>
            <a:r>
              <a:rPr lang="zh-CN" altLang="en-US"/>
              <a:t>GPUs 512 V100</a:t>
            </a:r>
          </a:p>
        </p:txBody>
      </p:sp>
    </p:spTree>
    <p:extLst>
      <p:ext uri="{BB962C8B-B14F-4D97-AF65-F5344CB8AC3E}">
        <p14:creationId xmlns:p14="http://schemas.microsoft.com/office/powerpoint/2010/main" val="4197448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C8076117-68D1-4DD0-AFBE-B687EC688D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5652028"/>
                  </p:ext>
                </p:extLst>
              </p:nvPr>
            </p:nvGraphicFramePr>
            <p:xfrm>
              <a:off x="656947" y="637359"/>
              <a:ext cx="8460421" cy="574467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95412">
                      <a:extLst>
                        <a:ext uri="{9D8B030D-6E8A-4147-A177-3AD203B41FA5}">
                          <a16:colId xmlns:a16="http://schemas.microsoft.com/office/drawing/2014/main" val="2331994431"/>
                        </a:ext>
                      </a:extLst>
                    </a:gridCol>
                    <a:gridCol w="1895412">
                      <a:extLst>
                        <a:ext uri="{9D8B030D-6E8A-4147-A177-3AD203B41FA5}">
                          <a16:colId xmlns:a16="http://schemas.microsoft.com/office/drawing/2014/main" val="3158983323"/>
                        </a:ext>
                      </a:extLst>
                    </a:gridCol>
                    <a:gridCol w="1895412">
                      <a:extLst>
                        <a:ext uri="{9D8B030D-6E8A-4147-A177-3AD203B41FA5}">
                          <a16:colId xmlns:a16="http://schemas.microsoft.com/office/drawing/2014/main" val="3721058064"/>
                        </a:ext>
                      </a:extLst>
                    </a:gridCol>
                    <a:gridCol w="1400852">
                      <a:extLst>
                        <a:ext uri="{9D8B030D-6E8A-4147-A177-3AD203B41FA5}">
                          <a16:colId xmlns:a16="http://schemas.microsoft.com/office/drawing/2014/main" val="3981907334"/>
                        </a:ext>
                      </a:extLst>
                    </a:gridCol>
                    <a:gridCol w="1373333">
                      <a:extLst>
                        <a:ext uri="{9D8B030D-6E8A-4147-A177-3AD203B41FA5}">
                          <a16:colId xmlns:a16="http://schemas.microsoft.com/office/drawing/2014/main" val="85218997"/>
                        </a:ext>
                      </a:extLst>
                    </a:gridCol>
                  </a:tblGrid>
                  <a:tr h="370840"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Pre-train Fine-tune</a:t>
                          </a:r>
                          <a:endParaRPr lang="zh-CN" altLang="en-US" sz="1800" b="1" i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contrastive loss ablation study </a:t>
                          </a:r>
                        </a:p>
                        <a:p>
                          <a:pPr algn="ctr"/>
                          <a:r>
                            <a:rPr lang="en-US" altLang="zh-CN" sz="18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on single source domain</a:t>
                          </a:r>
                          <a:endParaRPr lang="zh-CN" altLang="en-US" sz="1800" b="1" i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1800" b="1" i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1800" b="1" i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93416946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Configs</a:t>
                          </a:r>
                          <a:endParaRPr lang="zh-CN" altLang="en-US" sz="1800" b="1" i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Configs</a:t>
                          </a:r>
                          <a:endParaRPr lang="zh-CN" altLang="en-US" sz="1800" b="1" i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Loss</a:t>
                          </a:r>
                          <a:endParaRPr lang="zh-CN" altLang="en-US" sz="1800" b="1" i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Source_test</a:t>
                          </a:r>
                        </a:p>
                        <a:p>
                          <a:pPr algn="ctr"/>
                          <a:r>
                            <a:rPr lang="en-US" altLang="zh-CN" sz="18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(mIOU)</a:t>
                          </a:r>
                          <a:endParaRPr lang="zh-CN" altLang="en-US" sz="1800" b="1" i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Target_test</a:t>
                          </a:r>
                        </a:p>
                        <a:p>
                          <a:pPr algn="ctr"/>
                          <a:r>
                            <a:rPr lang="en-US" altLang="zh-CN" sz="18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(mIOU)</a:t>
                          </a:r>
                          <a:endParaRPr lang="zh-CN" altLang="en-US" sz="1800" b="1" i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3216606"/>
                      </a:ext>
                    </a:extLst>
                  </a:tr>
                  <a:tr h="368383"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xMuda class set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(4 classes + 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 background)</a:t>
                          </a:r>
                          <a:endParaRPr lang="zh-CN" alt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usa_finetune_v0 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(12 epochs)</a:t>
                          </a:r>
                          <a:endParaRPr lang="zh-CN" altLang="en-US" sz="1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b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fintune</a:t>
                          </a:r>
                          <a:r>
                            <a:rPr lang="en-US" altLang="zh-CN" sz="1400" b="0">
                              <a:cs typeface="Calibri" panose="020F050202020403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𝐿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𝑠𝑒𝑔</m:t>
                                  </m:r>
                                </m:sub>
                              </m:sSub>
                            </m:oMath>
                          </a14:m>
                          <a:endParaRPr lang="zh-CN" altLang="en-US" sz="1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67.47</a:t>
                          </a:r>
                          <a:endParaRPr lang="zh-CN" alt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58.47</a:t>
                          </a:r>
                          <a:endParaRPr lang="zh-CN" alt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98980681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usa_fintune_v0_w0 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(24 epochs)</a:t>
                          </a:r>
                          <a:endParaRPr lang="zh-CN" altLang="en-US" sz="1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b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fintune</a:t>
                          </a:r>
                          <a:r>
                            <a:rPr lang="en-US" altLang="zh-CN" sz="1400" b="0">
                              <a:cs typeface="Calibri" panose="020F050202020403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𝐿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𝑠𝑒𝑔</m:t>
                                  </m:r>
                                </m:sub>
                              </m:sSub>
                            </m:oMath>
                          </a14:m>
                          <a:endParaRPr lang="zh-CN" altLang="en-US" sz="1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69.11</a:t>
                          </a:r>
                          <a:endParaRPr lang="zh-CN" altLang="en-US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58.94</a:t>
                          </a:r>
                          <a:endParaRPr lang="zh-CN" alt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55390506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usa_finetune_freeze_v0 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(12 epochs)</a:t>
                          </a:r>
                          <a:endParaRPr lang="zh-CN" altLang="en-US" sz="1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freeze backbone</a:t>
                          </a:r>
                          <a:endParaRPr lang="zh-CN" altLang="en-US" sz="1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24.53</a:t>
                          </a:r>
                          <a:endParaRPr lang="zh-CN" alt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19.79</a:t>
                          </a:r>
                          <a:endParaRPr lang="zh-CN" alt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75097467"/>
                      </a:ext>
                    </a:extLst>
                  </a:tr>
                  <a:tr h="499229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u="none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baseline</a:t>
                          </a:r>
                          <a:endParaRPr lang="zh-CN" altLang="en-US" sz="1400" u="none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u="none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68.01</a:t>
                          </a:r>
                          <a:endParaRPr lang="zh-CN" alt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63.74</a:t>
                          </a:r>
                          <a:endParaRPr lang="zh-CN" altLang="en-US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29429579"/>
                      </a:ext>
                    </a:extLst>
                  </a:tr>
                  <a:tr h="370840">
                    <a:tc rowSpan="5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New class set</a:t>
                          </a:r>
                        </a:p>
                        <a:p>
                          <a:pPr algn="ctr"/>
                          <a:r>
                            <a:rPr lang="en-US" altLang="zh-CN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(4 classes + </a:t>
                          </a:r>
                        </a:p>
                        <a:p>
                          <a:pPr algn="ctr"/>
                          <a:r>
                            <a:rPr lang="en-US" altLang="zh-CN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 background + </a:t>
                          </a:r>
                        </a:p>
                        <a:p>
                          <a:pPr algn="ctr"/>
                          <a:r>
                            <a:rPr lang="en-US" altLang="zh-CN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 ignore)</a:t>
                          </a:r>
                          <a:endParaRPr lang="zh-CN" alt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contra_usa_v0</a:t>
                          </a:r>
                          <a:endParaRPr lang="zh-CN" altLang="en-US" sz="1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𝑠𝑒𝑔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+0.01</m:t>
                                </m:r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𝑠𝑟𝑐</m:t>
                                    </m:r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_</m:t>
                                    </m:r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𝑐𝑜𝑛𝑡𝑟𝑎</m:t>
                                    </m:r>
                                  </m:sub>
                                </m:sSub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𝑡𝑔𝑡</m:t>
                                    </m:r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_</m:t>
                                    </m:r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𝑐𝑜𝑛𝑡𝑟𝑎</m:t>
                                    </m:r>
                                  </m:sub>
                                </m:sSub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)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400">
                                    <a:latin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altLang="zh-CN" sz="140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43.76</a:t>
                          </a:r>
                          <a:endParaRPr lang="zh-CN" altLang="en-US" b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30.59</a:t>
                          </a:r>
                          <a:endParaRPr lang="zh-CN" altLang="en-US" b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0038981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New class set</a:t>
                          </a:r>
                        </a:p>
                        <a:p>
                          <a:pPr algn="ctr"/>
                          <a:r>
                            <a:rPr lang="en-US" altLang="zh-CN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(4 classes + </a:t>
                          </a:r>
                        </a:p>
                        <a:p>
                          <a:pPr algn="ctr"/>
                          <a:r>
                            <a:rPr lang="en-US" altLang="zh-CN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 background + </a:t>
                          </a:r>
                        </a:p>
                        <a:p>
                          <a:pPr algn="ctr"/>
                          <a:r>
                            <a:rPr lang="en-US" altLang="zh-CN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 ignore)</a:t>
                          </a:r>
                          <a:endParaRPr lang="zh-CN" alt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usa_finetune_v0</a:t>
                          </a:r>
                        </a:p>
                        <a:p>
                          <a:pPr algn="ctr"/>
                          <a:r>
                            <a:rPr lang="en-US" altLang="zh-CN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(24 epochs)</a:t>
                          </a:r>
                          <a:endParaRPr lang="zh-CN" altLang="en-US" sz="1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CN" sz="1400" b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fintune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400" b="0" smtClean="0">
                                    <a:cs typeface="Calibri" panose="020F0502020204030204" pitchFamily="34" charset="0"/>
                                  </a:rPr>
                                  <m:t> 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𝐿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𝑠𝑒𝑔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44.88</a:t>
                          </a:r>
                          <a:endParaRPr lang="zh-CN" altLang="en-US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31.48</a:t>
                          </a:r>
                          <a:endParaRPr lang="zh-CN" altLang="en-US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66422369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usa_finetune_v1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CN" sz="1400" b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fintune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400" b="0" smtClean="0">
                                    <a:cs typeface="Calibri" panose="020F0502020204030204" pitchFamily="34" charset="0"/>
                                  </a:rPr>
                                  <m:t> 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𝐿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𝑠𝑒𝑔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44.57</a:t>
                          </a:r>
                          <a:endParaRPr lang="zh-CN" altLang="en-US" b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30.85</a:t>
                          </a:r>
                          <a:endParaRPr lang="zh-CN" altLang="en-US" b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19934936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u="none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usa_finetune_freeze_v0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(12 epochs)</a:t>
                          </a:r>
                          <a:endParaRPr lang="zh-CN" altLang="en-US" sz="1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freeze backbone</a:t>
                          </a:r>
                          <a:endParaRPr lang="zh-CN" altLang="en-US" sz="1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11.50</a:t>
                          </a:r>
                          <a:endParaRPr lang="zh-CN" alt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9.78</a:t>
                          </a:r>
                          <a:endParaRPr lang="zh-CN" altLang="en-US" b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45515436"/>
                      </a:ext>
                    </a:extLst>
                  </a:tr>
                  <a:tr h="499517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u="none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u="none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baseline</a:t>
                          </a:r>
                          <a:endParaRPr lang="zh-CN" altLang="en-US" sz="1400" u="none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u="none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43.98</a:t>
                          </a:r>
                          <a:endParaRPr lang="zh-CN" alt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31.36</a:t>
                          </a:r>
                          <a:endParaRPr lang="zh-CN" altLang="en-US" b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482100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C8076117-68D1-4DD0-AFBE-B687EC688D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5652028"/>
                  </p:ext>
                </p:extLst>
              </p:nvPr>
            </p:nvGraphicFramePr>
            <p:xfrm>
              <a:off x="656947" y="637359"/>
              <a:ext cx="8460421" cy="574467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95412">
                      <a:extLst>
                        <a:ext uri="{9D8B030D-6E8A-4147-A177-3AD203B41FA5}">
                          <a16:colId xmlns:a16="http://schemas.microsoft.com/office/drawing/2014/main" val="2331994431"/>
                        </a:ext>
                      </a:extLst>
                    </a:gridCol>
                    <a:gridCol w="1895412">
                      <a:extLst>
                        <a:ext uri="{9D8B030D-6E8A-4147-A177-3AD203B41FA5}">
                          <a16:colId xmlns:a16="http://schemas.microsoft.com/office/drawing/2014/main" val="3158983323"/>
                        </a:ext>
                      </a:extLst>
                    </a:gridCol>
                    <a:gridCol w="1895412">
                      <a:extLst>
                        <a:ext uri="{9D8B030D-6E8A-4147-A177-3AD203B41FA5}">
                          <a16:colId xmlns:a16="http://schemas.microsoft.com/office/drawing/2014/main" val="3721058064"/>
                        </a:ext>
                      </a:extLst>
                    </a:gridCol>
                    <a:gridCol w="1400852">
                      <a:extLst>
                        <a:ext uri="{9D8B030D-6E8A-4147-A177-3AD203B41FA5}">
                          <a16:colId xmlns:a16="http://schemas.microsoft.com/office/drawing/2014/main" val="3981907334"/>
                        </a:ext>
                      </a:extLst>
                    </a:gridCol>
                    <a:gridCol w="1373333">
                      <a:extLst>
                        <a:ext uri="{9D8B030D-6E8A-4147-A177-3AD203B41FA5}">
                          <a16:colId xmlns:a16="http://schemas.microsoft.com/office/drawing/2014/main" val="85218997"/>
                        </a:ext>
                      </a:extLst>
                    </a:gridCol>
                  </a:tblGrid>
                  <a:tr h="370840"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Pre-train Fine-tune</a:t>
                          </a:r>
                          <a:endParaRPr lang="zh-CN" altLang="en-US" sz="1800" b="1" i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contrastive loss ablation study </a:t>
                          </a:r>
                        </a:p>
                        <a:p>
                          <a:pPr algn="ctr"/>
                          <a:r>
                            <a:rPr lang="en-US" altLang="zh-CN" sz="18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on single source domain</a:t>
                          </a:r>
                          <a:endParaRPr lang="zh-CN" altLang="en-US" sz="1800" b="1" i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1800" b="1" i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1800" b="1" i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93416946"/>
                      </a:ext>
                    </a:extLst>
                  </a:tr>
                  <a:tr h="64008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Configs</a:t>
                          </a:r>
                          <a:endParaRPr lang="zh-CN" altLang="en-US" sz="1800" b="1" i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Configs</a:t>
                          </a:r>
                          <a:endParaRPr lang="zh-CN" altLang="en-US" sz="1800" b="1" i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Loss</a:t>
                          </a:r>
                          <a:endParaRPr lang="zh-CN" altLang="en-US" sz="1800" b="1" i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Source_test</a:t>
                          </a:r>
                        </a:p>
                        <a:p>
                          <a:pPr algn="ctr"/>
                          <a:r>
                            <a:rPr lang="en-US" altLang="zh-CN" sz="18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(mIOU)</a:t>
                          </a:r>
                          <a:endParaRPr lang="zh-CN" altLang="en-US" sz="1800" b="1" i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Target_test</a:t>
                          </a:r>
                        </a:p>
                        <a:p>
                          <a:pPr algn="ctr"/>
                          <a:r>
                            <a:rPr lang="en-US" altLang="zh-CN" sz="18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(mIOU)</a:t>
                          </a:r>
                          <a:endParaRPr lang="zh-CN" altLang="en-US" sz="1800" b="1" i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3216606"/>
                      </a:ext>
                    </a:extLst>
                  </a:tr>
                  <a:tr h="518160"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xMuda class set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(4 classes + 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 background)</a:t>
                          </a:r>
                          <a:endParaRPr lang="zh-CN" alt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usa_finetune_v0 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(12 epochs)</a:t>
                          </a:r>
                          <a:endParaRPr lang="zh-CN" altLang="en-US" sz="1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9679" t="-201176" r="-146474" b="-8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67.47</a:t>
                          </a:r>
                          <a:endParaRPr lang="zh-CN" alt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58.47</a:t>
                          </a:r>
                          <a:endParaRPr lang="zh-CN" alt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989806813"/>
                      </a:ext>
                    </a:extLst>
                  </a:tr>
                  <a:tr h="51816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usa_fintune_v0_w0 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(24 epochs)</a:t>
                          </a:r>
                          <a:endParaRPr lang="zh-CN" altLang="en-US" sz="1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9679" t="-301176" r="-146474" b="-7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69.11</a:t>
                          </a:r>
                          <a:endParaRPr lang="zh-CN" altLang="en-US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58.94</a:t>
                          </a:r>
                          <a:endParaRPr lang="zh-CN" alt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55390506"/>
                      </a:ext>
                    </a:extLst>
                  </a:tr>
                  <a:tr h="51816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usa_finetune_freeze_v0 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(12 epochs)</a:t>
                          </a:r>
                          <a:endParaRPr lang="zh-CN" altLang="en-US" sz="1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freeze backbone</a:t>
                          </a:r>
                          <a:endParaRPr lang="zh-CN" altLang="en-US" sz="1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24.53</a:t>
                          </a:r>
                          <a:endParaRPr lang="zh-CN" alt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19.79</a:t>
                          </a:r>
                          <a:endParaRPr lang="zh-CN" alt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75097467"/>
                      </a:ext>
                    </a:extLst>
                  </a:tr>
                  <a:tr h="499229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u="none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baseline</a:t>
                          </a:r>
                          <a:endParaRPr lang="zh-CN" altLang="en-US" sz="1400" u="none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u="none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68.01</a:t>
                          </a:r>
                          <a:endParaRPr lang="zh-CN" alt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63.74</a:t>
                          </a:r>
                          <a:endParaRPr lang="zh-CN" altLang="en-US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29429579"/>
                      </a:ext>
                    </a:extLst>
                  </a:tr>
                  <a:tr h="773367">
                    <a:tc rowSpan="5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New class set</a:t>
                          </a:r>
                        </a:p>
                        <a:p>
                          <a:pPr algn="ctr"/>
                          <a:r>
                            <a:rPr lang="en-US" altLang="zh-CN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(4 classes + </a:t>
                          </a:r>
                        </a:p>
                        <a:p>
                          <a:pPr algn="ctr"/>
                          <a:r>
                            <a:rPr lang="en-US" altLang="zh-CN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 background + </a:t>
                          </a:r>
                        </a:p>
                        <a:p>
                          <a:pPr algn="ctr"/>
                          <a:r>
                            <a:rPr lang="en-US" altLang="zh-CN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 ignore)</a:t>
                          </a:r>
                          <a:endParaRPr lang="zh-CN" alt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contra_usa_v0</a:t>
                          </a:r>
                          <a:endParaRPr lang="zh-CN" altLang="en-US" sz="1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9679" t="-400000" r="-146474" b="-2503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43.76</a:t>
                          </a:r>
                          <a:endParaRPr lang="zh-CN" altLang="en-US" b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30.59</a:t>
                          </a:r>
                          <a:endParaRPr lang="zh-CN" altLang="en-US" b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00389812"/>
                      </a:ext>
                    </a:extLst>
                  </a:tr>
                  <a:tr h="518160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New class set</a:t>
                          </a:r>
                        </a:p>
                        <a:p>
                          <a:pPr algn="ctr"/>
                          <a:r>
                            <a:rPr lang="en-US" altLang="zh-CN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(4 classes + </a:t>
                          </a:r>
                        </a:p>
                        <a:p>
                          <a:pPr algn="ctr"/>
                          <a:r>
                            <a:rPr lang="en-US" altLang="zh-CN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 background + </a:t>
                          </a:r>
                        </a:p>
                        <a:p>
                          <a:pPr algn="ctr"/>
                          <a:r>
                            <a:rPr lang="en-US" altLang="zh-CN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 ignore)</a:t>
                          </a:r>
                          <a:endParaRPr lang="zh-CN" alt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usa_finetune_v0</a:t>
                          </a:r>
                        </a:p>
                        <a:p>
                          <a:pPr algn="ctr"/>
                          <a:r>
                            <a:rPr lang="en-US" altLang="zh-CN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(24 epochs)</a:t>
                          </a:r>
                          <a:endParaRPr lang="zh-CN" altLang="en-US" sz="1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9679" t="-747059" r="-146474" b="-27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44.88</a:t>
                          </a:r>
                          <a:endParaRPr lang="zh-CN" altLang="en-US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31.48</a:t>
                          </a:r>
                          <a:endParaRPr lang="zh-CN" altLang="en-US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66422369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usa_finetune_v1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9679" t="-1180328" r="-146474" b="-281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44.57</a:t>
                          </a:r>
                          <a:endParaRPr lang="zh-CN" altLang="en-US" b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30.85</a:t>
                          </a:r>
                          <a:endParaRPr lang="zh-CN" altLang="en-US" b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19934936"/>
                      </a:ext>
                    </a:extLst>
                  </a:tr>
                  <a:tr h="51816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u="none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usa_finetune_freeze_v0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(12 epochs)</a:t>
                          </a:r>
                          <a:endParaRPr lang="zh-CN" altLang="en-US" sz="1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freeze backbone</a:t>
                          </a:r>
                          <a:endParaRPr lang="zh-CN" altLang="en-US" sz="1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11.50</a:t>
                          </a:r>
                          <a:endParaRPr lang="zh-CN" alt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9.78</a:t>
                          </a:r>
                          <a:endParaRPr lang="zh-CN" altLang="en-US" b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45515436"/>
                      </a:ext>
                    </a:extLst>
                  </a:tr>
                  <a:tr h="499517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u="none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u="none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baseline</a:t>
                          </a:r>
                          <a:endParaRPr lang="zh-CN" altLang="en-US" sz="1400" u="none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u="none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43.98</a:t>
                          </a:r>
                          <a:endParaRPr lang="zh-CN" alt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31.36</a:t>
                          </a:r>
                          <a:endParaRPr lang="zh-CN" altLang="en-US" b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4821002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88184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9EE6A742-4E78-49A5-83DB-2A89C432B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14747"/>
            <a:ext cx="6027703" cy="418854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E97E01B-B1C2-47D4-A457-783EF17B8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67" y="2514746"/>
            <a:ext cx="5959933" cy="41885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F5094C5-4B5A-4086-9398-16F92F3EC23D}"/>
                  </a:ext>
                </a:extLst>
              </p:cNvPr>
              <p:cNvSpPr txBox="1"/>
              <p:nvPr/>
            </p:nvSpPr>
            <p:spPr>
              <a:xfrm>
                <a:off x="259823" y="247646"/>
                <a:ext cx="6019597" cy="9459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usa_fintune_v0_w0: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configs/fusion_consis/pretrain/usa_fintune_v0_w0.py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ine-tune loss: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</m:oMath>
                </a14:m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F5094C5-4B5A-4086-9398-16F92F3EC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23" y="247646"/>
                <a:ext cx="6019597" cy="945900"/>
              </a:xfrm>
              <a:prstGeom prst="rect">
                <a:avLst/>
              </a:prstGeom>
              <a:blipFill>
                <a:blip r:embed="rId4"/>
                <a:stretch>
                  <a:fillRect l="-912" t="-3871" b="-70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A1B32E49-012C-4580-9873-A20606D1B68A}"/>
              </a:ext>
            </a:extLst>
          </p:cNvPr>
          <p:cNvSpPr txBox="1"/>
          <p:nvPr/>
        </p:nvSpPr>
        <p:spPr>
          <a:xfrm>
            <a:off x="9776953" y="247646"/>
            <a:ext cx="1659429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xMuda class set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275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B69D4E1-0473-476E-8E94-37DFD2F2A96E}"/>
              </a:ext>
            </a:extLst>
          </p:cNvPr>
          <p:cNvSpPr txBox="1"/>
          <p:nvPr/>
        </p:nvSpPr>
        <p:spPr>
          <a:xfrm>
            <a:off x="275207" y="674704"/>
            <a:ext cx="1052891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We have tried to add contrastive losses on both source and target training data. But it doesn’t give us a better result on target_test. This corresponds to config meta “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contrast_usa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”.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See the results. 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So at this point we return to contrastive loss on a single domain to check its effectiveness on source_test. This corresponds to config meta “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src_ctr_usa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”.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See the results. 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061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1786558-2E75-4436-8A0C-43DFC5300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74" y="2498067"/>
            <a:ext cx="5932226" cy="415079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421EDB4-3D45-4B20-A177-14218C1C1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98067"/>
            <a:ext cx="5932226" cy="41549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27EAC70-DE67-487E-9EAD-47429E162B2A}"/>
                  </a:ext>
                </a:extLst>
              </p:cNvPr>
              <p:cNvSpPr txBox="1"/>
              <p:nvPr/>
            </p:nvSpPr>
            <p:spPr>
              <a:xfrm>
                <a:off x="259823" y="247646"/>
                <a:ext cx="5622052" cy="9459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usa_fintune_v0: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configs/fusion_consis/pretrain/usa_fintune_v0.py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ine-tune loss: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</m:oMath>
                </a14:m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27EAC70-DE67-487E-9EAD-47429E162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23" y="247646"/>
                <a:ext cx="5622052" cy="945900"/>
              </a:xfrm>
              <a:prstGeom prst="rect">
                <a:avLst/>
              </a:prstGeom>
              <a:blipFill>
                <a:blip r:embed="rId4"/>
                <a:stretch>
                  <a:fillRect l="-976" t="-3871" b="-70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E828A8BE-538C-443B-8A26-26594375B947}"/>
              </a:ext>
            </a:extLst>
          </p:cNvPr>
          <p:cNvSpPr txBox="1"/>
          <p:nvPr/>
        </p:nvSpPr>
        <p:spPr>
          <a:xfrm>
            <a:off x="9564358" y="0"/>
            <a:ext cx="2627642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xMuda class set(5 classes)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39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2A73BE3-E4F8-4303-ABE1-CB8A18467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17831"/>
            <a:ext cx="5987080" cy="423214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2F2BFDD-DA49-4432-8F81-98086FE62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28169"/>
            <a:ext cx="6096000" cy="428157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CFF2429-3232-47F3-9933-8B24DCF40B81}"/>
              </a:ext>
            </a:extLst>
          </p:cNvPr>
          <p:cNvSpPr txBox="1"/>
          <p:nvPr/>
        </p:nvSpPr>
        <p:spPr>
          <a:xfrm>
            <a:off x="259823" y="247646"/>
            <a:ext cx="61863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usa_fintune_freeze_v0: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configs/fusion_consis/pretrain/usa_fintune_freeze_v0.py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freeze backbone when fine-tune; only train fc head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D278578-F4AB-4F1D-882A-B998B3DC5968}"/>
              </a:ext>
            </a:extLst>
          </p:cNvPr>
          <p:cNvSpPr txBox="1"/>
          <p:nvPr/>
        </p:nvSpPr>
        <p:spPr>
          <a:xfrm>
            <a:off x="9564358" y="0"/>
            <a:ext cx="2627642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xMuda class set(5 classes)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585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A36A582-A468-49B1-8805-CE0058C9B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616" y="2512381"/>
            <a:ext cx="6092384" cy="427376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0C4710F-E548-48B5-BF19-24B20C59E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63491"/>
            <a:ext cx="6099615" cy="41715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5C7FE0A-1FB9-4493-912A-DF809457E58D}"/>
                  </a:ext>
                </a:extLst>
              </p:cNvPr>
              <p:cNvSpPr txBox="1"/>
              <p:nvPr/>
            </p:nvSpPr>
            <p:spPr>
              <a:xfrm>
                <a:off x="259823" y="247646"/>
                <a:ext cx="5288627" cy="9459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baseline: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configs/fusion_consis/xmuda/baseline2_usa.py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train</a:t>
                </a:r>
                <a:r>
                  <a:rPr lang="en-US" altLang="zh-CN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loss: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</m:oMath>
                </a14:m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5C7FE0A-1FB9-4493-912A-DF809457E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23" y="247646"/>
                <a:ext cx="5288627" cy="945900"/>
              </a:xfrm>
              <a:prstGeom prst="rect">
                <a:avLst/>
              </a:prstGeom>
              <a:blipFill>
                <a:blip r:embed="rId4"/>
                <a:stretch>
                  <a:fillRect l="-1038" t="-3871" r="-231" b="-70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CA17B56F-72F6-4E81-BD13-0577A0E2DB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6274" y="547935"/>
            <a:ext cx="3961905" cy="162857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CB4F148-EB23-4736-86F7-0BCA0101CAF3}"/>
              </a:ext>
            </a:extLst>
          </p:cNvPr>
          <p:cNvSpPr txBox="1"/>
          <p:nvPr/>
        </p:nvSpPr>
        <p:spPr>
          <a:xfrm>
            <a:off x="9564358" y="0"/>
            <a:ext cx="2627642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xMuda class set(5 classes)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0687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05773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A2092389-96F3-4CF7-8918-0698BBA2C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588991"/>
            <a:ext cx="6096000" cy="426900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B723A84-F63F-405E-AC17-CF95A031E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88991"/>
            <a:ext cx="6096000" cy="42750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CAEC5D4-B5F6-4CB0-978C-0341049BE9FA}"/>
                  </a:ext>
                </a:extLst>
              </p:cNvPr>
              <p:cNvSpPr txBox="1"/>
              <p:nvPr/>
            </p:nvSpPr>
            <p:spPr>
              <a:xfrm>
                <a:off x="259823" y="247646"/>
                <a:ext cx="4762842" cy="9459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usa_fintune_v0: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configs/new10_contra/usa_fintune_v0.py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ine-tune loss: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</m:oMath>
                </a14:m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CAEC5D4-B5F6-4CB0-978C-0341049BE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23" y="247646"/>
                <a:ext cx="4762842" cy="945900"/>
              </a:xfrm>
              <a:prstGeom prst="rect">
                <a:avLst/>
              </a:prstGeom>
              <a:blipFill>
                <a:blip r:embed="rId4"/>
                <a:stretch>
                  <a:fillRect l="-1152" t="-3871" r="-256" b="-70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718ECA28-8C6F-413F-B39D-09D8BE410D85}"/>
              </a:ext>
            </a:extLst>
          </p:cNvPr>
          <p:cNvSpPr txBox="1"/>
          <p:nvPr/>
        </p:nvSpPr>
        <p:spPr>
          <a:xfrm>
            <a:off x="9726838" y="0"/>
            <a:ext cx="246516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new class set(11 classes)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874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29FB06B-F9A8-47AD-A30D-386B50171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060" y="2692142"/>
            <a:ext cx="5480621" cy="386035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2B5F0E4-EA9A-4FFE-B9BA-232253561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73" y="2692142"/>
            <a:ext cx="5521847" cy="38603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C8289D1-974C-4F6A-A84A-8B2231F9450D}"/>
                  </a:ext>
                </a:extLst>
              </p:cNvPr>
              <p:cNvSpPr txBox="1"/>
              <p:nvPr/>
            </p:nvSpPr>
            <p:spPr>
              <a:xfrm>
                <a:off x="259823" y="247646"/>
                <a:ext cx="4762842" cy="9459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usa_fintune_v1: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configs/new10_contra/usa_fintune_v1.py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ine-tune loss: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</m:oMath>
                </a14:m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C8289D1-974C-4F6A-A84A-8B2231F94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23" y="247646"/>
                <a:ext cx="4762842" cy="945900"/>
              </a:xfrm>
              <a:prstGeom prst="rect">
                <a:avLst/>
              </a:prstGeom>
              <a:blipFill>
                <a:blip r:embed="rId4"/>
                <a:stretch>
                  <a:fillRect l="-1152" t="-3871" r="-256" b="-70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038BBAF4-1637-4403-B3D1-0B5160D2C919}"/>
              </a:ext>
            </a:extLst>
          </p:cNvPr>
          <p:cNvSpPr txBox="1"/>
          <p:nvPr/>
        </p:nvSpPr>
        <p:spPr>
          <a:xfrm>
            <a:off x="9726838" y="0"/>
            <a:ext cx="246516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new class set(11 classes)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5951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D88AEC9-7DC1-406C-89AB-A5BF76248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168" y="2796465"/>
            <a:ext cx="5587800" cy="38684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0EB4AE1-EC8D-45BF-8BB9-252EEBD1C2C7}"/>
                  </a:ext>
                </a:extLst>
              </p:cNvPr>
              <p:cNvSpPr txBox="1"/>
              <p:nvPr/>
            </p:nvSpPr>
            <p:spPr>
              <a:xfrm>
                <a:off x="259823" y="247646"/>
                <a:ext cx="5434245" cy="12228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contra_usa_v0: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configs/new10_contra/contra_usa_v0.py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 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𝑠𝑟𝑐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𝑡𝑔𝑡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zh-CN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endParaRPr lang="en-US" altLang="zh-CN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0EB4AE1-EC8D-45BF-8BB9-252EEBD1C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23" y="247646"/>
                <a:ext cx="5434245" cy="1222899"/>
              </a:xfrm>
              <a:prstGeom prst="rect">
                <a:avLst/>
              </a:prstGeom>
              <a:blipFill>
                <a:blip r:embed="rId3"/>
                <a:stretch>
                  <a:fillRect l="-1010" t="-3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67F56E76-E2AB-4DE5-8265-4F750D57C3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8929" y="2796465"/>
            <a:ext cx="5587800" cy="390592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5391E3B-09F9-4696-A47B-286D26B4CEFC}"/>
              </a:ext>
            </a:extLst>
          </p:cNvPr>
          <p:cNvSpPr txBox="1"/>
          <p:nvPr/>
        </p:nvSpPr>
        <p:spPr>
          <a:xfrm>
            <a:off x="9726838" y="0"/>
            <a:ext cx="246516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new class set(11 classes)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634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F64C889-FC7A-47C9-BCE9-0468D6874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76870"/>
            <a:ext cx="6095096" cy="422937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478A09E-4C25-4635-9606-08EF38DDB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096" y="2476870"/>
            <a:ext cx="6044529" cy="422937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D693845-EBDF-42A8-AF0D-7F05979AFCC6}"/>
              </a:ext>
            </a:extLst>
          </p:cNvPr>
          <p:cNvSpPr txBox="1"/>
          <p:nvPr/>
        </p:nvSpPr>
        <p:spPr>
          <a:xfrm>
            <a:off x="259823" y="247646"/>
            <a:ext cx="56348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usa_fintune_freeze_v0: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configs/new10_contra/usa_fintune_freeze_v0.py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freeze backbone when fine-tune; only train fc head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32A3A4C-83AB-4F73-93CC-EA9DA1DB9690}"/>
              </a:ext>
            </a:extLst>
          </p:cNvPr>
          <p:cNvSpPr txBox="1"/>
          <p:nvPr/>
        </p:nvSpPr>
        <p:spPr>
          <a:xfrm>
            <a:off x="9726838" y="0"/>
            <a:ext cx="246516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new class set(11 classes)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7155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49D6109-08C1-4DE0-BC0D-7EA4CACCB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65647"/>
            <a:ext cx="6092510" cy="42252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EFAFC72-C974-4E05-A897-9A111F420F67}"/>
                  </a:ext>
                </a:extLst>
              </p:cNvPr>
              <p:cNvSpPr txBox="1"/>
              <p:nvPr/>
            </p:nvSpPr>
            <p:spPr>
              <a:xfrm>
                <a:off x="259823" y="247646"/>
                <a:ext cx="6250429" cy="9459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baseline_usa_v0: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configs/new10_contra/vanilla_fusion/baseline_usa_v0.py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rain loss: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</m:oMath>
                </a14:m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EFAFC72-C974-4E05-A897-9A111F420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23" y="247646"/>
                <a:ext cx="6250429" cy="945900"/>
              </a:xfrm>
              <a:prstGeom prst="rect">
                <a:avLst/>
              </a:prstGeom>
              <a:blipFill>
                <a:blip r:embed="rId3"/>
                <a:stretch>
                  <a:fillRect l="-878" t="-3871" b="-70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CE0F06F1-A931-40D6-A718-B2C5099767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9490" y="2565647"/>
            <a:ext cx="6092510" cy="423224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DA3EE04-A6B0-416E-A0F3-557D92ECAA87}"/>
              </a:ext>
            </a:extLst>
          </p:cNvPr>
          <p:cNvSpPr txBox="1"/>
          <p:nvPr/>
        </p:nvSpPr>
        <p:spPr>
          <a:xfrm>
            <a:off x="9726838" y="0"/>
            <a:ext cx="246516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new class set(11 classes)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62E3DCF-5B11-4E9F-AC51-2E6019EDEA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4885" y="184930"/>
            <a:ext cx="3781887" cy="230318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120569D-E767-4C10-94ED-11BEC53D4115}"/>
              </a:ext>
            </a:extLst>
          </p:cNvPr>
          <p:cNvSpPr/>
          <p:nvPr/>
        </p:nvSpPr>
        <p:spPr>
          <a:xfrm>
            <a:off x="6773662" y="603681"/>
            <a:ext cx="3568823" cy="266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A9FCD3F-9DC4-4C67-9CF4-FAD21D04DB4B}"/>
              </a:ext>
            </a:extLst>
          </p:cNvPr>
          <p:cNvCxnSpPr/>
          <p:nvPr/>
        </p:nvCxnSpPr>
        <p:spPr>
          <a:xfrm>
            <a:off x="6773662" y="1136341"/>
            <a:ext cx="356882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01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5B61F83-AFB2-4783-9FD1-9B1BA184DBC8}"/>
              </a:ext>
            </a:extLst>
          </p:cNvPr>
          <p:cNvSpPr txBox="1"/>
          <p:nvPr/>
        </p:nvSpPr>
        <p:spPr>
          <a:xfrm>
            <a:off x="213063" y="257452"/>
            <a:ext cx="593406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Potential problems with contrastive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Class imbalance still exists on the new class set(11 classes)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nuScenes Lidar scan with segmentation labels are sparse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~ 3000 labeled points in each sample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Object points are sparse: only ~10 points for a car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What about ScanNet?</a:t>
            </a:r>
          </a:p>
          <a:p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Uncertain issues: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Contrast between img_feat and pts_feat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Contrastive learning helps domain adaptation?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829421D3-0115-49E2-A13B-0464682178A8}"/>
              </a:ext>
            </a:extLst>
          </p:cNvPr>
          <p:cNvGraphicFramePr>
            <a:graphicFrameLocks noGrp="1"/>
          </p:cNvGraphicFramePr>
          <p:nvPr/>
        </p:nvGraphicFramePr>
        <p:xfrm>
          <a:off x="243642" y="4359510"/>
          <a:ext cx="11704716" cy="194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5393">
                  <a:extLst>
                    <a:ext uri="{9D8B030D-6E8A-4147-A177-3AD203B41FA5}">
                      <a16:colId xmlns:a16="http://schemas.microsoft.com/office/drawing/2014/main" val="3066706001"/>
                    </a:ext>
                  </a:extLst>
                </a:gridCol>
                <a:gridCol w="975393">
                  <a:extLst>
                    <a:ext uri="{9D8B030D-6E8A-4147-A177-3AD203B41FA5}">
                      <a16:colId xmlns:a16="http://schemas.microsoft.com/office/drawing/2014/main" val="4234181865"/>
                    </a:ext>
                  </a:extLst>
                </a:gridCol>
                <a:gridCol w="975393">
                  <a:extLst>
                    <a:ext uri="{9D8B030D-6E8A-4147-A177-3AD203B41FA5}">
                      <a16:colId xmlns:a16="http://schemas.microsoft.com/office/drawing/2014/main" val="3319853880"/>
                    </a:ext>
                  </a:extLst>
                </a:gridCol>
                <a:gridCol w="975393">
                  <a:extLst>
                    <a:ext uri="{9D8B030D-6E8A-4147-A177-3AD203B41FA5}">
                      <a16:colId xmlns:a16="http://schemas.microsoft.com/office/drawing/2014/main" val="1864215173"/>
                    </a:ext>
                  </a:extLst>
                </a:gridCol>
                <a:gridCol w="975393">
                  <a:extLst>
                    <a:ext uri="{9D8B030D-6E8A-4147-A177-3AD203B41FA5}">
                      <a16:colId xmlns:a16="http://schemas.microsoft.com/office/drawing/2014/main" val="2766290189"/>
                    </a:ext>
                  </a:extLst>
                </a:gridCol>
                <a:gridCol w="975393">
                  <a:extLst>
                    <a:ext uri="{9D8B030D-6E8A-4147-A177-3AD203B41FA5}">
                      <a16:colId xmlns:a16="http://schemas.microsoft.com/office/drawing/2014/main" val="3713477929"/>
                    </a:ext>
                  </a:extLst>
                </a:gridCol>
                <a:gridCol w="975393">
                  <a:extLst>
                    <a:ext uri="{9D8B030D-6E8A-4147-A177-3AD203B41FA5}">
                      <a16:colId xmlns:a16="http://schemas.microsoft.com/office/drawing/2014/main" val="575340263"/>
                    </a:ext>
                  </a:extLst>
                </a:gridCol>
                <a:gridCol w="975393">
                  <a:extLst>
                    <a:ext uri="{9D8B030D-6E8A-4147-A177-3AD203B41FA5}">
                      <a16:colId xmlns:a16="http://schemas.microsoft.com/office/drawing/2014/main" val="1916272966"/>
                    </a:ext>
                  </a:extLst>
                </a:gridCol>
                <a:gridCol w="975393">
                  <a:extLst>
                    <a:ext uri="{9D8B030D-6E8A-4147-A177-3AD203B41FA5}">
                      <a16:colId xmlns:a16="http://schemas.microsoft.com/office/drawing/2014/main" val="3250899098"/>
                    </a:ext>
                  </a:extLst>
                </a:gridCol>
                <a:gridCol w="975393">
                  <a:extLst>
                    <a:ext uri="{9D8B030D-6E8A-4147-A177-3AD203B41FA5}">
                      <a16:colId xmlns:a16="http://schemas.microsoft.com/office/drawing/2014/main" val="512581840"/>
                    </a:ext>
                  </a:extLst>
                </a:gridCol>
                <a:gridCol w="975393">
                  <a:extLst>
                    <a:ext uri="{9D8B030D-6E8A-4147-A177-3AD203B41FA5}">
                      <a16:colId xmlns:a16="http://schemas.microsoft.com/office/drawing/2014/main" val="1300036047"/>
                    </a:ext>
                  </a:extLst>
                </a:gridCol>
                <a:gridCol w="975393">
                  <a:extLst>
                    <a:ext uri="{9D8B030D-6E8A-4147-A177-3AD203B41FA5}">
                      <a16:colId xmlns:a16="http://schemas.microsoft.com/office/drawing/2014/main" val="6245337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vehicle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pedestrian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bike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traffic_</a:t>
                      </a:r>
                    </a:p>
                    <a:p>
                      <a:pPr algn="ctr"/>
                      <a:r>
                        <a:rPr lang="en-US" altLang="zh-CN" sz="1200" b="1"/>
                        <a:t>boundary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driveable_</a:t>
                      </a:r>
                    </a:p>
                    <a:p>
                      <a:pPr algn="ctr"/>
                      <a:r>
                        <a:rPr lang="en-US" altLang="zh-CN" sz="1200" b="1"/>
                        <a:t>surface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other_flat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sidewalk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terrain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manmade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vegetation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ignore</a:t>
                      </a:r>
                      <a:endParaRPr lang="zh-CN" altLang="en-US" sz="12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456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Sample 1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8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0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0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0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2013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0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76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0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812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0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0</a:t>
                      </a:r>
                      <a:endParaRPr lang="zh-CN" altLang="en-US" sz="12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099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/>
                        <a:t>Sample 2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0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0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0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0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1756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0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225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76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352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613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9</a:t>
                      </a:r>
                      <a:endParaRPr lang="zh-CN" altLang="en-US" sz="12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106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/>
                        <a:t>Sample 3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4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0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4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0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1757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0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190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4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660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687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0</a:t>
                      </a:r>
                      <a:endParaRPr lang="zh-CN" altLang="en-US" sz="12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921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/>
                        <a:t>Sample 4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5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8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0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5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1864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0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162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39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487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439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7</a:t>
                      </a:r>
                      <a:endParaRPr lang="zh-CN" altLang="en-US" sz="12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988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6413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C3457D04-60D5-412F-B224-843E0474AFEE}"/>
              </a:ext>
            </a:extLst>
          </p:cNvPr>
          <p:cNvGrpSpPr/>
          <p:nvPr/>
        </p:nvGrpSpPr>
        <p:grpSpPr>
          <a:xfrm>
            <a:off x="719091" y="3695331"/>
            <a:ext cx="4882718" cy="858344"/>
            <a:chOff x="861134" y="4598633"/>
            <a:chExt cx="4882718" cy="858344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2D14DEE-CC74-48FD-9E8D-B6D1912F6E6A}"/>
                </a:ext>
              </a:extLst>
            </p:cNvPr>
            <p:cNvSpPr/>
            <p:nvPr/>
          </p:nvSpPr>
          <p:spPr>
            <a:xfrm>
              <a:off x="861134" y="4598633"/>
              <a:ext cx="2095130" cy="3817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Source_train</a:t>
              </a: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F4EB53A-1E0C-4BCE-A7F6-0F5515CA55FF}"/>
                </a:ext>
              </a:extLst>
            </p:cNvPr>
            <p:cNvSpPr/>
            <p:nvPr/>
          </p:nvSpPr>
          <p:spPr>
            <a:xfrm>
              <a:off x="861134" y="5075237"/>
              <a:ext cx="2095130" cy="38174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Target_train</a:t>
              </a: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E6EFC1C-7834-40BC-AB5A-6FD305D6B00E}"/>
                </a:ext>
              </a:extLst>
            </p:cNvPr>
            <p:cNvSpPr/>
            <p:nvPr/>
          </p:nvSpPr>
          <p:spPr>
            <a:xfrm>
              <a:off x="3028765" y="4598633"/>
              <a:ext cx="1321293" cy="3817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Source_test</a:t>
              </a: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BFF66E9-DD32-4BAD-B1FC-9818A6345D02}"/>
                </a:ext>
              </a:extLst>
            </p:cNvPr>
            <p:cNvSpPr/>
            <p:nvPr/>
          </p:nvSpPr>
          <p:spPr>
            <a:xfrm>
              <a:off x="3028765" y="5075237"/>
              <a:ext cx="1321293" cy="38174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Target_test</a:t>
              </a: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3920BAE-9DB9-4F77-8D3B-4E7FB9D47D39}"/>
                </a:ext>
              </a:extLst>
            </p:cNvPr>
            <p:cNvSpPr/>
            <p:nvPr/>
          </p:nvSpPr>
          <p:spPr>
            <a:xfrm>
              <a:off x="4422559" y="5075237"/>
              <a:ext cx="1321293" cy="38174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Target_val</a:t>
              </a: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503FFE9E-B8D1-4EF8-92CE-C6438BFB3FCE}"/>
              </a:ext>
            </a:extLst>
          </p:cNvPr>
          <p:cNvSpPr txBox="1"/>
          <p:nvPr/>
        </p:nvSpPr>
        <p:spPr>
          <a:xfrm>
            <a:off x="279851" y="347393"/>
            <a:ext cx="8372805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Nuscenes Dataset Domain Splits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Two Source-Target pairs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(USA, Singapore) &amp; (Day, Night)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Two splits on source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Source_train &amp; Source_test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Three splits on target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Target_train, Target_test &amp; Target_val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All of the experiments (results shown in tables) up to now are carried on these splits!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23A3080-5106-4B97-A7D1-DD6B0AC9E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44" y="4648539"/>
            <a:ext cx="5122765" cy="178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163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7DC0B96-A908-4172-BE2D-4120D97191A7}"/>
              </a:ext>
            </a:extLst>
          </p:cNvPr>
          <p:cNvSpPr txBox="1"/>
          <p:nvPr/>
        </p:nvSpPr>
        <p:spPr>
          <a:xfrm>
            <a:off x="417251" y="346229"/>
            <a:ext cx="45897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04/05/2021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contrast_usa_v0/v1 train/val loss curve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B5C2371-56D4-4358-BD2B-BA783ABE4BB8}"/>
              </a:ext>
            </a:extLst>
          </p:cNvPr>
          <p:cNvSpPr txBox="1"/>
          <p:nvPr/>
        </p:nvSpPr>
        <p:spPr>
          <a:xfrm>
            <a:off x="417251" y="1226598"/>
            <a:ext cx="23278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04/08/2021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classes histogram</a:t>
            </a:r>
          </a:p>
        </p:txBody>
      </p:sp>
    </p:spTree>
    <p:extLst>
      <p:ext uri="{BB962C8B-B14F-4D97-AF65-F5344CB8AC3E}">
        <p14:creationId xmlns:p14="http://schemas.microsoft.com/office/powerpoint/2010/main" val="6611426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91A5EE0-9BC3-4FF7-AD22-777218E940A9}"/>
                  </a:ext>
                </a:extLst>
              </p:cNvPr>
              <p:cNvSpPr txBox="1"/>
              <p:nvPr/>
            </p:nvSpPr>
            <p:spPr>
              <a:xfrm>
                <a:off x="259823" y="247646"/>
                <a:ext cx="5434245" cy="9459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contrast_usa_v0: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l-GR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𝝀</m:t>
                    </m:r>
                  </m:oMath>
                </a14:m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0.1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𝑡𝑔𝑡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91A5EE0-9BC3-4FF7-AD22-777218E94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23" y="247646"/>
                <a:ext cx="5434245" cy="945900"/>
              </a:xfrm>
              <a:prstGeom prst="rect">
                <a:avLst/>
              </a:prstGeom>
              <a:blipFill>
                <a:blip r:embed="rId2"/>
                <a:stretch>
                  <a:fillRect l="-1010" t="-3871" b="-5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32F99BE0-DDDE-40E9-8A13-3AC7108D901B}"/>
              </a:ext>
            </a:extLst>
          </p:cNvPr>
          <p:cNvSpPr txBox="1"/>
          <p:nvPr/>
        </p:nvSpPr>
        <p:spPr>
          <a:xfrm>
            <a:off x="2058081" y="5786457"/>
            <a:ext cx="2020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train/val losses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D937BFD-EAEE-40A6-AFE1-3B0DCB8B320F}"/>
              </a:ext>
            </a:extLst>
          </p:cNvPr>
          <p:cNvSpPr txBox="1"/>
          <p:nvPr/>
        </p:nvSpPr>
        <p:spPr>
          <a:xfrm>
            <a:off x="7911863" y="5858864"/>
            <a:ext cx="2276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mIOU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21D693D-4771-4F89-A5C3-6AB3A02D6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756" y="1537991"/>
            <a:ext cx="5872801" cy="409123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3FE6FECA-3A0A-427E-885B-1209AD691A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734" y="1537991"/>
            <a:ext cx="5872801" cy="409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9063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91A5EE0-9BC3-4FF7-AD22-777218E940A9}"/>
                  </a:ext>
                </a:extLst>
              </p:cNvPr>
              <p:cNvSpPr txBox="1"/>
              <p:nvPr/>
            </p:nvSpPr>
            <p:spPr>
              <a:xfrm>
                <a:off x="259823" y="247646"/>
                <a:ext cx="5434245" cy="9459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contrast_usa_v1: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l-GR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𝝀</m:t>
                    </m:r>
                  </m:oMath>
                </a14:m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0.01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𝑡𝑔𝑡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91A5EE0-9BC3-4FF7-AD22-777218E94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23" y="247646"/>
                <a:ext cx="5434245" cy="945900"/>
              </a:xfrm>
              <a:prstGeom prst="rect">
                <a:avLst/>
              </a:prstGeom>
              <a:blipFill>
                <a:blip r:embed="rId2"/>
                <a:stretch>
                  <a:fillRect l="-1010" t="-3871" b="-5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图片 22">
            <a:extLst>
              <a:ext uri="{FF2B5EF4-FFF2-40B4-BE49-F238E27FC236}">
                <a16:creationId xmlns:a16="http://schemas.microsoft.com/office/drawing/2014/main" id="{564EE7EA-2EF5-4B94-A067-4AB2E031C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060" y="1440296"/>
            <a:ext cx="6069996" cy="4210986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3DA89D77-5173-4109-9261-522E99623D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40295"/>
            <a:ext cx="6019060" cy="4210987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BC03392E-B850-4B26-AC5A-B281472ED86A}"/>
              </a:ext>
            </a:extLst>
          </p:cNvPr>
          <p:cNvSpPr txBox="1"/>
          <p:nvPr/>
        </p:nvSpPr>
        <p:spPr>
          <a:xfrm>
            <a:off x="2058081" y="5786457"/>
            <a:ext cx="2020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train/val losses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30E4415-A773-4A44-ABB3-C4EA97BB3862}"/>
              </a:ext>
            </a:extLst>
          </p:cNvPr>
          <p:cNvSpPr txBox="1"/>
          <p:nvPr/>
        </p:nvSpPr>
        <p:spPr>
          <a:xfrm>
            <a:off x="7911863" y="5858864"/>
            <a:ext cx="2276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mIOU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1546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A341F6E-B06A-4842-A08F-3F93688F3859}"/>
                  </a:ext>
                </a:extLst>
              </p:cNvPr>
              <p:cNvSpPr txBox="1"/>
              <p:nvPr/>
            </p:nvSpPr>
            <p:spPr>
              <a:xfrm>
                <a:off x="272249" y="255661"/>
                <a:ext cx="3732560" cy="9459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src_ctr_usa_v0: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b="1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𝛌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0.01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𝑠𝑟𝑐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</m:oMath>
                </a14:m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A341F6E-B06A-4842-A08F-3F93688F3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49" y="255661"/>
                <a:ext cx="3732560" cy="945900"/>
              </a:xfrm>
              <a:prstGeom prst="rect">
                <a:avLst/>
              </a:prstGeom>
              <a:blipFill>
                <a:blip r:embed="rId2"/>
                <a:stretch>
                  <a:fillRect l="-1471" t="-3871" b="-5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E75EEB59-C26B-43CB-BBB9-4C81C1C64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39" y="1456786"/>
            <a:ext cx="5960662" cy="414502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A0402949-01CD-410F-82E5-CF4C8ABEA62E}"/>
              </a:ext>
            </a:extLst>
          </p:cNvPr>
          <p:cNvSpPr txBox="1"/>
          <p:nvPr/>
        </p:nvSpPr>
        <p:spPr>
          <a:xfrm>
            <a:off x="2058081" y="5786457"/>
            <a:ext cx="2020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train/val losses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FD93874-3259-4B7D-8214-DFF6614CE1DB}"/>
              </a:ext>
            </a:extLst>
          </p:cNvPr>
          <p:cNvSpPr txBox="1"/>
          <p:nvPr/>
        </p:nvSpPr>
        <p:spPr>
          <a:xfrm>
            <a:off x="7911863" y="5858864"/>
            <a:ext cx="2276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mIOU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9E51A8E-C951-49B2-A408-B4845AF7B9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83046"/>
            <a:ext cx="5960661" cy="417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4660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AE08A4E-35C8-4EC3-95FA-EBDFEE947D45}"/>
                  </a:ext>
                </a:extLst>
              </p:cNvPr>
              <p:cNvSpPr txBox="1"/>
              <p:nvPr/>
            </p:nvSpPr>
            <p:spPr>
              <a:xfrm>
                <a:off x="272249" y="255661"/>
                <a:ext cx="3732560" cy="9459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src_ctr_usa_v1: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b="1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𝛌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0.1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𝑠𝑟𝑐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</m:oMath>
                </a14:m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AE08A4E-35C8-4EC3-95FA-EBDFEE947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49" y="255661"/>
                <a:ext cx="3732560" cy="945900"/>
              </a:xfrm>
              <a:prstGeom prst="rect">
                <a:avLst/>
              </a:prstGeom>
              <a:blipFill>
                <a:blip r:embed="rId2"/>
                <a:stretch>
                  <a:fillRect l="-1471" t="-3871" b="-5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6CD3C066-C31B-4BCD-B76E-509813C7D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58" y="1478161"/>
            <a:ext cx="5823749" cy="406509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43922763-3045-44DE-A902-C93D12538809}"/>
              </a:ext>
            </a:extLst>
          </p:cNvPr>
          <p:cNvSpPr txBox="1"/>
          <p:nvPr/>
        </p:nvSpPr>
        <p:spPr>
          <a:xfrm>
            <a:off x="2217880" y="5733191"/>
            <a:ext cx="2020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train/val losses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C39F3BF-F19B-4B81-A78A-8674F71F0375}"/>
              </a:ext>
            </a:extLst>
          </p:cNvPr>
          <p:cNvSpPr txBox="1"/>
          <p:nvPr/>
        </p:nvSpPr>
        <p:spPr>
          <a:xfrm>
            <a:off x="8071662" y="5805598"/>
            <a:ext cx="2276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mIOU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96F6ACDF-13F7-4693-BAFE-C5FBB2EADB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78160"/>
            <a:ext cx="5887770" cy="406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1129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98178E2-48B7-493E-8042-450DA389C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857" y="1447488"/>
            <a:ext cx="5985764" cy="41354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B04A9F1-DE52-41DB-AF13-26FD0894C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7489"/>
            <a:ext cx="6018857" cy="41354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63ED7F7-47DB-413A-A9EE-6CDDDD419587}"/>
                  </a:ext>
                </a:extLst>
              </p:cNvPr>
              <p:cNvSpPr txBox="1"/>
              <p:nvPr/>
            </p:nvSpPr>
            <p:spPr>
              <a:xfrm>
                <a:off x="268064" y="229648"/>
                <a:ext cx="4604146" cy="9459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Vanilla Fusion/baseline_usa_v1/baseline2_usa: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batch_size=8 (the same as xmuda)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</m:oMath>
                </a14:m>
                <a:endParaRPr lang="en-US" altLang="zh-CN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63ED7F7-47DB-413A-A9EE-6CDDDD419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064" y="229648"/>
                <a:ext cx="4604146" cy="945900"/>
              </a:xfrm>
              <a:prstGeom prst="rect">
                <a:avLst/>
              </a:prstGeom>
              <a:blipFill>
                <a:blip r:embed="rId4"/>
                <a:stretch>
                  <a:fillRect l="-1192" t="-3871" r="-530" b="-5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33723D36-96CE-4670-8F04-D8CCFCE5BEE5}"/>
              </a:ext>
            </a:extLst>
          </p:cNvPr>
          <p:cNvSpPr txBox="1"/>
          <p:nvPr/>
        </p:nvSpPr>
        <p:spPr>
          <a:xfrm>
            <a:off x="2217880" y="5733191"/>
            <a:ext cx="2020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train/val losses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F5D90E1-116B-4B42-86A2-3029C8571178}"/>
              </a:ext>
            </a:extLst>
          </p:cNvPr>
          <p:cNvSpPr txBox="1"/>
          <p:nvPr/>
        </p:nvSpPr>
        <p:spPr>
          <a:xfrm>
            <a:off x="8071662" y="5805598"/>
            <a:ext cx="2276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mIOU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3117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FE2EDB8-F1A8-4963-B475-1939129D1C70}"/>
              </a:ext>
            </a:extLst>
          </p:cNvPr>
          <p:cNvSpPr txBox="1"/>
          <p:nvPr/>
        </p:nvSpPr>
        <p:spPr>
          <a:xfrm>
            <a:off x="417251" y="346229"/>
            <a:ext cx="24080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03/28/2021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src_ctr_usa_v3/v4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5289523-1493-4D4B-9B26-610CC96A4D5F}"/>
              </a:ext>
            </a:extLst>
          </p:cNvPr>
          <p:cNvSpPr txBox="1"/>
          <p:nvPr/>
        </p:nvSpPr>
        <p:spPr>
          <a:xfrm>
            <a:off x="417251" y="1361892"/>
            <a:ext cx="25651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03/25/2021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src_ctr_usa_v1/v2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only_ctr_usa_v0/v1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0774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5285138-A183-4694-9971-614D3980EB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923524"/>
              </p:ext>
            </p:extLst>
          </p:nvPr>
        </p:nvGraphicFramePr>
        <p:xfrm>
          <a:off x="461640" y="566337"/>
          <a:ext cx="5255579" cy="35027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25948">
                  <a:extLst>
                    <a:ext uri="{9D8B030D-6E8A-4147-A177-3AD203B41FA5}">
                      <a16:colId xmlns:a16="http://schemas.microsoft.com/office/drawing/2014/main" val="3158983323"/>
                    </a:ext>
                  </a:extLst>
                </a:gridCol>
                <a:gridCol w="1340528">
                  <a:extLst>
                    <a:ext uri="{9D8B030D-6E8A-4147-A177-3AD203B41FA5}">
                      <a16:colId xmlns:a16="http://schemas.microsoft.com/office/drawing/2014/main" val="3981907334"/>
                    </a:ext>
                  </a:extLst>
                </a:gridCol>
                <a:gridCol w="1589103">
                  <a:extLst>
                    <a:ext uri="{9D8B030D-6E8A-4147-A177-3AD203B41FA5}">
                      <a16:colId xmlns:a16="http://schemas.microsoft.com/office/drawing/2014/main" val="85218997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8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contrastive loss ablation study </a:t>
                      </a:r>
                    </a:p>
                    <a:p>
                      <a:pPr algn="ctr"/>
                      <a:r>
                        <a:rPr lang="en-US" altLang="zh-CN" sz="18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 single source domain</a:t>
                      </a:r>
                      <a:endParaRPr lang="zh-CN" altLang="en-US" sz="18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8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8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3416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Configs</a:t>
                      </a:r>
                      <a:endParaRPr lang="zh-CN" altLang="en-US" sz="18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Source_test</a:t>
                      </a:r>
                    </a:p>
                    <a:p>
                      <a:pPr algn="ctr"/>
                      <a:r>
                        <a:rPr lang="en-US" altLang="zh-CN" sz="18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(mIOU)</a:t>
                      </a:r>
                      <a:endParaRPr lang="zh-CN" altLang="en-US" sz="18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Target_test</a:t>
                      </a:r>
                    </a:p>
                    <a:p>
                      <a:pPr algn="ctr"/>
                      <a:r>
                        <a:rPr lang="en-US" altLang="zh-CN" sz="18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(mIOU)</a:t>
                      </a:r>
                      <a:endParaRPr lang="zh-CN" altLang="en-US" sz="18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3216606"/>
                  </a:ext>
                </a:extLst>
              </a:tr>
              <a:tr h="3683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 action="ppaction://hlinksldjump"/>
                        </a:rPr>
                        <a:t>src_ctr_usa_v0</a:t>
                      </a: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(0.01)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68.42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61.14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9806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 action="ppaction://hlinksldjump"/>
                        </a:rPr>
                        <a:t>src_ctr_usa_v1</a:t>
                      </a: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(0.1)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68.80</a:t>
                      </a:r>
                      <a:endParaRPr lang="zh-CN" altLang="en-US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59.90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5390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4" action="ppaction://hlinksldjump"/>
                        </a:rPr>
                        <a:t>src_ctr_usa_v2</a:t>
                      </a: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(0.5) 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65.55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52.04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5097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5" action="ppaction://hlinksldjump"/>
                        </a:rPr>
                        <a:t>src_ctr_usa_v3</a:t>
                      </a: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(0.3)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66.44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54.68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942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6" action="ppaction://hlinksldjump"/>
                        </a:rPr>
                        <a:t>src_ctr_usa_v4</a:t>
                      </a: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(1.0)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63.66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52.85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642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7" action="ppaction://hlinksldjump"/>
                        </a:rPr>
                        <a:t>baseline_usa_v1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68.01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63.74</a:t>
                      </a:r>
                      <a:endParaRPr lang="zh-CN" altLang="en-US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5515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4222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A351BAE-1816-49A7-89EB-CB14F6175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08" y="106059"/>
            <a:ext cx="4205258" cy="330518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ED8495D-4362-4564-93F6-296E14D6A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08" y="3454100"/>
            <a:ext cx="4205258" cy="32079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52DDDA7-A990-4279-BD72-D0D661029489}"/>
                  </a:ext>
                </a:extLst>
              </p:cNvPr>
              <p:cNvSpPr txBox="1"/>
              <p:nvPr/>
            </p:nvSpPr>
            <p:spPr>
              <a:xfrm>
                <a:off x="6096000" y="3558154"/>
                <a:ext cx="3270895" cy="1499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src_ctr_usa_v0: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b="1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𝛌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0.01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#pts = 1024, # groups = 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batch_size=8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𝑠𝑟𝑐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</m:oMath>
                </a14:m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52DDDA7-A990-4279-BD72-D0D661029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558154"/>
                <a:ext cx="3270895" cy="1499898"/>
              </a:xfrm>
              <a:prstGeom prst="rect">
                <a:avLst/>
              </a:prstGeom>
              <a:blipFill>
                <a:blip r:embed="rId4"/>
                <a:stretch>
                  <a:fillRect l="-1490" t="-2439" b="-2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56096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0B9B7CA-1098-4CEE-BF62-96FCBB5D9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89" y="1"/>
            <a:ext cx="4371033" cy="3429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E753EAC-A521-42DD-8E47-80DD6F95C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89" y="3429000"/>
            <a:ext cx="4371033" cy="32553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83C6866-76D1-4E96-901D-9786CECD3908}"/>
                  </a:ext>
                </a:extLst>
              </p:cNvPr>
              <p:cNvSpPr txBox="1"/>
              <p:nvPr/>
            </p:nvSpPr>
            <p:spPr>
              <a:xfrm>
                <a:off x="6096000" y="3558154"/>
                <a:ext cx="3270895" cy="1499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src_ctr_usa_v1: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b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𝛌</m:t>
                    </m:r>
                    <m:r>
                      <a:rPr lang="en-US" altLang="zh-CN" b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 0.1</m:t>
                    </m:r>
                  </m:oMath>
                </a14:m>
                <a:endPara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#pts = 1024, # groups = 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batch_size=8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</m:oMath>
                </a14:m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83C6866-76D1-4E96-901D-9786CECD3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558154"/>
                <a:ext cx="3270895" cy="1499898"/>
              </a:xfrm>
              <a:prstGeom prst="rect">
                <a:avLst/>
              </a:prstGeom>
              <a:blipFill>
                <a:blip r:embed="rId4"/>
                <a:stretch>
                  <a:fillRect l="-1490" t="-2439" b="-2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7720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6B69F10-5A3A-4BC8-B2D2-FBF9C97E5F07}"/>
              </a:ext>
            </a:extLst>
          </p:cNvPr>
          <p:cNvSpPr txBox="1"/>
          <p:nvPr/>
        </p:nvSpPr>
        <p:spPr>
          <a:xfrm>
            <a:off x="301841" y="221940"/>
            <a:ext cx="49616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nuScenes-lidarseg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foreground 23; background 9; altogether 32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C52E08B6-92B0-48C5-9D89-81A43B652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995140"/>
              </p:ext>
            </p:extLst>
          </p:nvPr>
        </p:nvGraphicFramePr>
        <p:xfrm>
          <a:off x="542524" y="1231604"/>
          <a:ext cx="9844350" cy="4820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57935">
                  <a:extLst>
                    <a:ext uri="{9D8B030D-6E8A-4147-A177-3AD203B41FA5}">
                      <a16:colId xmlns:a16="http://schemas.microsoft.com/office/drawing/2014/main" val="140249697"/>
                    </a:ext>
                  </a:extLst>
                </a:gridCol>
                <a:gridCol w="3247254">
                  <a:extLst>
                    <a:ext uri="{9D8B030D-6E8A-4147-A177-3AD203B41FA5}">
                      <a16:colId xmlns:a16="http://schemas.microsoft.com/office/drawing/2014/main" val="3025748622"/>
                    </a:ext>
                  </a:extLst>
                </a:gridCol>
                <a:gridCol w="685554">
                  <a:extLst>
                    <a:ext uri="{9D8B030D-6E8A-4147-A177-3AD203B41FA5}">
                      <a16:colId xmlns:a16="http://schemas.microsoft.com/office/drawing/2014/main" val="1348947021"/>
                    </a:ext>
                  </a:extLst>
                </a:gridCol>
                <a:gridCol w="2650329">
                  <a:extLst>
                    <a:ext uri="{9D8B030D-6E8A-4147-A177-3AD203B41FA5}">
                      <a16:colId xmlns:a16="http://schemas.microsoft.com/office/drawing/2014/main" val="3109792567"/>
                    </a:ext>
                  </a:extLst>
                </a:gridCol>
                <a:gridCol w="687674">
                  <a:extLst>
                    <a:ext uri="{9D8B030D-6E8A-4147-A177-3AD203B41FA5}">
                      <a16:colId xmlns:a16="http://schemas.microsoft.com/office/drawing/2014/main" val="2926689783"/>
                    </a:ext>
                  </a:extLst>
                </a:gridCol>
                <a:gridCol w="1915604">
                  <a:extLst>
                    <a:ext uri="{9D8B030D-6E8A-4147-A177-3AD203B41FA5}">
                      <a16:colId xmlns:a16="http://schemas.microsoft.com/office/drawing/2014/main" val="1093985712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Foreground classes (23)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Background classes (9)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898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animal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static_object.bicycle_rack 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flat.driveable_surface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1896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human.pedestrian.adult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vehicle.bicycle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flat.other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282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human.pedestrian.child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vehicle.bus.bendy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flat.sidewalk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2743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human.pedestrian.construction_worker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vehicle.bus.rigid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flat.terrain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8409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human.pedestrian.personal_mobility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vehicle.car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static.manmade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6674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human.pedestrian.police_officer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vehicle.construction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static.other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5730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human.pedestrian.stroller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vehicle.emergency.ambulance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static.vegetation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9288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human.pedestrian.wheelchair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vehicle.emergency.police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vehicle.ego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9236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movable_object.barrier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vehicle.motorcycle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noise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4769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movable_object.debris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vehicle.trailer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5596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movable_object.pushable_pullable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vehicle.truck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316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movable_object.trafficcone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72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29129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E74A232-F4D6-47D9-B748-8332545CF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30" y="1"/>
            <a:ext cx="4333352" cy="3429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CB36B11-06F8-4ECF-A33A-C9447BA12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30" y="3429000"/>
            <a:ext cx="4333352" cy="33168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6E0430E-D951-4963-8891-7A201E88E95E}"/>
                  </a:ext>
                </a:extLst>
              </p:cNvPr>
              <p:cNvSpPr txBox="1"/>
              <p:nvPr/>
            </p:nvSpPr>
            <p:spPr>
              <a:xfrm>
                <a:off x="6096000" y="3558154"/>
                <a:ext cx="3270895" cy="1499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src_ctr_usa_v2: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b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𝛌</m:t>
                    </m:r>
                    <m:r>
                      <a:rPr lang="en-US" altLang="zh-CN" b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 0.</m:t>
                    </m:r>
                    <m:r>
                      <m:rPr>
                        <m:nor/>
                      </m:rPr>
                      <a:rPr lang="en-US" altLang="zh-CN" b="1" i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5</m:t>
                    </m:r>
                  </m:oMath>
                </a14:m>
                <a:endPara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#pts = 1024, # groups = 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batch_size=8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</m:oMath>
                </a14:m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6E0430E-D951-4963-8891-7A201E88E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558154"/>
                <a:ext cx="3270895" cy="1499898"/>
              </a:xfrm>
              <a:prstGeom prst="rect">
                <a:avLst/>
              </a:prstGeom>
              <a:blipFill>
                <a:blip r:embed="rId4"/>
                <a:stretch>
                  <a:fillRect l="-1490" t="-2439" b="-2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26928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5DF0048F-061E-406D-BE68-C6613DCA3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67" y="3450999"/>
            <a:ext cx="4396552" cy="3429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78D81AA-4571-45D6-8EF4-D6149545A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67" y="-1"/>
            <a:ext cx="4559362" cy="35333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146F7E3-79EC-457A-935D-D1F42CBCC987}"/>
                  </a:ext>
                </a:extLst>
              </p:cNvPr>
              <p:cNvSpPr txBox="1"/>
              <p:nvPr/>
            </p:nvSpPr>
            <p:spPr>
              <a:xfrm>
                <a:off x="6096000" y="3558154"/>
                <a:ext cx="3270895" cy="1499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src_ctr_usa_v3: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b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𝛌</m:t>
                    </m:r>
                    <m:r>
                      <a:rPr lang="en-US" altLang="zh-CN" b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 0.</m:t>
                    </m:r>
                    <m:r>
                      <m:rPr>
                        <m:nor/>
                      </m:rPr>
                      <a:rPr lang="en-US" altLang="zh-CN" b="1" i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endPara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#pts = 1024, # groups = 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batch_size=8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</m:oMath>
                </a14:m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146F7E3-79EC-457A-935D-D1F42CBCC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558154"/>
                <a:ext cx="3270895" cy="1499898"/>
              </a:xfrm>
              <a:prstGeom prst="rect">
                <a:avLst/>
              </a:prstGeom>
              <a:blipFill>
                <a:blip r:embed="rId4"/>
                <a:stretch>
                  <a:fillRect l="-1490" t="-2439" b="-2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7995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C553F80-018A-4B87-9124-106F54E44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22" y="3558154"/>
            <a:ext cx="4250863" cy="33062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86E4B67-7716-4D7C-971D-8CD73617CD5E}"/>
                  </a:ext>
                </a:extLst>
              </p:cNvPr>
              <p:cNvSpPr txBox="1"/>
              <p:nvPr/>
            </p:nvSpPr>
            <p:spPr>
              <a:xfrm>
                <a:off x="6096000" y="3558154"/>
                <a:ext cx="3270895" cy="1499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src_ctr_usa_v4: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b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𝛌</m:t>
                    </m:r>
                    <m:r>
                      <a:rPr lang="en-US" altLang="zh-CN" b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m:rPr>
                        <m:nor/>
                      </m:rPr>
                      <a:rPr lang="en-US" altLang="zh-CN" b="1" i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1.0</m:t>
                    </m:r>
                  </m:oMath>
                </a14:m>
                <a:endPara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#pts = 1024, # groups = 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batch_size=8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</m:oMath>
                </a14:m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86E4B67-7716-4D7C-971D-8CD73617C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558154"/>
                <a:ext cx="3270895" cy="1499898"/>
              </a:xfrm>
              <a:prstGeom prst="rect">
                <a:avLst/>
              </a:prstGeom>
              <a:blipFill>
                <a:blip r:embed="rId3"/>
                <a:stretch>
                  <a:fillRect l="-1490" t="-2439" b="-2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84FD8513-D8D7-45A8-A0C9-4C08364B94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927" y="117539"/>
            <a:ext cx="4304558" cy="344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5888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C293B38-4862-4093-835B-9DD9B8FE6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78" y="0"/>
            <a:ext cx="526732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2003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0D803EC-790A-4052-A34F-36535D17F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12" y="0"/>
            <a:ext cx="5372100" cy="43148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11A44A0-0831-4A07-BE35-715F564634EF}"/>
              </a:ext>
            </a:extLst>
          </p:cNvPr>
          <p:cNvSpPr txBox="1"/>
          <p:nvPr/>
        </p:nvSpPr>
        <p:spPr>
          <a:xfrm>
            <a:off x="5497312" y="1690084"/>
            <a:ext cx="33137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tgt_contrast_loss &amp; src_contrast_loss </a:t>
            </a:r>
          </a:p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nearly </a:t>
            </a:r>
            <a:r>
              <a:rPr lang="en-US" altLang="zh-C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coincide</a:t>
            </a:r>
            <a:endParaRPr lang="zh-CN" alt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4CCBD9C-802F-4F03-B8D7-5D156542B344}"/>
              </a:ext>
            </a:extLst>
          </p:cNvPr>
          <p:cNvCxnSpPr>
            <a:cxnSpLocks/>
          </p:cNvCxnSpPr>
          <p:nvPr/>
        </p:nvCxnSpPr>
        <p:spPr>
          <a:xfrm flipH="1">
            <a:off x="4349478" y="2274859"/>
            <a:ext cx="1147834" cy="406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9470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FE2EDB8-F1A8-4963-B475-1939129D1C70}"/>
              </a:ext>
            </a:extLst>
          </p:cNvPr>
          <p:cNvSpPr txBox="1"/>
          <p:nvPr/>
        </p:nvSpPr>
        <p:spPr>
          <a:xfrm>
            <a:off x="417251" y="346229"/>
            <a:ext cx="26212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03/24/2021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contrast_usa_v3/v4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src_contrast_usa_v0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FE04878-6083-4E4A-A171-713897C6FBE3}"/>
              </a:ext>
            </a:extLst>
          </p:cNvPr>
          <p:cNvSpPr txBox="1"/>
          <p:nvPr/>
        </p:nvSpPr>
        <p:spPr>
          <a:xfrm>
            <a:off x="417251" y="1535837"/>
            <a:ext cx="38298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03/20/2021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baseline_usa_v1(baseline2_usa)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contrast_usa_v1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48BD2C1-578F-40DD-AA34-9A79079E1D9B}"/>
              </a:ext>
            </a:extLst>
          </p:cNvPr>
          <p:cNvSpPr txBox="1"/>
          <p:nvPr/>
        </p:nvSpPr>
        <p:spPr>
          <a:xfrm>
            <a:off x="417251" y="2725445"/>
            <a:ext cx="38298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03/19/2021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baseline_usa_v0(baseline1_usa)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bontrast_usa_v0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1630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F3D81365-D1C6-4671-BA9C-FFE4847E9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636043"/>
              </p:ext>
            </p:extLst>
          </p:nvPr>
        </p:nvGraphicFramePr>
        <p:xfrm>
          <a:off x="488272" y="666975"/>
          <a:ext cx="5406500" cy="439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5231">
                  <a:extLst>
                    <a:ext uri="{9D8B030D-6E8A-4147-A177-3AD203B41FA5}">
                      <a16:colId xmlns:a16="http://schemas.microsoft.com/office/drawing/2014/main" val="771969819"/>
                    </a:ext>
                  </a:extLst>
                </a:gridCol>
                <a:gridCol w="2015231">
                  <a:extLst>
                    <a:ext uri="{9D8B030D-6E8A-4147-A177-3AD203B41FA5}">
                      <a16:colId xmlns:a16="http://schemas.microsoft.com/office/drawing/2014/main" val="4039554202"/>
                    </a:ext>
                  </a:extLst>
                </a:gridCol>
                <a:gridCol w="1376038">
                  <a:extLst>
                    <a:ext uri="{9D8B030D-6E8A-4147-A177-3AD203B41FA5}">
                      <a16:colId xmlns:a16="http://schemas.microsoft.com/office/drawing/2014/main" val="2307139961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USA/Singapore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4668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Config</a:t>
                      </a:r>
                      <a:endParaRPr lang="zh-CN" altLang="en-US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Target_test</a:t>
                      </a:r>
                    </a:p>
                    <a:p>
                      <a:pPr algn="ctr"/>
                      <a:r>
                        <a:rPr lang="en-US" altLang="zh-C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(mIOU)</a:t>
                      </a:r>
                      <a:endParaRPr lang="zh-CN" altLang="en-US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705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xMUDA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 action="ppaction://hlinksldjump"/>
                        </a:rPr>
                        <a:t>dual head + KL_div</a:t>
                      </a:r>
                    </a:p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 action="ppaction://hlinksldjump"/>
                        </a:rPr>
                        <a:t>2D+3D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62.53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754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xMUDA baseline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 action="ppaction://hlinksldjump"/>
                        </a:rPr>
                        <a:t>single head</a:t>
                      </a:r>
                    </a:p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 action="ppaction://hlinksldjump"/>
                        </a:rPr>
                        <a:t>2D+3D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62.10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07136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Vanilla fusion baseline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 action="ppaction://hlinksldjump"/>
                        </a:rPr>
                        <a:t>baseline_usa_v0</a:t>
                      </a:r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(B=4)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61.57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8071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4" action="ppaction://hlinksldjump"/>
                        </a:rPr>
                        <a:t>baseline_usa_v1</a:t>
                      </a:r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(B=8)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63.74</a:t>
                      </a:r>
                      <a:endParaRPr lang="zh-CN" altLang="en-US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77048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Contrastive loss on both source_train &amp; target_train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5" action="ppaction://hlinksldjump"/>
                        </a:rPr>
                        <a:t>contrast_usa_v0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52.67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77306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6" action="ppaction://hlinksldjump"/>
                        </a:rPr>
                        <a:t>contrast_usa_v1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61.69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606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contrast_usa_v3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 60.00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823795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contrast_usa_v4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 60.00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38565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6105C4D-057A-4E0D-85A8-36D6046C939D}"/>
                  </a:ext>
                </a:extLst>
              </p:cNvPr>
              <p:cNvSpPr txBox="1"/>
              <p:nvPr/>
            </p:nvSpPr>
            <p:spPr>
              <a:xfrm>
                <a:off x="6587056" y="648645"/>
                <a:ext cx="6699270" cy="34004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Hyperparameters to fine-tune: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(0.1, 0.01, 0.005, 0.001)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Temparature (100, 10, 1, 0.5, 0.1, 0.05)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#pts in each group (64, 256, 1024, 2048) &amp; #groups in each sample</a:t>
                </a:r>
                <a:endPara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𝑝𝑜𝑠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𝑛𝑒𝑔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(#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𝑝𝑡𝑠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−1)</m:t>
                    </m:r>
                  </m:oMath>
                </a14:m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Transformation after representation(Linear, Non-Linear, None)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Optimizers(AdamW, Adam, SGD+Momentum)</a:t>
                </a:r>
              </a:p>
              <a:p>
                <a:pPr>
                  <a:lnSpc>
                    <a:spcPct val="150000"/>
                  </a:lnSpc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6105C4D-057A-4E0D-85A8-36D6046C9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7056" y="648645"/>
                <a:ext cx="6699270" cy="3400418"/>
              </a:xfrm>
              <a:prstGeom prst="rect">
                <a:avLst/>
              </a:prstGeom>
              <a:blipFill>
                <a:blip r:embed="rId7"/>
                <a:stretch>
                  <a:fillRect l="-8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15412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61E8708-BC52-421D-8E0F-B380D3BCC041}"/>
                  </a:ext>
                </a:extLst>
              </p:cNvPr>
              <p:cNvSpPr txBox="1"/>
              <p:nvPr/>
            </p:nvSpPr>
            <p:spPr>
              <a:xfrm>
                <a:off x="545707" y="396152"/>
                <a:ext cx="4977388" cy="9459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contrast_usa: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batch_size=8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𝑡𝑔𝑡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61E8708-BC52-421D-8E0F-B380D3BCC0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07" y="396152"/>
                <a:ext cx="4977388" cy="945900"/>
              </a:xfrm>
              <a:prstGeom prst="rect">
                <a:avLst/>
              </a:prstGeom>
              <a:blipFill>
                <a:blip r:embed="rId2"/>
                <a:stretch>
                  <a:fillRect l="-1103" t="-3871" b="-5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>
            <a:extLst>
              <a:ext uri="{FF2B5EF4-FFF2-40B4-BE49-F238E27FC236}">
                <a16:creationId xmlns:a16="http://schemas.microsoft.com/office/drawing/2014/main" id="{05A68F92-9D73-43D7-A31C-59DE59F6B5AC}"/>
              </a:ext>
            </a:extLst>
          </p:cNvPr>
          <p:cNvGrpSpPr/>
          <p:nvPr/>
        </p:nvGrpSpPr>
        <p:grpSpPr>
          <a:xfrm>
            <a:off x="550171" y="1844000"/>
            <a:ext cx="2847686" cy="3576583"/>
            <a:chOff x="324060" y="1799210"/>
            <a:chExt cx="2847686" cy="35765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81D35849-69DB-4FE4-AE0A-BE65F8392A7C}"/>
                    </a:ext>
                  </a:extLst>
                </p:cNvPr>
                <p:cNvSpPr txBox="1"/>
                <p:nvPr/>
              </p:nvSpPr>
              <p:spPr>
                <a:xfrm>
                  <a:off x="329301" y="3556167"/>
                  <a:ext cx="2705100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contrast_usa_v3: 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𝜆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=0.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0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1</m:t>
                      </m:r>
                    </m:oMath>
                  </a14:m>
                  <a:endPara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altLang="zh-C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#pts = 128, # groups = 8</a:t>
                  </a:r>
                </a:p>
              </p:txBody>
            </p:sp>
          </mc:Choice>
          <mc:Fallback xmlns="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81D35849-69DB-4FE4-AE0A-BE65F8392A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301" y="3556167"/>
                  <a:ext cx="2705100" cy="923330"/>
                </a:xfrm>
                <a:prstGeom prst="rect">
                  <a:avLst/>
                </a:prstGeom>
                <a:blipFill>
                  <a:blip r:embed="rId3"/>
                  <a:stretch>
                    <a:fillRect l="-1802" t="-3974" r="-1802" b="-99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1953C7CF-52D5-48B1-9FD1-190C0100FA40}"/>
                    </a:ext>
                  </a:extLst>
                </p:cNvPr>
                <p:cNvSpPr txBox="1"/>
                <p:nvPr/>
              </p:nvSpPr>
              <p:spPr>
                <a:xfrm>
                  <a:off x="324060" y="4452463"/>
                  <a:ext cx="2822119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contrast_usa_v4: 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𝜆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=0.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0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1</m:t>
                      </m:r>
                    </m:oMath>
                  </a14:m>
                  <a:endPara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altLang="zh-C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#pts = 2048, # groups = 1</a:t>
                  </a:r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1953C7CF-52D5-48B1-9FD1-190C0100FA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060" y="4452463"/>
                  <a:ext cx="2822119" cy="923330"/>
                </a:xfrm>
                <a:prstGeom prst="rect">
                  <a:avLst/>
                </a:prstGeom>
                <a:blipFill>
                  <a:blip r:embed="rId4"/>
                  <a:stretch>
                    <a:fillRect l="-1728" t="-3974" r="-1728" b="-99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3D1744A1-A201-4FDF-94DE-586BE8F344BE}"/>
                    </a:ext>
                  </a:extLst>
                </p:cNvPr>
                <p:cNvSpPr txBox="1"/>
                <p:nvPr/>
              </p:nvSpPr>
              <p:spPr>
                <a:xfrm>
                  <a:off x="329301" y="1799210"/>
                  <a:ext cx="2842445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contrast_usa_v0: 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𝜆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=0.1</m:t>
                      </m:r>
                    </m:oMath>
                  </a14:m>
                  <a:endPara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altLang="zh-C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#pts = 1024, # groups = 1</a:t>
                  </a:r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3D1744A1-A201-4FDF-94DE-586BE8F344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301" y="1799210"/>
                  <a:ext cx="2842445" cy="923330"/>
                </a:xfrm>
                <a:prstGeom prst="rect">
                  <a:avLst/>
                </a:prstGeom>
                <a:blipFill>
                  <a:blip r:embed="rId5"/>
                  <a:stretch>
                    <a:fillRect l="-1717" t="-3289" r="-1073" b="-92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54F04AC2-DF48-43D1-885B-0D00548942DC}"/>
                    </a:ext>
                  </a:extLst>
                </p:cNvPr>
                <p:cNvSpPr txBox="1"/>
                <p:nvPr/>
              </p:nvSpPr>
              <p:spPr>
                <a:xfrm>
                  <a:off x="329301" y="2659871"/>
                  <a:ext cx="2822119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contrast_usa_v1: 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𝜆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=0.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0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1</m:t>
                      </m:r>
                    </m:oMath>
                  </a14:m>
                  <a:endPara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altLang="zh-C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#pts = 1024, # groups = 1</a:t>
                  </a:r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54F04AC2-DF48-43D1-885B-0D00548942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301" y="2659871"/>
                  <a:ext cx="2822119" cy="923330"/>
                </a:xfrm>
                <a:prstGeom prst="rect">
                  <a:avLst/>
                </a:prstGeom>
                <a:blipFill>
                  <a:blip r:embed="rId6"/>
                  <a:stretch>
                    <a:fillRect l="-1728" t="-3974" r="-1728" b="-99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23DF2604-6877-4F8B-A953-790CEEE8E182}"/>
              </a:ext>
            </a:extLst>
          </p:cNvPr>
          <p:cNvSpPr txBox="1"/>
          <p:nvPr/>
        </p:nvSpPr>
        <p:spPr>
          <a:xfrm>
            <a:off x="270792" y="94259"/>
            <a:ext cx="16645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Meta Config: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E169C9B-388C-4E04-BEB8-68E06F218B36}"/>
              </a:ext>
            </a:extLst>
          </p:cNvPr>
          <p:cNvSpPr txBox="1"/>
          <p:nvPr/>
        </p:nvSpPr>
        <p:spPr>
          <a:xfrm>
            <a:off x="270792" y="1532670"/>
            <a:ext cx="17821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Sub Configs:</a:t>
            </a:r>
          </a:p>
        </p:txBody>
      </p:sp>
    </p:spTree>
    <p:extLst>
      <p:ext uri="{BB962C8B-B14F-4D97-AF65-F5344CB8AC3E}">
        <p14:creationId xmlns:p14="http://schemas.microsoft.com/office/powerpoint/2010/main" val="33359405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E045D24-5CDB-4337-89A4-567B839F4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878"/>
            <a:ext cx="6096001" cy="331902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6DB9921-A536-4C1B-A0BE-9BA54236A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08899"/>
            <a:ext cx="6096000" cy="3251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94A8E58-DDD4-4839-983E-EDC00601659D}"/>
                  </a:ext>
                </a:extLst>
              </p:cNvPr>
              <p:cNvSpPr txBox="1"/>
              <p:nvPr/>
            </p:nvSpPr>
            <p:spPr>
              <a:xfrm>
                <a:off x="6988462" y="3620919"/>
                <a:ext cx="3641831" cy="9459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baseline_usa_v1: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batch_size=8(the same as xmuda)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</m:oMath>
                </a14:m>
                <a:endParaRPr lang="en-US" altLang="zh-CN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94A8E58-DDD4-4839-983E-EDC006016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8462" y="3620919"/>
                <a:ext cx="3641831" cy="945900"/>
              </a:xfrm>
              <a:prstGeom prst="rect">
                <a:avLst/>
              </a:prstGeom>
              <a:blipFill>
                <a:blip r:embed="rId5"/>
                <a:stretch>
                  <a:fillRect l="-1338" t="-3871" r="-669" b="-5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30362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F6E751EA-F9B2-4DD5-A38D-78CBFE536DFB}"/>
              </a:ext>
            </a:extLst>
          </p:cNvPr>
          <p:cNvGrpSpPr/>
          <p:nvPr/>
        </p:nvGrpSpPr>
        <p:grpSpPr>
          <a:xfrm>
            <a:off x="7811803" y="464909"/>
            <a:ext cx="3811866" cy="2383764"/>
            <a:chOff x="7458014" y="4048217"/>
            <a:chExt cx="3811866" cy="2383764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1087659A-CCCE-4995-B256-9E56D39E65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5762" b="26851"/>
            <a:stretch/>
          </p:blipFill>
          <p:spPr>
            <a:xfrm>
              <a:off x="8283220" y="4048217"/>
              <a:ext cx="2986660" cy="1908700"/>
            </a:xfrm>
            <a:prstGeom prst="rect">
              <a:avLst/>
            </a:prstGeom>
            <a:ln>
              <a:noFill/>
            </a:ln>
          </p:spPr>
        </p:pic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22AA1B0-2617-4626-990E-5AB0ECF9051D}"/>
                </a:ext>
              </a:extLst>
            </p:cNvPr>
            <p:cNvSpPr txBox="1"/>
            <p:nvPr/>
          </p:nvSpPr>
          <p:spPr>
            <a:xfrm>
              <a:off x="7458014" y="4259662"/>
              <a:ext cx="11352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UNetResNet34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4F3B5EB-9065-42F1-BB3D-4E7FF742E278}"/>
                </a:ext>
              </a:extLst>
            </p:cNvPr>
            <p:cNvSpPr txBox="1"/>
            <p:nvPr/>
          </p:nvSpPr>
          <p:spPr>
            <a:xfrm>
              <a:off x="7759996" y="5469539"/>
              <a:ext cx="8066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UNetSCN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16AAB483-19E3-4F93-9C12-25C3E626CFBC}"/>
                </a:ext>
              </a:extLst>
            </p:cNvPr>
            <p:cNvSpPr txBox="1"/>
            <p:nvPr/>
          </p:nvSpPr>
          <p:spPr>
            <a:xfrm>
              <a:off x="8736082" y="4657657"/>
              <a:ext cx="6543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(N, 64)</a:t>
              </a:r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19185A92-F2E9-47B7-80CD-9E410E63453B}"/>
                </a:ext>
              </a:extLst>
            </p:cNvPr>
            <p:cNvSpPr txBox="1"/>
            <p:nvPr/>
          </p:nvSpPr>
          <p:spPr>
            <a:xfrm>
              <a:off x="8736082" y="5874364"/>
              <a:ext cx="6543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(N, 16)</a:t>
              </a:r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CF18B202-AC42-42BE-8797-49E756D4A85A}"/>
                </a:ext>
              </a:extLst>
            </p:cNvPr>
            <p:cNvSpPr txBox="1"/>
            <p:nvPr/>
          </p:nvSpPr>
          <p:spPr>
            <a:xfrm>
              <a:off x="9528481" y="5295527"/>
              <a:ext cx="9140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(N, 64+16)</a:t>
              </a:r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42800B3A-071D-47A4-B05E-6C7764473345}"/>
                </a:ext>
              </a:extLst>
            </p:cNvPr>
            <p:cNvSpPr txBox="1"/>
            <p:nvPr/>
          </p:nvSpPr>
          <p:spPr>
            <a:xfrm>
              <a:off x="8050388" y="6093427"/>
              <a:ext cx="25457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latin typeface="Arial" panose="020B0604020202020204" pitchFamily="34" charset="0"/>
                  <a:cs typeface="Arial" panose="020B0604020202020204" pitchFamily="34" charset="0"/>
                </a:rPr>
                <a:t>Vanilla Fusion(Baseline)</a:t>
              </a:r>
              <a:endParaRPr lang="zh-CN" altLang="en-US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3" name="图片 32">
            <a:extLst>
              <a:ext uri="{FF2B5EF4-FFF2-40B4-BE49-F238E27FC236}">
                <a16:creationId xmlns:a16="http://schemas.microsoft.com/office/drawing/2014/main" id="{8666F1A5-62EB-4DB9-97B5-62C83396D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045" y="3239848"/>
            <a:ext cx="6075572" cy="3189093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68E3F081-3CDD-449D-B505-F1A9F81C4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045" y="62245"/>
            <a:ext cx="6068189" cy="31890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8E6D1BA-0394-4D01-8E20-56FD96EDB55A}"/>
                  </a:ext>
                </a:extLst>
              </p:cNvPr>
              <p:cNvSpPr txBox="1"/>
              <p:nvPr/>
            </p:nvSpPr>
            <p:spPr>
              <a:xfrm>
                <a:off x="6988462" y="3620919"/>
                <a:ext cx="1802096" cy="9459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baseline_usa_v0: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batch_size=4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</m:oMath>
                </a14:m>
                <a:endParaRPr lang="en-US" altLang="zh-CN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8E6D1BA-0394-4D01-8E20-56FD96EDB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8462" y="3620919"/>
                <a:ext cx="1802096" cy="945900"/>
              </a:xfrm>
              <a:prstGeom prst="rect">
                <a:avLst/>
              </a:prstGeom>
              <a:blipFill>
                <a:blip r:embed="rId5"/>
                <a:stretch>
                  <a:fillRect l="-2703" t="-3871" r="-3041" b="-5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617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A36D36E-6BD3-4D06-8F38-2373AC8A0C3A}"/>
              </a:ext>
            </a:extLst>
          </p:cNvPr>
          <p:cNvSpPr txBox="1"/>
          <p:nvPr/>
        </p:nvSpPr>
        <p:spPr>
          <a:xfrm>
            <a:off x="206776" y="139367"/>
            <a:ext cx="697562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nuScenes Lidar Segmentation Challenge </a:t>
            </a:r>
            <a:r>
              <a:rPr lang="en-US" altLang="zh-CN" sz="240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altLang="zh-CN" sz="24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 object classes + 6 background classes + 1 ignore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FCF73037-5D27-47B1-BED6-7DF3815339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496218"/>
              </p:ext>
            </p:extLst>
          </p:nvPr>
        </p:nvGraphicFramePr>
        <p:xfrm>
          <a:off x="206776" y="1278420"/>
          <a:ext cx="11840222" cy="4907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31911">
                  <a:extLst>
                    <a:ext uri="{9D8B030D-6E8A-4147-A177-3AD203B41FA5}">
                      <a16:colId xmlns:a16="http://schemas.microsoft.com/office/drawing/2014/main" val="2534852301"/>
                    </a:ext>
                  </a:extLst>
                </a:gridCol>
                <a:gridCol w="2823099">
                  <a:extLst>
                    <a:ext uri="{9D8B030D-6E8A-4147-A177-3AD203B41FA5}">
                      <a16:colId xmlns:a16="http://schemas.microsoft.com/office/drawing/2014/main" val="3993243740"/>
                    </a:ext>
                  </a:extLst>
                </a:gridCol>
                <a:gridCol w="1686758">
                  <a:extLst>
                    <a:ext uri="{9D8B030D-6E8A-4147-A177-3AD203B41FA5}">
                      <a16:colId xmlns:a16="http://schemas.microsoft.com/office/drawing/2014/main" val="1017917861"/>
                    </a:ext>
                  </a:extLst>
                </a:gridCol>
                <a:gridCol w="2982897">
                  <a:extLst>
                    <a:ext uri="{9D8B030D-6E8A-4147-A177-3AD203B41FA5}">
                      <a16:colId xmlns:a16="http://schemas.microsoft.com/office/drawing/2014/main" val="1963708999"/>
                    </a:ext>
                  </a:extLst>
                </a:gridCol>
                <a:gridCol w="1633491">
                  <a:extLst>
                    <a:ext uri="{9D8B030D-6E8A-4147-A177-3AD203B41FA5}">
                      <a16:colId xmlns:a16="http://schemas.microsoft.com/office/drawing/2014/main" val="3099740042"/>
                    </a:ext>
                  </a:extLst>
                </a:gridCol>
                <a:gridCol w="1882066">
                  <a:extLst>
                    <a:ext uri="{9D8B030D-6E8A-4147-A177-3AD203B41FA5}">
                      <a16:colId xmlns:a16="http://schemas.microsoft.com/office/drawing/2014/main" val="839728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Lidarseg_class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General_class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Lidarseg_class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General_class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Lidarseg_class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General_class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911909"/>
                  </a:ext>
                </a:extLst>
              </a:tr>
              <a:tr h="370840">
                <a:tc rowSpan="12"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0/ignore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animal(1)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1/barrier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movable_object.barrier(9)</a:t>
                      </a:r>
                      <a:endParaRPr lang="zh-CN" alt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9/trailer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vehicle.trailer(22)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70888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human.pedestrian.personal_mobility(5)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2/bicycle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vehicle.bicycle(14)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10/truck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vehicle.truck(23)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49686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human.pedestrian.stroller(7)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3/bus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vehicle.bus.bendy(15)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11/driveable_surface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flat.driveable_surface(24)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1111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human.pedestrian.wheelchair(8)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vehicle.bus.rigid(16)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12/other_flat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flat.other(25)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106936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movable_object.debris(10)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4/car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vehicle.car(17)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13/sidewalk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flat.sidewalk(26)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034728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movable_object.pushable_pullable(11)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5/construction_vehicle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vehicle.construction(18)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14/terrain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flat.terrain(27)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2963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static_object.bicycle_rack(13)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6/motorcycle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vehicle.motorcycle(21)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15/manmade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static.manmade(28)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995104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vehicle.emergency.ambulance(19)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7/pedestrian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human.pedestrian.adult(2)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16/vegetation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static.vegetation(30)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936573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vehicle.emergency.police(20)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human.pedestrian.child(3)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787562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noise(0)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human.pedestrian.construction_worker(4)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114323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static.other(29)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human.pedestrian.police_officer(6)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170655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vehicle.ego(31)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8/traffic_cone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movable_object.trafficcone(12)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5856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92656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图片 80">
            <a:extLst>
              <a:ext uri="{FF2B5EF4-FFF2-40B4-BE49-F238E27FC236}">
                <a16:creationId xmlns:a16="http://schemas.microsoft.com/office/drawing/2014/main" id="{BEDA38C6-CB6A-40A8-B1E3-3D6167D75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947" y="168103"/>
            <a:ext cx="6102947" cy="321905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1D0A63B-6FE6-4A0A-8F98-FA671742C6F0}"/>
              </a:ext>
            </a:extLst>
          </p:cNvPr>
          <p:cNvSpPr txBox="1"/>
          <p:nvPr/>
        </p:nvSpPr>
        <p:spPr>
          <a:xfrm>
            <a:off x="3368563" y="1908699"/>
            <a:ext cx="3793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tgt_contrast_loss &amp; src_contrast_loss nearly coincide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E98831C-0AAF-46AA-B178-8C357271A427}"/>
              </a:ext>
            </a:extLst>
          </p:cNvPr>
          <p:cNvCxnSpPr>
            <a:cxnSpLocks/>
          </p:cNvCxnSpPr>
          <p:nvPr/>
        </p:nvCxnSpPr>
        <p:spPr>
          <a:xfrm flipH="1">
            <a:off x="4403324" y="2185698"/>
            <a:ext cx="417251" cy="273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01B554B1-E86E-406F-8DA8-0F215400C1FD}"/>
              </a:ext>
            </a:extLst>
          </p:cNvPr>
          <p:cNvGrpSpPr/>
          <p:nvPr/>
        </p:nvGrpSpPr>
        <p:grpSpPr>
          <a:xfrm>
            <a:off x="7534203" y="111344"/>
            <a:ext cx="4507597" cy="3084691"/>
            <a:chOff x="7395871" y="1158579"/>
            <a:chExt cx="4880212" cy="3267050"/>
          </a:xfrm>
        </p:grpSpPr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1D048F07-BF32-46D9-9F4A-B6A0301064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5762" b="26851"/>
            <a:stretch/>
          </p:blipFill>
          <p:spPr>
            <a:xfrm>
              <a:off x="8221077" y="2322406"/>
              <a:ext cx="2986660" cy="1908700"/>
            </a:xfrm>
            <a:prstGeom prst="rect">
              <a:avLst/>
            </a:prstGeom>
            <a:ln>
              <a:noFill/>
            </a:ln>
          </p:spPr>
        </p:pic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0C2444BD-5FD0-4D43-B611-FCB925D81F9D}"/>
                </a:ext>
              </a:extLst>
            </p:cNvPr>
            <p:cNvSpPr txBox="1"/>
            <p:nvPr/>
          </p:nvSpPr>
          <p:spPr>
            <a:xfrm>
              <a:off x="7395871" y="2533851"/>
              <a:ext cx="1183968" cy="26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>
                  <a:latin typeface="Arial" panose="020B0604020202020204" pitchFamily="34" charset="0"/>
                  <a:cs typeface="Arial" panose="020B0604020202020204" pitchFamily="34" charset="0"/>
                </a:rPr>
                <a:t>UNetResNet34</a:t>
              </a:r>
              <a:endParaRPr lang="zh-CN" altLang="en-US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A71C1C32-DD7D-4B16-820C-A4FE24A00B11}"/>
                </a:ext>
              </a:extLst>
            </p:cNvPr>
            <p:cNvSpPr txBox="1"/>
            <p:nvPr/>
          </p:nvSpPr>
          <p:spPr>
            <a:xfrm>
              <a:off x="7697853" y="3743728"/>
              <a:ext cx="842071" cy="26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>
                  <a:latin typeface="Arial" panose="020B0604020202020204" pitchFamily="34" charset="0"/>
                  <a:cs typeface="Arial" panose="020B0604020202020204" pitchFamily="34" charset="0"/>
                </a:rPr>
                <a:t>UNetSCN</a:t>
              </a:r>
              <a:endParaRPr lang="zh-CN" altLang="en-US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4E5BF351-D670-48CB-AF42-4351E79C9BA7}"/>
                </a:ext>
              </a:extLst>
            </p:cNvPr>
            <p:cNvSpPr txBox="1"/>
            <p:nvPr/>
          </p:nvSpPr>
          <p:spPr>
            <a:xfrm>
              <a:off x="8673939" y="2931846"/>
              <a:ext cx="665049" cy="277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(N, 64)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19C3453D-4053-4F5B-AF1F-9739151936EC}"/>
                </a:ext>
              </a:extLst>
            </p:cNvPr>
            <p:cNvSpPr txBox="1"/>
            <p:nvPr/>
          </p:nvSpPr>
          <p:spPr>
            <a:xfrm>
              <a:off x="8673939" y="4148553"/>
              <a:ext cx="665049" cy="277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(N, 16)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88A42CB2-15E0-4D6C-9E98-D244D9D02523}"/>
                </a:ext>
              </a:extLst>
            </p:cNvPr>
            <p:cNvSpPr txBox="1"/>
            <p:nvPr/>
          </p:nvSpPr>
          <p:spPr>
            <a:xfrm>
              <a:off x="9427415" y="2720855"/>
              <a:ext cx="923641" cy="277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(N, 64+16)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3" name="连接符: 肘形 42">
              <a:extLst>
                <a:ext uri="{FF2B5EF4-FFF2-40B4-BE49-F238E27FC236}">
                  <a16:creationId xmlns:a16="http://schemas.microsoft.com/office/drawing/2014/main" id="{53819FF8-A107-4946-A654-956E9C1BD2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56780" y="1521197"/>
              <a:ext cx="1099274" cy="827847"/>
            </a:xfrm>
            <a:prstGeom prst="bentConnector3">
              <a:avLst>
                <a:gd name="adj1" fmla="val -71"/>
              </a:avLst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0B16F669-7DA5-4F93-8A0D-C80A2B4C8FAE}"/>
                </a:ext>
              </a:extLst>
            </p:cNvPr>
            <p:cNvSpPr txBox="1"/>
            <p:nvPr/>
          </p:nvSpPr>
          <p:spPr>
            <a:xfrm>
              <a:off x="9046710" y="1244198"/>
              <a:ext cx="10294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MLP(64, 16)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3" name="连接符: 肘形 52">
              <a:extLst>
                <a:ext uri="{FF2B5EF4-FFF2-40B4-BE49-F238E27FC236}">
                  <a16:creationId xmlns:a16="http://schemas.microsoft.com/office/drawing/2014/main" id="{E918E0FE-B510-4626-A2EF-B8D7889A8C30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9017430" y="2642396"/>
              <a:ext cx="1471761" cy="1254124"/>
            </a:xfrm>
            <a:prstGeom prst="bentConnector3">
              <a:avLst>
                <a:gd name="adj1" fmla="val -6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410CC6F0-1AEC-4FCC-A639-5C2ADADEF3EF}"/>
                </a:ext>
              </a:extLst>
            </p:cNvPr>
            <p:cNvSpPr/>
            <p:nvPr/>
          </p:nvSpPr>
          <p:spPr>
            <a:xfrm>
              <a:off x="10237824" y="1158579"/>
              <a:ext cx="242784" cy="571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E7A5100E-71F0-47C1-A0CF-68C532474649}"/>
                </a:ext>
              </a:extLst>
            </p:cNvPr>
            <p:cNvSpPr/>
            <p:nvPr/>
          </p:nvSpPr>
          <p:spPr>
            <a:xfrm>
              <a:off x="10237824" y="1887829"/>
              <a:ext cx="242784" cy="571286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4C0C83F2-3619-4126-B213-79639BD746B2}"/>
                </a:ext>
              </a:extLst>
            </p:cNvPr>
            <p:cNvSpPr txBox="1"/>
            <p:nvPr/>
          </p:nvSpPr>
          <p:spPr>
            <a:xfrm>
              <a:off x="9265869" y="3979723"/>
              <a:ext cx="10294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MLP(16, 16)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6" name="连接符: 肘形 65">
              <a:extLst>
                <a:ext uri="{FF2B5EF4-FFF2-40B4-BE49-F238E27FC236}">
                  <a16:creationId xmlns:a16="http://schemas.microsoft.com/office/drawing/2014/main" id="{3EAED2E5-18C9-424C-BB28-5C2FABF3D6EC}"/>
                </a:ext>
              </a:extLst>
            </p:cNvPr>
            <p:cNvCxnSpPr>
              <a:stCxn id="62" idx="3"/>
            </p:cNvCxnSpPr>
            <p:nvPr/>
          </p:nvCxnSpPr>
          <p:spPr>
            <a:xfrm>
              <a:off x="10480608" y="1444222"/>
              <a:ext cx="541057" cy="350628"/>
            </a:xfrm>
            <a:prstGeom prst="bent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连接符: 肘形 66">
              <a:extLst>
                <a:ext uri="{FF2B5EF4-FFF2-40B4-BE49-F238E27FC236}">
                  <a16:creationId xmlns:a16="http://schemas.microsoft.com/office/drawing/2014/main" id="{98612E78-DDA3-40D1-9046-99E2C471A3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80608" y="1806281"/>
              <a:ext cx="531792" cy="34954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F223486A-FB54-4D00-BEBA-B9380A8C6079}"/>
                </a:ext>
              </a:extLst>
            </p:cNvPr>
            <p:cNvCxnSpPr>
              <a:cxnSpLocks/>
            </p:cNvCxnSpPr>
            <p:nvPr/>
          </p:nvCxnSpPr>
          <p:spPr>
            <a:xfrm>
              <a:off x="10746504" y="3269458"/>
              <a:ext cx="2751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13070896-325E-4E0F-B1F7-EAD803F5B3F7}"/>
                </a:ext>
              </a:extLst>
            </p:cNvPr>
            <p:cNvSpPr txBox="1"/>
            <p:nvPr/>
          </p:nvSpPr>
          <p:spPr>
            <a:xfrm>
              <a:off x="11003522" y="3122080"/>
              <a:ext cx="803890" cy="277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seg_loss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4808F569-DD1E-42BB-97F9-7F05EFAAC03A}"/>
                </a:ext>
              </a:extLst>
            </p:cNvPr>
            <p:cNvSpPr txBox="1"/>
            <p:nvPr/>
          </p:nvSpPr>
          <p:spPr>
            <a:xfrm>
              <a:off x="10991757" y="1647426"/>
              <a:ext cx="12843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contrastive_loss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83" name="图片 82">
            <a:extLst>
              <a:ext uri="{FF2B5EF4-FFF2-40B4-BE49-F238E27FC236}">
                <a16:creationId xmlns:a16="http://schemas.microsoft.com/office/drawing/2014/main" id="{176276A6-5D14-44C4-B6BA-9ADC1C85EC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6759" y="3387193"/>
            <a:ext cx="6129520" cy="32324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FF85906-98D2-4410-B5F4-3DD551041F77}"/>
                  </a:ext>
                </a:extLst>
              </p:cNvPr>
              <p:cNvSpPr txBox="1"/>
              <p:nvPr/>
            </p:nvSpPr>
            <p:spPr>
              <a:xfrm>
                <a:off x="6626098" y="3939361"/>
                <a:ext cx="4972580" cy="12228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contrast_usa_v0: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l-GR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𝝀</m:t>
                    </m:r>
                  </m:oMath>
                </a14:m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batch_size=8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𝑡𝑔𝑡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FF85906-98D2-4410-B5F4-3DD551041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6098" y="3939361"/>
                <a:ext cx="4972580" cy="1222899"/>
              </a:xfrm>
              <a:prstGeom prst="rect">
                <a:avLst/>
              </a:prstGeom>
              <a:blipFill>
                <a:blip r:embed="rId5"/>
                <a:stretch>
                  <a:fillRect l="-1103" t="-2488" b="-34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493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E342D5A-602A-4257-8A5E-9F4E485F8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1" y="3498662"/>
            <a:ext cx="6096000" cy="322889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AB08FB1-D0ED-4F75-8D1E-13D889E05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2" y="350805"/>
            <a:ext cx="6026338" cy="31478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B7D0212F-7796-4B62-8196-2CD409D48115}"/>
                  </a:ext>
                </a:extLst>
              </p:cNvPr>
              <p:cNvSpPr txBox="1"/>
              <p:nvPr/>
            </p:nvSpPr>
            <p:spPr>
              <a:xfrm>
                <a:off x="6639716" y="3740147"/>
                <a:ext cx="4972580" cy="12228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contrast_usa_v1: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l-GR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𝝀</m:t>
                    </m:r>
                    <m:r>
                      <m:rPr>
                        <m:nor/>
                      </m:rPr>
                      <a:rPr lang="en-US" altLang="zh-CN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= 0.</m:t>
                    </m:r>
                    <m:r>
                      <m:rPr>
                        <m:nor/>
                      </m:rPr>
                      <a:rPr lang="en-US" altLang="zh-CN" b="1" i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m:rPr>
                        <m:nor/>
                      </m:rPr>
                      <a:rPr lang="en-US" altLang="zh-CN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endPara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batch_size=8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𝑡𝑔𝑡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B7D0212F-7796-4B62-8196-2CD409D48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716" y="3740147"/>
                <a:ext cx="4972580" cy="1222899"/>
              </a:xfrm>
              <a:prstGeom prst="rect">
                <a:avLst/>
              </a:prstGeom>
              <a:blipFill>
                <a:blip r:embed="rId4"/>
                <a:stretch>
                  <a:fillRect l="-980" t="-3000"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文本框 43">
            <a:extLst>
              <a:ext uri="{FF2B5EF4-FFF2-40B4-BE49-F238E27FC236}">
                <a16:creationId xmlns:a16="http://schemas.microsoft.com/office/drawing/2014/main" id="{7FBE6211-C4C9-421E-AD13-8186A1519ED7}"/>
              </a:ext>
            </a:extLst>
          </p:cNvPr>
          <p:cNvSpPr txBox="1"/>
          <p:nvPr/>
        </p:nvSpPr>
        <p:spPr>
          <a:xfrm>
            <a:off x="3678700" y="2548275"/>
            <a:ext cx="3793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tgt_contrast_loss &amp; src_contrast_loss nearly coincide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DFD214F-1CF0-4647-A133-FD1F8DE4F853}"/>
              </a:ext>
            </a:extLst>
          </p:cNvPr>
          <p:cNvCxnSpPr>
            <a:cxnSpLocks/>
          </p:cNvCxnSpPr>
          <p:nvPr/>
        </p:nvCxnSpPr>
        <p:spPr>
          <a:xfrm flipH="1">
            <a:off x="4713461" y="2825274"/>
            <a:ext cx="417251" cy="273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2760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037A47C-1379-4D86-A269-C22CD1F6EA5F}"/>
              </a:ext>
            </a:extLst>
          </p:cNvPr>
          <p:cNvSpPr txBox="1"/>
          <p:nvPr/>
        </p:nvSpPr>
        <p:spPr>
          <a:xfrm>
            <a:off x="417251" y="346229"/>
            <a:ext cx="781976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03/16/2021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Xmuda new baseline (trained with new seg labels)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“Multi-modal Multi-Task fusion Ver2” baseline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Move xMuda network structure to our framework; train vanilla fusion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604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2">
            <a:extLst>
              <a:ext uri="{FF2B5EF4-FFF2-40B4-BE49-F238E27FC236}">
                <a16:creationId xmlns:a16="http://schemas.microsoft.com/office/drawing/2014/main" id="{1F650076-878D-433F-824B-D53B36640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02218"/>
              </p:ext>
            </p:extLst>
          </p:nvPr>
        </p:nvGraphicFramePr>
        <p:xfrm>
          <a:off x="204185" y="168919"/>
          <a:ext cx="8087239" cy="25323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1168656353"/>
                    </a:ext>
                  </a:extLst>
                </a:gridCol>
                <a:gridCol w="1431032">
                  <a:extLst>
                    <a:ext uri="{9D8B030D-6E8A-4147-A177-3AD203B41FA5}">
                      <a16:colId xmlns:a16="http://schemas.microsoft.com/office/drawing/2014/main" val="2678791774"/>
                    </a:ext>
                  </a:extLst>
                </a:gridCol>
                <a:gridCol w="1061458">
                  <a:extLst>
                    <a:ext uri="{9D8B030D-6E8A-4147-A177-3AD203B41FA5}">
                      <a16:colId xmlns:a16="http://schemas.microsoft.com/office/drawing/2014/main" val="3862450926"/>
                    </a:ext>
                  </a:extLst>
                </a:gridCol>
                <a:gridCol w="1038687">
                  <a:extLst>
                    <a:ext uri="{9D8B030D-6E8A-4147-A177-3AD203B41FA5}">
                      <a16:colId xmlns:a16="http://schemas.microsoft.com/office/drawing/2014/main" val="253919241"/>
                    </a:ext>
                  </a:extLst>
                </a:gridCol>
                <a:gridCol w="1091954">
                  <a:extLst>
                    <a:ext uri="{9D8B030D-6E8A-4147-A177-3AD203B41FA5}">
                      <a16:colId xmlns:a16="http://schemas.microsoft.com/office/drawing/2014/main" val="985574356"/>
                    </a:ext>
                  </a:extLst>
                </a:gridCol>
                <a:gridCol w="1090746">
                  <a:extLst>
                    <a:ext uri="{9D8B030D-6E8A-4147-A177-3AD203B41FA5}">
                      <a16:colId xmlns:a16="http://schemas.microsoft.com/office/drawing/2014/main" val="3836476105"/>
                    </a:ext>
                  </a:extLst>
                </a:gridCol>
                <a:gridCol w="933362">
                  <a:extLst>
                    <a:ext uri="{9D8B030D-6E8A-4147-A177-3AD203B41FA5}">
                      <a16:colId xmlns:a16="http://schemas.microsoft.com/office/drawing/2014/main" val="1950332622"/>
                    </a:ext>
                  </a:extLst>
                </a:gridCol>
              </a:tblGrid>
              <a:tr h="345043">
                <a:tc gridSpan="7"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xMuda, reproduce results with new seg labels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7046052"/>
                  </a:ext>
                </a:extLst>
              </a:tr>
              <a:tr h="345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Train/test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USA/Singapore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Usa/Sng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Day/night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5328441"/>
                  </a:ext>
                </a:extLst>
              </a:tr>
              <a:tr h="345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Segmentation(mIoU)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Xmuda</a:t>
                      </a:r>
                    </a:p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(dual head,</a:t>
                      </a:r>
                    </a:p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KL_div)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Baseline</a:t>
                      </a:r>
                    </a:p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(train on source)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Oracle</a:t>
                      </a:r>
                    </a:p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(train on target)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Xmuda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Baseline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Oracle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1742196"/>
                  </a:ext>
                </a:extLst>
              </a:tr>
              <a:tr h="345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2D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57.04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54.03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70.83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49.62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38.81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39.30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221451"/>
                  </a:ext>
                </a:extLst>
              </a:tr>
              <a:tr h="3389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3D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53.57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48.41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65.55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45.55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43.75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46.84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2286148"/>
                  </a:ext>
                </a:extLst>
              </a:tr>
              <a:tr h="3063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2D+3D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62.53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62.10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75.40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52.99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48.63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43.39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3989004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19D42496-1059-439D-97F2-44685A9DA8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28"/>
          <a:stretch/>
        </p:blipFill>
        <p:spPr>
          <a:xfrm>
            <a:off x="204185" y="4009714"/>
            <a:ext cx="8102502" cy="275926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C0A7A3C-317B-4185-8EB8-CC28F506F2FE}"/>
              </a:ext>
            </a:extLst>
          </p:cNvPr>
          <p:cNvSpPr txBox="1"/>
          <p:nvPr/>
        </p:nvSpPr>
        <p:spPr>
          <a:xfrm>
            <a:off x="1208176" y="3567248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xM</a:t>
            </a:r>
            <a:r>
              <a:rPr lang="en-US" altLang="zh-CN" sz="1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uda, old results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showed in paper</a:t>
            </a:r>
          </a:p>
          <a:p>
            <a:pPr algn="ctr"/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(seg label obtained by marking points in bounding boxes)</a:t>
            </a: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1232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2">
            <a:extLst>
              <a:ext uri="{FF2B5EF4-FFF2-40B4-BE49-F238E27FC236}">
                <a16:creationId xmlns:a16="http://schemas.microsoft.com/office/drawing/2014/main" id="{C1049458-F46C-4DD7-9C79-E1B418C0D6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978263"/>
              </p:ext>
            </p:extLst>
          </p:nvPr>
        </p:nvGraphicFramePr>
        <p:xfrm>
          <a:off x="-527787" y="0"/>
          <a:ext cx="7638835" cy="2886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28218">
                  <a:extLst>
                    <a:ext uri="{9D8B030D-6E8A-4147-A177-3AD203B41FA5}">
                      <a16:colId xmlns:a16="http://schemas.microsoft.com/office/drawing/2014/main" val="1411329111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3276458161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1402024655"/>
                    </a:ext>
                  </a:extLst>
                </a:gridCol>
                <a:gridCol w="1940993">
                  <a:extLst>
                    <a:ext uri="{9D8B030D-6E8A-4147-A177-3AD203B41FA5}">
                      <a16:colId xmlns:a16="http://schemas.microsoft.com/office/drawing/2014/main" val="1831990405"/>
                    </a:ext>
                  </a:extLst>
                </a:gridCol>
                <a:gridCol w="1633624">
                  <a:extLst>
                    <a:ext uri="{9D8B030D-6E8A-4147-A177-3AD203B41FA5}">
                      <a16:colId xmlns:a16="http://schemas.microsoft.com/office/drawing/2014/main" val="1902254424"/>
                    </a:ext>
                  </a:extLst>
                </a:gridCol>
              </a:tblGrid>
              <a:tr h="788496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Train/test: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Usa/Sng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Ver1 (separate encoders for points)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Multi-modal Multi-Task fusion Ver2 (shared encoder for points)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830908"/>
                  </a:ext>
                </a:extLst>
              </a:tr>
              <a:tr h="477422">
                <a:tc vMerge="1">
                  <a:txBody>
                    <a:bodyPr/>
                    <a:lstStyle/>
                    <a:p>
                      <a:pPr algn="ctr"/>
                      <a:endParaRPr lang="en-US" altLang="zh-CN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Baseline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Baseline</a:t>
                      </a:r>
                    </a:p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(train on source)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Task_loss + lambda * Contrast_loss</a:t>
                      </a:r>
                    </a:p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(tried a few hyperparameters)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345180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 from scratch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Resume from baseline model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2778019"/>
                  </a:ext>
                </a:extLst>
              </a:tr>
              <a:tr h="4774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Segmentation</a:t>
                      </a:r>
                    </a:p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(mIoU)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60.69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62.48</a:t>
                      </a:r>
                      <a:endParaRPr lang="zh-CN" altLang="en-US" sz="13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48.80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57.63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221451"/>
                  </a:ext>
                </a:extLst>
              </a:tr>
              <a:tr h="4774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Detection</a:t>
                      </a:r>
                    </a:p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(mAP)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51.29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45.02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37.15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41.59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6566781"/>
                  </a:ext>
                </a:extLst>
              </a:tr>
            </a:tbl>
          </a:graphicData>
        </a:graphic>
      </p:graphicFrame>
      <p:graphicFrame>
        <p:nvGraphicFramePr>
          <p:cNvPr id="11" name="表格 2">
            <a:extLst>
              <a:ext uri="{FF2B5EF4-FFF2-40B4-BE49-F238E27FC236}">
                <a16:creationId xmlns:a16="http://schemas.microsoft.com/office/drawing/2014/main" id="{F06D3573-E96E-4B79-8F6F-725C02948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452668"/>
              </p:ext>
            </p:extLst>
          </p:nvPr>
        </p:nvGraphicFramePr>
        <p:xfrm>
          <a:off x="7751421" y="313996"/>
          <a:ext cx="4440579" cy="20669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5372">
                  <a:extLst>
                    <a:ext uri="{9D8B030D-6E8A-4147-A177-3AD203B41FA5}">
                      <a16:colId xmlns:a16="http://schemas.microsoft.com/office/drawing/2014/main" val="1168656353"/>
                    </a:ext>
                  </a:extLst>
                </a:gridCol>
                <a:gridCol w="1131267">
                  <a:extLst>
                    <a:ext uri="{9D8B030D-6E8A-4147-A177-3AD203B41FA5}">
                      <a16:colId xmlns:a16="http://schemas.microsoft.com/office/drawing/2014/main" val="2678791774"/>
                    </a:ext>
                  </a:extLst>
                </a:gridCol>
                <a:gridCol w="1214030">
                  <a:extLst>
                    <a:ext uri="{9D8B030D-6E8A-4147-A177-3AD203B41FA5}">
                      <a16:colId xmlns:a16="http://schemas.microsoft.com/office/drawing/2014/main" val="3862450926"/>
                    </a:ext>
                  </a:extLst>
                </a:gridCol>
                <a:gridCol w="949910">
                  <a:extLst>
                    <a:ext uri="{9D8B030D-6E8A-4147-A177-3AD203B41FA5}">
                      <a16:colId xmlns:a16="http://schemas.microsoft.com/office/drawing/2014/main" val="1106872355"/>
                    </a:ext>
                  </a:extLst>
                </a:gridCol>
              </a:tblGrid>
              <a:tr h="345043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Xmuda, new seg labels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7046052"/>
                  </a:ext>
                </a:extLst>
              </a:tr>
              <a:tr h="3450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Train/test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Usa/Sng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Xmuda</a:t>
                      </a:r>
                    </a:p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(dual head</a:t>
                      </a:r>
                      <a:r>
                        <a:rPr lang="zh-CN" altLang="en-US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，</a:t>
                      </a: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KL_div)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Baseline</a:t>
                      </a:r>
                    </a:p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(separate two streams)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Vanilla fusion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1742196"/>
                  </a:ext>
                </a:extLst>
              </a:tr>
              <a:tr h="345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2D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57.04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54.03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221451"/>
                  </a:ext>
                </a:extLst>
              </a:tr>
              <a:tr h="3389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3D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53.57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48.41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2286148"/>
                  </a:ext>
                </a:extLst>
              </a:tr>
              <a:tr h="3063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2D+3D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62.53</a:t>
                      </a:r>
                      <a:endParaRPr lang="zh-CN" altLang="en-US"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62.10</a:t>
                      </a:r>
                      <a:endParaRPr lang="zh-CN" altLang="en-US"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63.74</a:t>
                      </a:r>
                      <a:endParaRPr lang="zh-CN" altLang="en-US"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3989004"/>
                  </a:ext>
                </a:extLst>
              </a:tr>
            </a:tbl>
          </a:graphicData>
        </a:graphic>
      </p:graphicFrame>
      <p:grpSp>
        <p:nvGrpSpPr>
          <p:cNvPr id="18" name="组合 17">
            <a:extLst>
              <a:ext uri="{FF2B5EF4-FFF2-40B4-BE49-F238E27FC236}">
                <a16:creationId xmlns:a16="http://schemas.microsoft.com/office/drawing/2014/main" id="{52B107BC-B294-453F-9A77-A5B70AFB2957}"/>
              </a:ext>
            </a:extLst>
          </p:cNvPr>
          <p:cNvGrpSpPr/>
          <p:nvPr/>
        </p:nvGrpSpPr>
        <p:grpSpPr>
          <a:xfrm>
            <a:off x="-706002" y="2974359"/>
            <a:ext cx="7963312" cy="4199478"/>
            <a:chOff x="-167499" y="3147012"/>
            <a:chExt cx="7157255" cy="3755619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BBFF8532-DBFB-48B2-B967-F809514C2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67499" y="3148688"/>
              <a:ext cx="7155402" cy="37539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56D0671-3856-413F-B1CF-3AF119D8178A}"/>
                </a:ext>
              </a:extLst>
            </p:cNvPr>
            <p:cNvSpPr txBox="1"/>
            <p:nvPr/>
          </p:nvSpPr>
          <p:spPr>
            <a:xfrm>
              <a:off x="3915055" y="3147012"/>
              <a:ext cx="307470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b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Multi-modal Multi-Task fusion Ver2</a:t>
              </a:r>
              <a:endParaRPr lang="zh-CN" altLang="en-US" sz="1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1098BF0-613B-40B5-B7A7-674830C30F07}"/>
              </a:ext>
            </a:extLst>
          </p:cNvPr>
          <p:cNvGrpSpPr/>
          <p:nvPr/>
        </p:nvGrpSpPr>
        <p:grpSpPr>
          <a:xfrm>
            <a:off x="8065777" y="2552901"/>
            <a:ext cx="3811866" cy="2383764"/>
            <a:chOff x="7458014" y="4048217"/>
            <a:chExt cx="3811866" cy="2383764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ED4DAAFB-79E9-43E6-A6E7-ED654D199B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5762" b="26851"/>
            <a:stretch/>
          </p:blipFill>
          <p:spPr>
            <a:xfrm>
              <a:off x="8283220" y="4048217"/>
              <a:ext cx="2986660" cy="1908700"/>
            </a:xfrm>
            <a:prstGeom prst="rect">
              <a:avLst/>
            </a:prstGeom>
            <a:ln>
              <a:noFill/>
            </a:ln>
          </p:spPr>
        </p:pic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2690A0C0-AB44-44C2-8302-23AE6DAB5827}"/>
                </a:ext>
              </a:extLst>
            </p:cNvPr>
            <p:cNvSpPr txBox="1"/>
            <p:nvPr/>
          </p:nvSpPr>
          <p:spPr>
            <a:xfrm>
              <a:off x="7458014" y="4259662"/>
              <a:ext cx="11352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UNetResNet34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23DD0EF8-179B-4ED6-B5B2-DA344B8DDE51}"/>
                </a:ext>
              </a:extLst>
            </p:cNvPr>
            <p:cNvSpPr txBox="1"/>
            <p:nvPr/>
          </p:nvSpPr>
          <p:spPr>
            <a:xfrm>
              <a:off x="7759996" y="5469539"/>
              <a:ext cx="8066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UNetSCN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913BE399-9FEF-43BB-BFD3-CF9B64734595}"/>
                </a:ext>
              </a:extLst>
            </p:cNvPr>
            <p:cNvSpPr txBox="1"/>
            <p:nvPr/>
          </p:nvSpPr>
          <p:spPr>
            <a:xfrm>
              <a:off x="8736082" y="4657657"/>
              <a:ext cx="6543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(N, 64)</a:t>
              </a:r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3A4F697-B9D7-435B-9618-09CDA651DB37}"/>
                </a:ext>
              </a:extLst>
            </p:cNvPr>
            <p:cNvSpPr txBox="1"/>
            <p:nvPr/>
          </p:nvSpPr>
          <p:spPr>
            <a:xfrm>
              <a:off x="8736082" y="5874364"/>
              <a:ext cx="6543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(N, 16)</a:t>
              </a:r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9349232-5955-4E1C-95FA-63FF2E3CD385}"/>
                </a:ext>
              </a:extLst>
            </p:cNvPr>
            <p:cNvSpPr txBox="1"/>
            <p:nvPr/>
          </p:nvSpPr>
          <p:spPr>
            <a:xfrm>
              <a:off x="9528481" y="5295527"/>
              <a:ext cx="9140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(N, 64+16)</a:t>
              </a:r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2E085EDE-B35E-4B09-A072-8F59B9E1EA49}"/>
                </a:ext>
              </a:extLst>
            </p:cNvPr>
            <p:cNvSpPr txBox="1"/>
            <p:nvPr/>
          </p:nvSpPr>
          <p:spPr>
            <a:xfrm>
              <a:off x="8050388" y="6093427"/>
              <a:ext cx="25457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latin typeface="Arial" panose="020B0604020202020204" pitchFamily="34" charset="0"/>
                  <a:cs typeface="Arial" panose="020B0604020202020204" pitchFamily="34" charset="0"/>
                </a:rPr>
                <a:t>Vanilla Fusion(Baseline)</a:t>
              </a:r>
              <a:endParaRPr lang="zh-CN" altLang="en-US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AEF8D187-2B10-42C7-B3CC-C7465999BA5D}"/>
              </a:ext>
            </a:extLst>
          </p:cNvPr>
          <p:cNvSpPr txBox="1"/>
          <p:nvPr/>
        </p:nvSpPr>
        <p:spPr>
          <a:xfrm>
            <a:off x="12134105" y="2042394"/>
            <a:ext cx="1396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baseline2_usa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2059021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2693AAE-A64B-47A9-8EA2-587BA5F7F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005" y="3775229"/>
            <a:ext cx="10412285" cy="292599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52AA833-81C7-4AB7-8F31-146B7FCCD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478" y="272917"/>
            <a:ext cx="10318812" cy="290814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C498976-EF09-4F78-94E1-C17A78886908}"/>
              </a:ext>
            </a:extLst>
          </p:cNvPr>
          <p:cNvSpPr txBox="1"/>
          <p:nvPr/>
        </p:nvSpPr>
        <p:spPr>
          <a:xfrm>
            <a:off x="0" y="1328082"/>
            <a:ext cx="1398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Percentage(%)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DEDCA75-4EF4-4EBD-9CD7-5DA57DF9DFB4}"/>
              </a:ext>
            </a:extLst>
          </p:cNvPr>
          <p:cNvSpPr txBox="1"/>
          <p:nvPr/>
        </p:nvSpPr>
        <p:spPr>
          <a:xfrm>
            <a:off x="235511" y="4862317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Logarithm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492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B6877BE-5614-4928-BAEB-49025307704E}"/>
              </a:ext>
            </a:extLst>
          </p:cNvPr>
          <p:cNvSpPr txBox="1"/>
          <p:nvPr/>
        </p:nvSpPr>
        <p:spPr>
          <a:xfrm>
            <a:off x="1480" y="0"/>
            <a:ext cx="477470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Previous 10 classes + background</a:t>
            </a:r>
          </a:p>
          <a:p>
            <a:pPr lvl="1"/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0. car</a:t>
            </a:r>
          </a:p>
          <a:p>
            <a:pPr lvl="1"/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1. truck</a:t>
            </a:r>
          </a:p>
          <a:p>
            <a:pPr lvl="1"/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2. bus</a:t>
            </a:r>
          </a:p>
          <a:p>
            <a:pPr lvl="1"/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3. trailer</a:t>
            </a:r>
          </a:p>
          <a:p>
            <a:pPr lvl="1"/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4. construction_vehicle</a:t>
            </a:r>
          </a:p>
        </p:txBody>
      </p:sp>
      <p:graphicFrame>
        <p:nvGraphicFramePr>
          <p:cNvPr id="5" name="表格 7">
            <a:extLst>
              <a:ext uri="{FF2B5EF4-FFF2-40B4-BE49-F238E27FC236}">
                <a16:creationId xmlns:a16="http://schemas.microsoft.com/office/drawing/2014/main" id="{9F90E99C-1817-454D-AEFF-7A97B0C1B7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566613"/>
              </p:ext>
            </p:extLst>
          </p:nvPr>
        </p:nvGraphicFramePr>
        <p:xfrm>
          <a:off x="175889" y="1950720"/>
          <a:ext cx="11840222" cy="4907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31911">
                  <a:extLst>
                    <a:ext uri="{9D8B030D-6E8A-4147-A177-3AD203B41FA5}">
                      <a16:colId xmlns:a16="http://schemas.microsoft.com/office/drawing/2014/main" val="2534852301"/>
                    </a:ext>
                  </a:extLst>
                </a:gridCol>
                <a:gridCol w="2823099">
                  <a:extLst>
                    <a:ext uri="{9D8B030D-6E8A-4147-A177-3AD203B41FA5}">
                      <a16:colId xmlns:a16="http://schemas.microsoft.com/office/drawing/2014/main" val="3993243740"/>
                    </a:ext>
                  </a:extLst>
                </a:gridCol>
                <a:gridCol w="1740024">
                  <a:extLst>
                    <a:ext uri="{9D8B030D-6E8A-4147-A177-3AD203B41FA5}">
                      <a16:colId xmlns:a16="http://schemas.microsoft.com/office/drawing/2014/main" val="1017917861"/>
                    </a:ext>
                  </a:extLst>
                </a:gridCol>
                <a:gridCol w="3027285">
                  <a:extLst>
                    <a:ext uri="{9D8B030D-6E8A-4147-A177-3AD203B41FA5}">
                      <a16:colId xmlns:a16="http://schemas.microsoft.com/office/drawing/2014/main" val="1963708999"/>
                    </a:ext>
                  </a:extLst>
                </a:gridCol>
                <a:gridCol w="1535837">
                  <a:extLst>
                    <a:ext uri="{9D8B030D-6E8A-4147-A177-3AD203B41FA5}">
                      <a16:colId xmlns:a16="http://schemas.microsoft.com/office/drawing/2014/main" val="3099740042"/>
                    </a:ext>
                  </a:extLst>
                </a:gridCol>
                <a:gridCol w="1882066">
                  <a:extLst>
                    <a:ext uri="{9D8B030D-6E8A-4147-A177-3AD203B41FA5}">
                      <a16:colId xmlns:a16="http://schemas.microsoft.com/office/drawing/2014/main" val="839728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Lidarseg_class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General_class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Lidarseg_class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General_class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Lidarseg_class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General_class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1911909"/>
                  </a:ext>
                </a:extLst>
              </a:tr>
              <a:tr h="370840">
                <a:tc rowSpan="12"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10/background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animal(1)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9/barrier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movable_object.barrier(9)</a:t>
                      </a:r>
                      <a:endParaRPr lang="zh-CN" alt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3/trailer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vehicle.trailer(22)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70888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human.pedestrian.personal_mobility(5)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7/bicycle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vehicle.bicycle(14)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1/truck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vehicle.truck(23)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49686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human.pedestrian.stroller(7)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2/bus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vehicle.bus.bendy(15)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6"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10/background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flat.driveable_surface(24)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1111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human.pedestrian.wheelchair(8)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vehicle.bus.rigid(16)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flat.other(25)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106936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movable_object.debris(10)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0/car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vehicle.car(17)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flat.sidewalk(26)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034728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movable_object.pushable_pullable(11)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4/construction_vehicle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vehicle.construction(18)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flat.terrain(27)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2963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static_object.bicycle_rack(13)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6/motorcycle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vehicle.motorcycle(21)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static.manmade(28)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995104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vehicle.emergency.ambulance(19)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5/pedestrian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human.pedestrian.adult(2)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static.vegetation(30)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936573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vehicle.emergency.police(20)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human.pedestrian.child(3)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787562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noise(0)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human.pedestrian.construction_worker(4)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114323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static.other(29)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human.pedestrian.police_officer(6)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170655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vehicle.ego(31)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8/traffic_cone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movable_object.trafficcone(12)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5856945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6ED522FD-4C05-4FE0-88F9-275D0D4050A3}"/>
              </a:ext>
            </a:extLst>
          </p:cNvPr>
          <p:cNvSpPr txBox="1"/>
          <p:nvPr/>
        </p:nvSpPr>
        <p:spPr>
          <a:xfrm>
            <a:off x="2778708" y="296476"/>
            <a:ext cx="31806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5. pedestrian             10. background</a:t>
            </a:r>
          </a:p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6. motorcycle</a:t>
            </a:r>
          </a:p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7. bicycle</a:t>
            </a:r>
          </a:p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8. traffic_cone</a:t>
            </a:r>
          </a:p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9. barrier</a:t>
            </a:r>
          </a:p>
        </p:txBody>
      </p:sp>
    </p:spTree>
    <p:extLst>
      <p:ext uri="{BB962C8B-B14F-4D97-AF65-F5344CB8AC3E}">
        <p14:creationId xmlns:p14="http://schemas.microsoft.com/office/powerpoint/2010/main" val="260524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D667464-073F-415F-AA8E-B8889BBD0142}"/>
              </a:ext>
            </a:extLst>
          </p:cNvPr>
          <p:cNvSpPr txBox="1"/>
          <p:nvPr/>
        </p:nvSpPr>
        <p:spPr>
          <a:xfrm>
            <a:off x="175890" y="74536"/>
            <a:ext cx="377467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xMuda 4 classes + background</a:t>
            </a:r>
          </a:p>
          <a:p>
            <a:pPr lvl="1"/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0. vehicle</a:t>
            </a:r>
          </a:p>
          <a:p>
            <a:pPr lvl="1"/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1. pedestrian</a:t>
            </a:r>
          </a:p>
          <a:p>
            <a:pPr lvl="1"/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2. bike</a:t>
            </a:r>
          </a:p>
          <a:p>
            <a:pPr lvl="1"/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3. traffic_boundary</a:t>
            </a:r>
          </a:p>
          <a:p>
            <a:pPr lvl="1"/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4. background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7">
            <a:extLst>
              <a:ext uri="{FF2B5EF4-FFF2-40B4-BE49-F238E27FC236}">
                <a16:creationId xmlns:a16="http://schemas.microsoft.com/office/drawing/2014/main" id="{783DCB85-554A-4F5F-AF2A-880B323F2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250075"/>
              </p:ext>
            </p:extLst>
          </p:nvPr>
        </p:nvGraphicFramePr>
        <p:xfrm>
          <a:off x="175889" y="1950720"/>
          <a:ext cx="11840222" cy="490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1911">
                  <a:extLst>
                    <a:ext uri="{9D8B030D-6E8A-4147-A177-3AD203B41FA5}">
                      <a16:colId xmlns:a16="http://schemas.microsoft.com/office/drawing/2014/main" val="2534852301"/>
                    </a:ext>
                  </a:extLst>
                </a:gridCol>
                <a:gridCol w="2823099">
                  <a:extLst>
                    <a:ext uri="{9D8B030D-6E8A-4147-A177-3AD203B41FA5}">
                      <a16:colId xmlns:a16="http://schemas.microsoft.com/office/drawing/2014/main" val="3993243740"/>
                    </a:ext>
                  </a:extLst>
                </a:gridCol>
                <a:gridCol w="1740024">
                  <a:extLst>
                    <a:ext uri="{9D8B030D-6E8A-4147-A177-3AD203B41FA5}">
                      <a16:colId xmlns:a16="http://schemas.microsoft.com/office/drawing/2014/main" val="1017917861"/>
                    </a:ext>
                  </a:extLst>
                </a:gridCol>
                <a:gridCol w="3027285">
                  <a:extLst>
                    <a:ext uri="{9D8B030D-6E8A-4147-A177-3AD203B41FA5}">
                      <a16:colId xmlns:a16="http://schemas.microsoft.com/office/drawing/2014/main" val="1963708999"/>
                    </a:ext>
                  </a:extLst>
                </a:gridCol>
                <a:gridCol w="1535837">
                  <a:extLst>
                    <a:ext uri="{9D8B030D-6E8A-4147-A177-3AD203B41FA5}">
                      <a16:colId xmlns:a16="http://schemas.microsoft.com/office/drawing/2014/main" val="3099740042"/>
                    </a:ext>
                  </a:extLst>
                </a:gridCol>
                <a:gridCol w="1882066">
                  <a:extLst>
                    <a:ext uri="{9D8B030D-6E8A-4147-A177-3AD203B41FA5}">
                      <a16:colId xmlns:a16="http://schemas.microsoft.com/office/drawing/2014/main" val="839728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Lidarseg_class</a:t>
                      </a:r>
                      <a:endParaRPr lang="zh-CN" alt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General_class</a:t>
                      </a:r>
                      <a:endParaRPr lang="zh-CN" alt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Lidarseg_class</a:t>
                      </a:r>
                      <a:endParaRPr lang="zh-CN" alt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General_class</a:t>
                      </a:r>
                      <a:endParaRPr lang="zh-CN" alt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Lidarseg_class</a:t>
                      </a:r>
                      <a:endParaRPr lang="zh-CN" alt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General_class</a:t>
                      </a:r>
                      <a:endParaRPr lang="zh-CN" alt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1911909"/>
                  </a:ext>
                </a:extLst>
              </a:tr>
              <a:tr h="370840">
                <a:tc rowSpan="12"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4/background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animal(1)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3/traffic_boundary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movable_object.barrier(9)</a:t>
                      </a:r>
                      <a:endParaRPr lang="zh-CN" alt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0/vehicle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vehicle.trailer(22)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70888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human.pedestrian.personal_mobility(5)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2/bike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vehicle.bicycle(14)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1/truck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vehicle.truck(23)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49686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human.pedestrian.stroller(7)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0/vehicle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vehicle.bus.bendy(15)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4/background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flat.driveable_surface(24)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1111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human.pedestrian.wheelchair(8)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vehicle.bus.rigid(16)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flat.other(25)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106936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movable_object.debris(10)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0/car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vehicle.car(17)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flat.sidewalk(26)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034728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movable_object.pushable_pullable(11)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4/construction_vehicle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vehicle.construction(18)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flat.terrain(27)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12963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static_object.bicycle_rack(13)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2/bike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vehicle.motorcycle(21)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static.manmade(28)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995104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vehicle.emergency.ambulance(19)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1/pedestrian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human.pedestrian.adult(2)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static.vegetation(30)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936573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vehicle.emergency.police(20)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human.pedestrian.child(3)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787562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noise(0)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human.pedestrian.construction_worker(4)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114323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static.other(29)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human.pedestrian.police_officer(6)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170655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vehicle.ego(31)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3/traffic_boundary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movable_object.trafficcone(12)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5856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337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73EF6CF7-7D9E-4300-B5EC-4B831D32F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607" y="1341738"/>
            <a:ext cx="4209613" cy="327704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F717C09-EEF0-45CB-8240-50E9FA961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506" y="1295130"/>
            <a:ext cx="4273173" cy="3370264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E2C05B7E-7A5A-40DA-AD6A-ED67298D1550}"/>
              </a:ext>
            </a:extLst>
          </p:cNvPr>
          <p:cNvSpPr txBox="1"/>
          <p:nvPr/>
        </p:nvSpPr>
        <p:spPr>
          <a:xfrm>
            <a:off x="2502389" y="4749248"/>
            <a:ext cx="1691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Percentage(%)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755C810-F2CB-4761-8710-EB006266BFB2}"/>
              </a:ext>
            </a:extLst>
          </p:cNvPr>
          <p:cNvSpPr txBox="1"/>
          <p:nvPr/>
        </p:nvSpPr>
        <p:spPr>
          <a:xfrm>
            <a:off x="8157921" y="4820269"/>
            <a:ext cx="1265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Logarithm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009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3091</TotalTime>
  <Words>3782</Words>
  <Application>Microsoft Office PowerPoint</Application>
  <PresentationFormat>宽屏</PresentationFormat>
  <Paragraphs>815</Paragraphs>
  <Slides>54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1" baseType="lpstr">
      <vt:lpstr>等线</vt:lpstr>
      <vt:lpstr>等线 Light</vt:lpstr>
      <vt:lpstr>Arial</vt:lpstr>
      <vt:lpstr>Calibri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ASUS</cp:lastModifiedBy>
  <cp:revision>510</cp:revision>
  <dcterms:created xsi:type="dcterms:W3CDTF">2020-11-13T13:05:14Z</dcterms:created>
  <dcterms:modified xsi:type="dcterms:W3CDTF">2021-04-19T01:22:50Z</dcterms:modified>
</cp:coreProperties>
</file>