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85" r:id="rId3"/>
    <p:sldId id="371" r:id="rId4"/>
    <p:sldId id="374" r:id="rId5"/>
    <p:sldId id="383" r:id="rId6"/>
    <p:sldId id="384" r:id="rId7"/>
    <p:sldId id="382" r:id="rId8"/>
    <p:sldId id="366" r:id="rId9"/>
    <p:sldId id="370" r:id="rId10"/>
    <p:sldId id="372" r:id="rId11"/>
    <p:sldId id="373" r:id="rId12"/>
    <p:sldId id="378" r:id="rId13"/>
    <p:sldId id="379" r:id="rId14"/>
    <p:sldId id="380" r:id="rId15"/>
    <p:sldId id="381" r:id="rId16"/>
    <p:sldId id="367" r:id="rId17"/>
    <p:sldId id="364" r:id="rId18"/>
    <p:sldId id="365" r:id="rId19"/>
    <p:sldId id="361" r:id="rId20"/>
    <p:sldId id="353" r:id="rId21"/>
    <p:sldId id="351" r:id="rId22"/>
    <p:sldId id="362" r:id="rId23"/>
    <p:sldId id="356" r:id="rId24"/>
    <p:sldId id="349" r:id="rId25"/>
    <p:sldId id="34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utline" id="{68F4DD7F-6888-49A2-94B8-03F79924C98D}">
          <p14:sldIdLst>
            <p14:sldId id="377"/>
            <p14:sldId id="385"/>
          </p14:sldIdLst>
        </p14:section>
        <p14:section name="Meta Info" id="{D602BDDD-DD82-46A4-ACE8-530329BC2DFC}">
          <p14:sldIdLst>
            <p14:sldId id="371"/>
            <p14:sldId id="374"/>
            <p14:sldId id="383"/>
            <p14:sldId id="384"/>
          </p14:sldIdLst>
        </p14:section>
        <p14:section name="Log &amp; Results" id="{452AD452-7B7B-49C5-A67B-9EA1184F2A06}">
          <p14:sldIdLst>
            <p14:sldId id="382"/>
            <p14:sldId id="366"/>
            <p14:sldId id="370"/>
            <p14:sldId id="372"/>
            <p14:sldId id="373"/>
            <p14:sldId id="378"/>
            <p14:sldId id="379"/>
            <p14:sldId id="380"/>
            <p14:sldId id="381"/>
            <p14:sldId id="367"/>
            <p14:sldId id="364"/>
            <p14:sldId id="365"/>
            <p14:sldId id="361"/>
            <p14:sldId id="353"/>
            <p14:sldId id="351"/>
            <p14:sldId id="362"/>
            <p14:sldId id="356"/>
            <p14:sldId id="34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A33F-1CEB-4FA2-98A6-7B319A8F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8D616-6F9A-4E86-9C54-A007F4A38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CBABB-FB7F-44B2-BC0C-7D4CF48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533B-5104-4D46-AF44-2C34844C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F6936-FD08-4625-9635-8D2F76F9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3C9CD-772D-4350-9ECB-C27E0E99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4C919-6AC3-4F15-8871-81BAEA90A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EF980-C37C-4550-AFED-0C659534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33CFD-CA74-49F6-9436-5F58DB1C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D7790-C0EC-4A44-B64F-FCC929DA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F32AE7-E45F-412D-93EB-7B5FED73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8BCB-A17F-4597-BFED-3EBBDC7B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6E52B-0431-4511-B79B-1ECC6B7F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B3B51-3D3D-42B1-AF7C-4723C2E6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39C21-19DC-436D-8B30-89A1E68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2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DD8E-CDF0-4589-88D3-B5B9AA1B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C0B53-CD21-41E5-AE65-ECC96C4F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9608-6553-4D1E-8D5F-57AE1B87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7B5FF-10F5-4A38-A60D-ED5B194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2C94D-43AD-4C7D-9565-78C3C887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B6D4-FE1D-4E41-B65B-80EC80AD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8A62D-FA63-4292-92A0-C2799371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EA89E-2FF3-473C-BA15-94F3DA2F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9CD8A-8651-40FB-AA36-807B45A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46DD-E319-4F82-AD18-95B186E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1ACD-866C-418F-9ADA-A8BCA8DC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8E568-57EE-400A-91BB-E71015732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11D11-3E98-4FE2-A20D-17451BECF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E1BD6-FC53-4760-95AC-73404FD0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4C51B-00FF-4F0B-B497-9D14FAF8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8F41D-46A8-4D71-BB63-AD52077F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3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82810-5E72-4EC0-9C15-7E9BFE7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25785-4B66-47B9-81E9-B4DA59A3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67A91-DC12-4198-8030-60DDA8F2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39B42-1FD7-4962-84D3-CABE91A72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34D06C-E772-4D8D-8106-45D793C5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E4746-FEEF-40A6-A673-7BC7640F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1CFEB7-BE45-4825-8D57-9F551313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6A06E-E172-4C42-9BF6-A0C13604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EA7E5-5280-49B7-A3BE-ABDA272B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CE8885-B151-4DC5-B8F3-ED1D9BB9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BE211-87AD-494C-8BAA-A3E137D9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AC67A-13AD-469D-989B-4F7848F7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5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10513B-7DB0-4F2E-A5DB-B29C2AE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B25F0-77E6-47D1-ABC8-7E6E41C4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CCEC4-862F-46D8-BD5B-598F13EA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0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E4CA-8AB9-433D-8949-6CC3574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F3932-0098-4E11-AA35-A1C1360C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C19A7-FA84-40F8-9054-DAB63ADB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38D8F-CB14-4E8D-9ABE-D4E26632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F00CE-A45D-49F7-B15E-91268E15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BFC66-AF85-4A3F-9D1D-909C3F3D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AE18-C966-4B37-8F3F-C2474753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ED452-E1CE-4050-BD03-45FFB2184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0847B-A8A5-47B7-9BDF-93FC0000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2B0A6-58B7-45BD-84DE-EF607FB2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FD2A0-648C-470D-8579-7BBDE092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AE68A-B6CA-4FA0-A9D0-98C5DB09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0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19E9B-9889-4FA5-96F5-7494D792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6642C-F5D4-4565-B4DA-1B71E703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75C9-8C2D-4EA2-AA25-737A70572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F9F7-1E16-4864-A104-0B9CCBB64DB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1108-5637-45BD-9E80-03BDE27E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A40FC-3B0A-4960-8F6C-0523CFA9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1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image" Target="../media/image12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19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3E127C-8303-4B4E-AD35-CF0813EAE72E}"/>
              </a:ext>
            </a:extLst>
          </p:cNvPr>
          <p:cNvSpPr txBox="1"/>
          <p:nvPr/>
        </p:nvSpPr>
        <p:spPr>
          <a:xfrm>
            <a:off x="336736" y="626096"/>
            <a:ext cx="111332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far we have discarded 3D object detection and only remain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3D Semantic Segmentation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(lidar segmentation).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Domain adaptation is still preserved; We train our model with both labeled source data and unlabeled target data and test our model on target_test.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adopt nearly the same architecture as xMUDA, except for the head part, where xMUDA introduces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Dual Head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 but we only use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Vinilla Fusion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The backbones are the same: UNet for 2D images and SparseConvNet for 3D lidar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segmentation labels we use are released after xMuda. So we have rerun xMUDA with the new labels.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have run baseline for our “Vanilla Fusion”. Though seemingly strange, but it has outperformed xMUDA.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See the results.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B9B7CA-1098-4CEE-BF62-96FCBB5D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9" y="1"/>
            <a:ext cx="4371033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753EAC-A521-42DD-8E47-80DD6F95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89" y="3429000"/>
            <a:ext cx="4371033" cy="325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2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4A232-F4D6-47D9-B748-8332545C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"/>
            <a:ext cx="43333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36B11-06F8-4ECF-A33A-C9447BA1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3429000"/>
            <a:ext cx="4333352" cy="3316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src_ctr_usa_v2: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69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DF0048F-061E-406D-BE68-C6613DCA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7" y="3450999"/>
            <a:ext cx="43965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8D81AA-4571-45D6-8EF4-D6149545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7" y="-1"/>
            <a:ext cx="4559362" cy="3533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src_ctr_usa_v3: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9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553F80-018A-4B87-9124-106F54E4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2" y="3558154"/>
            <a:ext cx="4250863" cy="3306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src_ctr_usa_v4: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3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4FD8513-D8D7-45A8-A0C9-4C08364B9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7" y="117539"/>
            <a:ext cx="4304558" cy="34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8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293B38-4862-4093-835B-9DD9B8FE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8" y="0"/>
            <a:ext cx="52673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0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D803EC-790A-4052-A34F-36535D17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2" y="0"/>
            <a:ext cx="5372100" cy="4314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1A44A0-0831-4A07-BE35-715F564634EF}"/>
              </a:ext>
            </a:extLst>
          </p:cNvPr>
          <p:cNvSpPr txBox="1"/>
          <p:nvPr/>
        </p:nvSpPr>
        <p:spPr>
          <a:xfrm>
            <a:off x="5497312" y="1690084"/>
            <a:ext cx="33137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tgt_contrast_loss &amp; src_contrast_loss 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coincide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CCBD9C-802F-4F03-B8D7-5D156542B344}"/>
              </a:ext>
            </a:extLst>
          </p:cNvPr>
          <p:cNvCxnSpPr>
            <a:cxnSpLocks/>
          </p:cNvCxnSpPr>
          <p:nvPr/>
        </p:nvCxnSpPr>
        <p:spPr>
          <a:xfrm flipH="1">
            <a:off x="4349478" y="2274859"/>
            <a:ext cx="1147834" cy="4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4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6212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03/24/2021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contrast_usa_v3/v4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src_contrast_usa_v0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E04878-6083-4E4A-A171-713897C6FBE3}"/>
              </a:ext>
            </a:extLst>
          </p:cNvPr>
          <p:cNvSpPr txBox="1"/>
          <p:nvPr/>
        </p:nvSpPr>
        <p:spPr>
          <a:xfrm>
            <a:off x="417251" y="1535837"/>
            <a:ext cx="3829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03/20/2021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baseline_usa_v1(baseline2_usa)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BD2C1-578F-40DD-AA34-9A79079E1D9B}"/>
              </a:ext>
            </a:extLst>
          </p:cNvPr>
          <p:cNvSpPr txBox="1"/>
          <p:nvPr/>
        </p:nvSpPr>
        <p:spPr>
          <a:xfrm>
            <a:off x="417251" y="2725445"/>
            <a:ext cx="3929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03/19/2021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Baseline_usa_v0(baseline1_usa)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63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81365-D1C6-4671-BA9C-FFE4847E9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9885"/>
              </p:ext>
            </p:extLst>
          </p:nvPr>
        </p:nvGraphicFramePr>
        <p:xfrm>
          <a:off x="488272" y="666975"/>
          <a:ext cx="5406500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231">
                  <a:extLst>
                    <a:ext uri="{9D8B030D-6E8A-4147-A177-3AD203B41FA5}">
                      <a16:colId xmlns:a16="http://schemas.microsoft.com/office/drawing/2014/main" val="771969819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4039554202"/>
                    </a:ext>
                  </a:extLst>
                </a:gridCol>
                <a:gridCol w="1376038">
                  <a:extLst>
                    <a:ext uri="{9D8B030D-6E8A-4147-A177-3AD203B41FA5}">
                      <a16:colId xmlns:a16="http://schemas.microsoft.com/office/drawing/2014/main" val="230713996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USA/Singapore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66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dual head + KL_div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62.53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54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single head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62.10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13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Vanilla fusion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baseline_usa_v0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(B=4)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0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baseline_usa_v1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(B=8)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7704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on both source_train &amp; target_train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contrast_usa_v0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52.67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730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contrast_usa_v1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61.69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0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contrast_usa_v3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37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contrast_usa_v4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565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/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 to fine-tune: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(0.1, 0.01, 0.005, 0.001)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Temparature (100, 10, 1, 0.5, 0.1, 0.05)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in each group (64, 256, 1024, 2048) &amp; #groups in each sample</a:t>
                </a:r>
                <a:endPara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𝑝𝑜𝑠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(#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𝑝𝑡𝑠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after representation(Linear, Non-Linear, None)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Optimizers(AdamW, Adam, SGD+Momentum)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blipFill>
                <a:blip r:embed="rId7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4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/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blipFill>
                <a:blip r:embed="rId2"/>
                <a:stretch>
                  <a:fillRect l="-1103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A68F92-9D73-43D7-A31C-59DE59F6B5AC}"/>
              </a:ext>
            </a:extLst>
          </p:cNvPr>
          <p:cNvGrpSpPr/>
          <p:nvPr/>
        </p:nvGrpSpPr>
        <p:grpSpPr>
          <a:xfrm>
            <a:off x="550171" y="1844000"/>
            <a:ext cx="2847686" cy="3576583"/>
            <a:chOff x="324060" y="1799210"/>
            <a:chExt cx="2847686" cy="3576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/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contrast_usa_v3: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128, # groups = 8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802" t="-3974" r="-1802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/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contrast_usa_v4: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2048, # groups = 1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/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contrast_usa_v0: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1717" t="-3289" r="-1073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/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contrast_usa_v1: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DF2604-6877-4F8B-A953-790CEEE8E182}"/>
              </a:ext>
            </a:extLst>
          </p:cNvPr>
          <p:cNvSpPr txBox="1"/>
          <p:nvPr/>
        </p:nvSpPr>
        <p:spPr>
          <a:xfrm>
            <a:off x="270792" y="94259"/>
            <a:ext cx="1664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 Config: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69C9B-388C-4E04-BEB8-68E06F218B36}"/>
              </a:ext>
            </a:extLst>
          </p:cNvPr>
          <p:cNvSpPr txBox="1"/>
          <p:nvPr/>
        </p:nvSpPr>
        <p:spPr>
          <a:xfrm>
            <a:off x="270792" y="1532670"/>
            <a:ext cx="1782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Configs:</a:t>
            </a:r>
          </a:p>
        </p:txBody>
      </p:sp>
    </p:spTree>
    <p:extLst>
      <p:ext uri="{BB962C8B-B14F-4D97-AF65-F5344CB8AC3E}">
        <p14:creationId xmlns:p14="http://schemas.microsoft.com/office/powerpoint/2010/main" val="3335940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045D24-5CDB-4337-89A4-567B839F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78"/>
            <a:ext cx="6096001" cy="3319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B9921-A536-4C1B-A0BE-9BA54236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899"/>
            <a:ext cx="6096000" cy="325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batch_size=8(the same as xmuda)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blipFill>
                <a:blip r:embed="rId5"/>
                <a:stretch>
                  <a:fillRect l="-1338" t="-3871" r="-669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03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69D4E1-0473-476E-8E94-37DFD2F2A96E}"/>
              </a:ext>
            </a:extLst>
          </p:cNvPr>
          <p:cNvSpPr txBox="1"/>
          <p:nvPr/>
        </p:nvSpPr>
        <p:spPr>
          <a:xfrm>
            <a:off x="275207" y="674704"/>
            <a:ext cx="10528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have tried to add contrastive losses on both source and target training data. But it doesn’t give us a better result on target_test.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contrast_usa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See the results.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at this point we return to contrastive loss on a single domain to check its effectiveness on source_test.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src_ctr_usa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6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E751EA-F9B2-4DD5-A38D-78CBFE536DFB}"/>
              </a:ext>
            </a:extLst>
          </p:cNvPr>
          <p:cNvGrpSpPr/>
          <p:nvPr/>
        </p:nvGrpSpPr>
        <p:grpSpPr>
          <a:xfrm>
            <a:off x="7811803" y="464909"/>
            <a:ext cx="3811866" cy="2383764"/>
            <a:chOff x="7458014" y="4048217"/>
            <a:chExt cx="3811866" cy="238376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087659A-CCCE-4995-B256-9E56D39E6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2AA1B0-2617-4626-990E-5AB0ECF9051D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F3B5EB-9065-42F1-BB3D-4E7FF742E278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6AAB483-19E3-4F93-9C12-25C3E626CFBC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185A92-F2E9-47B7-80CD-9E410E63453B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18B202-AC42-42BE-8797-49E756D4A85A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2800B3A-071D-47A4-B05E-6C7764473345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8666F1A5-62EB-4DB9-97B5-62C83396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45" y="3239848"/>
            <a:ext cx="6075572" cy="318909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8E3F081-3CDD-449D-B505-F1A9F81C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45" y="62245"/>
            <a:ext cx="6068189" cy="3189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blipFill>
                <a:blip r:embed="rId5"/>
                <a:stretch>
                  <a:fillRect l="-2703" t="-3871" r="-304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7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>
            <a:extLst>
              <a:ext uri="{FF2B5EF4-FFF2-40B4-BE49-F238E27FC236}">
                <a16:creationId xmlns:a16="http://schemas.microsoft.com/office/drawing/2014/main" id="{BEDA38C6-CB6A-40A8-B1E3-3D6167D7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7" y="168103"/>
            <a:ext cx="6102947" cy="32190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D0A63B-6FE6-4A0A-8F98-FA671742C6F0}"/>
              </a:ext>
            </a:extLst>
          </p:cNvPr>
          <p:cNvSpPr txBox="1"/>
          <p:nvPr/>
        </p:nvSpPr>
        <p:spPr>
          <a:xfrm>
            <a:off x="3368563" y="1908699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98831C-0AAF-46AA-B178-8C357271A427}"/>
              </a:ext>
            </a:extLst>
          </p:cNvPr>
          <p:cNvCxnSpPr>
            <a:cxnSpLocks/>
          </p:cNvCxnSpPr>
          <p:nvPr/>
        </p:nvCxnSpPr>
        <p:spPr>
          <a:xfrm flipH="1">
            <a:off x="4403324" y="2185698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B554B1-E86E-406F-8DA8-0F215400C1FD}"/>
              </a:ext>
            </a:extLst>
          </p:cNvPr>
          <p:cNvGrpSpPr/>
          <p:nvPr/>
        </p:nvGrpSpPr>
        <p:grpSpPr>
          <a:xfrm>
            <a:off x="7534203" y="111344"/>
            <a:ext cx="4507597" cy="3084691"/>
            <a:chOff x="7395871" y="1158579"/>
            <a:chExt cx="4880212" cy="326705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048F07-BF32-46D9-9F4A-B6A030106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21077" y="2322406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C2444BD-5FD0-4D43-B611-FCB925D81F9D}"/>
                </a:ext>
              </a:extLst>
            </p:cNvPr>
            <p:cNvSpPr txBox="1"/>
            <p:nvPr/>
          </p:nvSpPr>
          <p:spPr>
            <a:xfrm>
              <a:off x="7395871" y="2533851"/>
              <a:ext cx="1183968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1C1C32-DD7D-4B16-820C-A4FE24A00B11}"/>
                </a:ext>
              </a:extLst>
            </p:cNvPr>
            <p:cNvSpPr txBox="1"/>
            <p:nvPr/>
          </p:nvSpPr>
          <p:spPr>
            <a:xfrm>
              <a:off x="7697853" y="3743728"/>
              <a:ext cx="842071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E5BF351-D670-48CB-AF42-4351E79C9BA7}"/>
                </a:ext>
              </a:extLst>
            </p:cNvPr>
            <p:cNvSpPr txBox="1"/>
            <p:nvPr/>
          </p:nvSpPr>
          <p:spPr>
            <a:xfrm>
              <a:off x="8673939" y="2931846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C3453D-4053-4F5B-AF1F-9739151936EC}"/>
                </a:ext>
              </a:extLst>
            </p:cNvPr>
            <p:cNvSpPr txBox="1"/>
            <p:nvPr/>
          </p:nvSpPr>
          <p:spPr>
            <a:xfrm>
              <a:off x="8673939" y="4148553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8A42CB2-15E0-4D6C-9E98-D244D9D02523}"/>
                </a:ext>
              </a:extLst>
            </p:cNvPr>
            <p:cNvSpPr txBox="1"/>
            <p:nvPr/>
          </p:nvSpPr>
          <p:spPr>
            <a:xfrm>
              <a:off x="9427415" y="2720855"/>
              <a:ext cx="923641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53819FF8-A107-4946-A654-956E9C1BD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780" y="1521197"/>
              <a:ext cx="1099274" cy="827847"/>
            </a:xfrm>
            <a:prstGeom prst="bentConnector3">
              <a:avLst>
                <a:gd name="adj1" fmla="val -7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B16F669-7DA5-4F93-8A0D-C80A2B4C8FAE}"/>
                </a:ext>
              </a:extLst>
            </p:cNvPr>
            <p:cNvSpPr txBox="1"/>
            <p:nvPr/>
          </p:nvSpPr>
          <p:spPr>
            <a:xfrm>
              <a:off x="9046710" y="124419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MLP(64,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E918E0FE-B510-4626-A2EF-B8D7889A8C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017430" y="2642396"/>
              <a:ext cx="1471761" cy="1254124"/>
            </a:xfrm>
            <a:prstGeom prst="bentConnector3">
              <a:avLst>
                <a:gd name="adj1" fmla="val -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10CC6F0-1AEC-4FCC-A639-5C2ADADEF3EF}"/>
                </a:ext>
              </a:extLst>
            </p:cNvPr>
            <p:cNvSpPr/>
            <p:nvPr/>
          </p:nvSpPr>
          <p:spPr>
            <a:xfrm>
              <a:off x="10237824" y="1158579"/>
              <a:ext cx="242784" cy="571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7A5100E-71F0-47C1-A0CF-68C532474649}"/>
                </a:ext>
              </a:extLst>
            </p:cNvPr>
            <p:cNvSpPr/>
            <p:nvPr/>
          </p:nvSpPr>
          <p:spPr>
            <a:xfrm>
              <a:off x="10237824" y="1887829"/>
              <a:ext cx="242784" cy="57128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C0C83F2-3619-4126-B213-79639BD746B2}"/>
                </a:ext>
              </a:extLst>
            </p:cNvPr>
            <p:cNvSpPr txBox="1"/>
            <p:nvPr/>
          </p:nvSpPr>
          <p:spPr>
            <a:xfrm>
              <a:off x="9265869" y="397972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MLP(16,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3EAED2E5-18C9-424C-BB28-5C2FABF3D6EC}"/>
                </a:ext>
              </a:extLst>
            </p:cNvPr>
            <p:cNvCxnSpPr>
              <a:stCxn id="62" idx="3"/>
            </p:cNvCxnSpPr>
            <p:nvPr/>
          </p:nvCxnSpPr>
          <p:spPr>
            <a:xfrm>
              <a:off x="10480608" y="1444222"/>
              <a:ext cx="541057" cy="35062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98612E78-DDA3-40D1-9046-99E2C471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0608" y="1806281"/>
              <a:ext cx="531792" cy="349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223486A-FB54-4D00-BEBA-B9380A8C607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504" y="3269458"/>
              <a:ext cx="275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3070896-325E-4E0F-B1F7-EAD803F5B3F7}"/>
                </a:ext>
              </a:extLst>
            </p:cNvPr>
            <p:cNvSpPr txBox="1"/>
            <p:nvPr/>
          </p:nvSpPr>
          <p:spPr>
            <a:xfrm>
              <a:off x="11003522" y="3122080"/>
              <a:ext cx="803890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seg_loss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808F569-DD1E-42BB-97F9-7F05EFAAC03A}"/>
                </a:ext>
              </a:extLst>
            </p:cNvPr>
            <p:cNvSpPr txBox="1"/>
            <p:nvPr/>
          </p:nvSpPr>
          <p:spPr>
            <a:xfrm>
              <a:off x="10991757" y="1647426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contrastive_loss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176276A6-5D14-44C4-B6BA-9ADC1C85E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59" y="3387193"/>
            <a:ext cx="6129520" cy="3232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/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blipFill>
                <a:blip r:embed="rId5"/>
                <a:stretch>
                  <a:fillRect l="-1103" t="-2488" b="-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342D5A-602A-4257-8A5E-9F4E485F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6096000" cy="3228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B08FB1-D0ED-4F75-8D1E-13D889E0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" y="350805"/>
            <a:ext cx="6026338" cy="3147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/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blipFill>
                <a:blip r:embed="rId4"/>
                <a:stretch>
                  <a:fillRect l="-980" t="-300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7FBE6211-C4C9-421E-AD13-8186A1519ED7}"/>
              </a:ext>
            </a:extLst>
          </p:cNvPr>
          <p:cNvSpPr txBox="1"/>
          <p:nvPr/>
        </p:nvSpPr>
        <p:spPr>
          <a:xfrm>
            <a:off x="3678700" y="2548275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FD214F-1CF0-4647-A133-FD1F8DE4F853}"/>
              </a:ext>
            </a:extLst>
          </p:cNvPr>
          <p:cNvCxnSpPr>
            <a:cxnSpLocks/>
          </p:cNvCxnSpPr>
          <p:nvPr/>
        </p:nvCxnSpPr>
        <p:spPr>
          <a:xfrm flipH="1">
            <a:off x="4713461" y="2825274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76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37A47C-1379-4D86-A269-C22CD1F6EA5F}"/>
              </a:ext>
            </a:extLst>
          </p:cNvPr>
          <p:cNvSpPr txBox="1"/>
          <p:nvPr/>
        </p:nvSpPr>
        <p:spPr>
          <a:xfrm>
            <a:off x="417251" y="346229"/>
            <a:ext cx="78197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03/16/2021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Xmuda new baseline (trained with new seg labels)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“Multi-modal Multi-Task fusion Ver2” baseline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Move xMuda network structure to our framework; train vanilla 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0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1F650076-878D-433F-824B-D53B36640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2218"/>
              </p:ext>
            </p:extLst>
          </p:nvPr>
        </p:nvGraphicFramePr>
        <p:xfrm>
          <a:off x="204185" y="168919"/>
          <a:ext cx="8087239" cy="2532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431032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061458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253919241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985574356"/>
                    </a:ext>
                  </a:extLst>
                </a:gridCol>
                <a:gridCol w="1090746">
                  <a:extLst>
                    <a:ext uri="{9D8B030D-6E8A-4147-A177-3AD203B41FA5}">
                      <a16:colId xmlns:a16="http://schemas.microsoft.com/office/drawing/2014/main" val="3836476105"/>
                    </a:ext>
                  </a:extLst>
                </a:gridCol>
                <a:gridCol w="933362">
                  <a:extLst>
                    <a:ext uri="{9D8B030D-6E8A-4147-A177-3AD203B41FA5}">
                      <a16:colId xmlns:a16="http://schemas.microsoft.com/office/drawing/2014/main" val="1950332622"/>
                    </a:ext>
                  </a:extLst>
                </a:gridCol>
              </a:tblGrid>
              <a:tr h="345043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reproduce results with new seg labels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USA/Singapore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Day/night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328441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Segmentation(mIoU)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head,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KL_div)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target)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70.83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49.62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38.81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43.75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46.84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75.40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52.99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43.39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9D42496-1059-439D-97F2-44685A9D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/>
          <a:stretch/>
        </p:blipFill>
        <p:spPr>
          <a:xfrm>
            <a:off x="204185" y="4009714"/>
            <a:ext cx="8102502" cy="27592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0A7A3C-317B-4185-8EB8-CC28F506F2FE}"/>
              </a:ext>
            </a:extLst>
          </p:cNvPr>
          <p:cNvSpPr txBox="1"/>
          <p:nvPr/>
        </p:nvSpPr>
        <p:spPr>
          <a:xfrm>
            <a:off x="1208176" y="356724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xM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uda, old results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showed in paper</a:t>
            </a: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(seg label obtained by marking points in bounding boxes)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23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C1049458-F46C-4DD7-9C79-E1B418C0D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8263"/>
              </p:ext>
            </p:extLst>
          </p:nvPr>
        </p:nvGraphicFramePr>
        <p:xfrm>
          <a:off x="-527787" y="0"/>
          <a:ext cx="7638835" cy="288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218">
                  <a:extLst>
                    <a:ext uri="{9D8B030D-6E8A-4147-A177-3AD203B41FA5}">
                      <a16:colId xmlns:a16="http://schemas.microsoft.com/office/drawing/2014/main" val="141132911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27645816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402024655"/>
                    </a:ext>
                  </a:extLst>
                </a:gridCol>
                <a:gridCol w="1940993">
                  <a:extLst>
                    <a:ext uri="{9D8B030D-6E8A-4147-A177-3AD203B41FA5}">
                      <a16:colId xmlns:a16="http://schemas.microsoft.com/office/drawing/2014/main" val="1831990405"/>
                    </a:ext>
                  </a:extLst>
                </a:gridCol>
                <a:gridCol w="1633624">
                  <a:extLst>
                    <a:ext uri="{9D8B030D-6E8A-4147-A177-3AD203B41FA5}">
                      <a16:colId xmlns:a16="http://schemas.microsoft.com/office/drawing/2014/main" val="1902254424"/>
                    </a:ext>
                  </a:extLst>
                </a:gridCol>
              </a:tblGrid>
              <a:tr h="78849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Ver1 (separate encoders for points)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Multi-modal Multi-Task fusion Ver2 (shared encoder for points)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0908"/>
                  </a:ext>
                </a:extLst>
              </a:tr>
              <a:tr h="477422">
                <a:tc vMerge="1">
                  <a:txBody>
                    <a:bodyPr/>
                    <a:lstStyle/>
                    <a:p>
                      <a:pPr algn="ctr"/>
                      <a:endParaRPr lang="en-US" altLang="zh-CN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Task_loss + lambda * Contrast_loss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(tried a few hyperparameters)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4518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from scratch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Resume from baseline model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78019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(mIoU)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60.69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62.48</a:t>
                      </a:r>
                      <a:endParaRPr lang="zh-CN" altLang="en-US" sz="13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48.80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57.63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(mAP)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51.29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45.02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37.15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41.59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66781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F06D3573-E96E-4B79-8F6F-725C0294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52668"/>
              </p:ext>
            </p:extLst>
          </p:nvPr>
        </p:nvGraphicFramePr>
        <p:xfrm>
          <a:off x="7751421" y="313996"/>
          <a:ext cx="4440579" cy="2066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5372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131267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214030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1106872355"/>
                    </a:ext>
                  </a:extLst>
                </a:gridCol>
              </a:tblGrid>
              <a:tr h="345043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new seg labels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KL_div)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(separate two streams)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Vanilla fusion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63.74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B107BC-B294-453F-9A77-A5B70AFB2957}"/>
              </a:ext>
            </a:extLst>
          </p:cNvPr>
          <p:cNvGrpSpPr/>
          <p:nvPr/>
        </p:nvGrpSpPr>
        <p:grpSpPr>
          <a:xfrm>
            <a:off x="-706002" y="2974359"/>
            <a:ext cx="7963312" cy="4199478"/>
            <a:chOff x="-167499" y="3147012"/>
            <a:chExt cx="7157255" cy="375561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BFF8532-DBFB-48B2-B967-F809514C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7499" y="3148688"/>
              <a:ext cx="7155402" cy="37539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56D0671-3856-413F-B1CF-3AF119D8178A}"/>
                </a:ext>
              </a:extLst>
            </p:cNvPr>
            <p:cNvSpPr txBox="1"/>
            <p:nvPr/>
          </p:nvSpPr>
          <p:spPr>
            <a:xfrm>
              <a:off x="3915055" y="3147012"/>
              <a:ext cx="30747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Multi-modal Multi-Task fusion Ver2</a:t>
              </a:r>
              <a:endParaRPr lang="zh-CN" altLang="en-US"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098BF0-613B-40B5-B7A7-674830C30F07}"/>
              </a:ext>
            </a:extLst>
          </p:cNvPr>
          <p:cNvGrpSpPr/>
          <p:nvPr/>
        </p:nvGrpSpPr>
        <p:grpSpPr>
          <a:xfrm>
            <a:off x="8065777" y="2552901"/>
            <a:ext cx="3811866" cy="2383764"/>
            <a:chOff x="7458014" y="4048217"/>
            <a:chExt cx="3811866" cy="2383764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4DAAFB-79E9-43E6-A6E7-ED654D199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90A0C0-AB44-44C2-8302-23AE6DAB5827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3DD0EF8-179B-4ED6-B5B2-DA344B8DDE51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13BE399-9FEF-43BB-BFD3-CF9B64734595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3A4F697-B9D7-435B-9618-09CDA651DB37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349232-5955-4E1C-95FA-63FF2E3CD385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085EDE-B35E-4B09-A072-8F59B9E1EA49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EF8D187-2B10-42C7-B3CC-C7465999BA5D}"/>
              </a:ext>
            </a:extLst>
          </p:cNvPr>
          <p:cNvSpPr txBox="1"/>
          <p:nvPr/>
        </p:nvSpPr>
        <p:spPr>
          <a:xfrm>
            <a:off x="12134105" y="2042394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baseline2_usa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590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3A3080-5106-4B97-A7D1-DD6B0AC9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4" y="4648539"/>
            <a:ext cx="5122765" cy="178382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3457D04-60D5-412F-B224-843E0474AFEE}"/>
              </a:ext>
            </a:extLst>
          </p:cNvPr>
          <p:cNvGrpSpPr/>
          <p:nvPr/>
        </p:nvGrpSpPr>
        <p:grpSpPr>
          <a:xfrm>
            <a:off x="719091" y="3695331"/>
            <a:ext cx="4882718" cy="858344"/>
            <a:chOff x="861134" y="4598633"/>
            <a:chExt cx="4882718" cy="8583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D14DEE-CC74-48FD-9E8D-B6D1912F6E6A}"/>
                </a:ext>
              </a:extLst>
            </p:cNvPr>
            <p:cNvSpPr/>
            <p:nvPr/>
          </p:nvSpPr>
          <p:spPr>
            <a:xfrm>
              <a:off x="861134" y="4598633"/>
              <a:ext cx="2095130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4EB53A-1E0C-4BCE-A7F6-0F5515CA55FF}"/>
                </a:ext>
              </a:extLst>
            </p:cNvPr>
            <p:cNvSpPr/>
            <p:nvPr/>
          </p:nvSpPr>
          <p:spPr>
            <a:xfrm>
              <a:off x="861134" y="5075237"/>
              <a:ext cx="2095130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6EFC1C-7834-40BC-AB5A-6FD305D6B00E}"/>
                </a:ext>
              </a:extLst>
            </p:cNvPr>
            <p:cNvSpPr/>
            <p:nvPr/>
          </p:nvSpPr>
          <p:spPr>
            <a:xfrm>
              <a:off x="3028765" y="4598633"/>
              <a:ext cx="1321293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FF66E9-DD32-4BAD-B1FC-9818A6345D02}"/>
                </a:ext>
              </a:extLst>
            </p:cNvPr>
            <p:cNvSpPr/>
            <p:nvPr/>
          </p:nvSpPr>
          <p:spPr>
            <a:xfrm>
              <a:off x="3028765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920BAE-9DB9-4F77-8D3B-4E7FB9D47D39}"/>
                </a:ext>
              </a:extLst>
            </p:cNvPr>
            <p:cNvSpPr/>
            <p:nvPr/>
          </p:nvSpPr>
          <p:spPr>
            <a:xfrm>
              <a:off x="4422559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Target_val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03FFE9E-B8D1-4EF8-92CE-C6438BFB3FCE}"/>
              </a:ext>
            </a:extLst>
          </p:cNvPr>
          <p:cNvSpPr txBox="1"/>
          <p:nvPr/>
        </p:nvSpPr>
        <p:spPr>
          <a:xfrm>
            <a:off x="279851" y="347393"/>
            <a:ext cx="83150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 Dataset Domain Splits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Source-Target pairs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(USA, Singapore) &amp; (Day, Night)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splits on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Source_train &amp; Source_test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Three splits on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Target_train, Target_test &amp; Target_val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All of the experiments (results shown in tables) up to now are carried on these splits!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/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 Metas: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baseline_usa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𝒔𝒆𝒈</m:t>
                          </m:r>
                        </m:sub>
                      </m:sSub>
                    </m:oMath>
                  </m:oMathPara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</a:t>
                </a:r>
              </a:p>
              <a:p>
                <a:pPr lvl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only_ctr_usa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𝒔𝒓𝒄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blipFill>
                <a:blip r:embed="rId2"/>
                <a:stretch>
                  <a:fillRect l="-968" t="-1230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17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889F65-71A6-4823-B4B9-5EE5C5F64650}"/>
              </a:ext>
            </a:extLst>
          </p:cNvPr>
          <p:cNvSpPr txBox="1"/>
          <p:nvPr/>
        </p:nvSpPr>
        <p:spPr>
          <a:xfrm>
            <a:off x="294433" y="380666"/>
            <a:ext cx="275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Architectures(ours)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237E7B-B8F7-4BF7-9A37-11F3ECAC0195}"/>
              </a:ext>
            </a:extLst>
          </p:cNvPr>
          <p:cNvGrpSpPr/>
          <p:nvPr/>
        </p:nvGrpSpPr>
        <p:grpSpPr>
          <a:xfrm>
            <a:off x="914992" y="1971653"/>
            <a:ext cx="3811866" cy="2594346"/>
            <a:chOff x="7458014" y="4048217"/>
            <a:chExt cx="3811866" cy="259434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A94E9ED-5EC5-426F-8662-2863CA25D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319BB8C-8AFD-4169-84C3-2EF3A2B2AE59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29559E-27B5-4B1C-991C-2CBC8EC0FA7A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50412-F079-417B-95F6-219482ABE292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1EC747-9664-435F-8BA4-7DE18AFF0C5A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87E0DB-E37B-4E41-80BE-D8139D26CE8D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F368F0-2FA9-4DB0-83D0-78BA586BE8CF}"/>
                </a:ext>
              </a:extLst>
            </p:cNvPr>
            <p:cNvSpPr txBox="1"/>
            <p:nvPr/>
          </p:nvSpPr>
          <p:spPr>
            <a:xfrm>
              <a:off x="7962435" y="6304009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CEB406E-3058-4AE2-B0C5-35629D9CBD4D}"/>
              </a:ext>
            </a:extLst>
          </p:cNvPr>
          <p:cNvGrpSpPr/>
          <p:nvPr/>
        </p:nvGrpSpPr>
        <p:grpSpPr>
          <a:xfrm>
            <a:off x="6821638" y="1701954"/>
            <a:ext cx="4507597" cy="3524288"/>
            <a:chOff x="4602623" y="645262"/>
            <a:chExt cx="4507597" cy="352428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2AE7DBA-05F0-47A1-9A48-262283E91B84}"/>
                </a:ext>
              </a:extLst>
            </p:cNvPr>
            <p:cNvGrpSpPr/>
            <p:nvPr/>
          </p:nvGrpSpPr>
          <p:grpSpPr>
            <a:xfrm>
              <a:off x="4602623" y="645262"/>
              <a:ext cx="4507597" cy="3084691"/>
              <a:chOff x="7395871" y="1158579"/>
              <a:chExt cx="4880212" cy="3267050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000FF266-3D6C-4606-AB49-DFA3F36BEE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5762" b="26851"/>
              <a:stretch/>
            </p:blipFill>
            <p:spPr>
              <a:xfrm>
                <a:off x="8221077" y="2322406"/>
                <a:ext cx="2986660" cy="19087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D14F36-2E5D-4AB8-B47D-4D805186389F}"/>
                  </a:ext>
                </a:extLst>
              </p:cNvPr>
              <p:cNvSpPr txBox="1"/>
              <p:nvPr/>
            </p:nvSpPr>
            <p:spPr>
              <a:xfrm>
                <a:off x="7395871" y="2533851"/>
                <a:ext cx="1183968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E20498B-826A-4D7C-8C93-2BE0AA2A5E20}"/>
                  </a:ext>
                </a:extLst>
              </p:cNvPr>
              <p:cNvSpPr txBox="1"/>
              <p:nvPr/>
            </p:nvSpPr>
            <p:spPr>
              <a:xfrm>
                <a:off x="7697853" y="3743728"/>
                <a:ext cx="842071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7EB3AF-E555-463A-B745-830B20C4FD2D}"/>
                  </a:ext>
                </a:extLst>
              </p:cNvPr>
              <p:cNvSpPr txBox="1"/>
              <p:nvPr/>
            </p:nvSpPr>
            <p:spPr>
              <a:xfrm>
                <a:off x="8673939" y="2931846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F2E079-BF8F-4569-966B-AF15FFB0E293}"/>
                  </a:ext>
                </a:extLst>
              </p:cNvPr>
              <p:cNvSpPr txBox="1"/>
              <p:nvPr/>
            </p:nvSpPr>
            <p:spPr>
              <a:xfrm>
                <a:off x="8673939" y="4148553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ED3D80-C6E9-4462-A8BE-A94315104B04}"/>
                  </a:ext>
                </a:extLst>
              </p:cNvPr>
              <p:cNvSpPr txBox="1"/>
              <p:nvPr/>
            </p:nvSpPr>
            <p:spPr>
              <a:xfrm>
                <a:off x="9427415" y="2720855"/>
                <a:ext cx="923641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64+16)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连接符: 肘形 19">
                <a:extLst>
                  <a:ext uri="{FF2B5EF4-FFF2-40B4-BE49-F238E27FC236}">
                    <a16:creationId xmlns:a16="http://schemas.microsoft.com/office/drawing/2014/main" id="{8ADC600B-749B-4D35-BD8F-E722562F8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6780" y="1521197"/>
                <a:ext cx="1099274" cy="827847"/>
              </a:xfrm>
              <a:prstGeom prst="bentConnector3">
                <a:avLst>
                  <a:gd name="adj1" fmla="val -71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CE7EF1-201F-4BE5-A888-6DFF241489AE}"/>
                  </a:ext>
                </a:extLst>
              </p:cNvPr>
              <p:cNvSpPr txBox="1"/>
              <p:nvPr/>
            </p:nvSpPr>
            <p:spPr>
              <a:xfrm>
                <a:off x="9046710" y="1244198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MLP(64,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9A2CBFC8-41BD-498D-8AB6-5C2989F715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017430" y="2642396"/>
                <a:ext cx="1471761" cy="1254124"/>
              </a:xfrm>
              <a:prstGeom prst="bentConnector3">
                <a:avLst>
                  <a:gd name="adj1" fmla="val -6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B1B9BB9-3688-41C8-910C-A49EAEA02554}"/>
                  </a:ext>
                </a:extLst>
              </p:cNvPr>
              <p:cNvSpPr/>
              <p:nvPr/>
            </p:nvSpPr>
            <p:spPr>
              <a:xfrm>
                <a:off x="10237824" y="115857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FF97D4-CD50-4298-942C-0086A86237FF}"/>
                  </a:ext>
                </a:extLst>
              </p:cNvPr>
              <p:cNvSpPr/>
              <p:nvPr/>
            </p:nvSpPr>
            <p:spPr>
              <a:xfrm>
                <a:off x="10237824" y="188782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64F5E7E-1B1F-462A-A9E7-B8EB319C85EF}"/>
                  </a:ext>
                </a:extLst>
              </p:cNvPr>
              <p:cNvSpPr txBox="1"/>
              <p:nvPr/>
            </p:nvSpPr>
            <p:spPr>
              <a:xfrm>
                <a:off x="9265869" y="3979723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MLP(16,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连接符: 肘形 25">
                <a:extLst>
                  <a:ext uri="{FF2B5EF4-FFF2-40B4-BE49-F238E27FC236}">
                    <a16:creationId xmlns:a16="http://schemas.microsoft.com/office/drawing/2014/main" id="{0801F525-8968-4EC1-81B7-521FEB41DD3F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>
                <a:off x="10480608" y="1444222"/>
                <a:ext cx="541057" cy="350628"/>
              </a:xfrm>
              <a:prstGeom prst="bentConnector3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8560D1DF-59A0-48B0-A645-57A669D7CD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80608" y="1806281"/>
                <a:ext cx="531792" cy="34954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E8564DB-E45B-4594-970F-8791FC6B4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504" y="3269458"/>
                <a:ext cx="2751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AF43778-0309-434E-8F58-E05859F98F05}"/>
                  </a:ext>
                </a:extLst>
              </p:cNvPr>
              <p:cNvSpPr txBox="1"/>
              <p:nvPr/>
            </p:nvSpPr>
            <p:spPr>
              <a:xfrm>
                <a:off x="11003522" y="3122080"/>
                <a:ext cx="803890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seg_loss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AFFF83-6DCA-4547-A431-3E2821BCB6AA}"/>
                  </a:ext>
                </a:extLst>
              </p:cNvPr>
              <p:cNvSpPr txBox="1"/>
              <p:nvPr/>
            </p:nvSpPr>
            <p:spPr>
              <a:xfrm>
                <a:off x="10991757" y="1647426"/>
                <a:ext cx="12843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contrastive_loss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7D55CF9-0D32-4857-80AA-6B4DBB239F83}"/>
                </a:ext>
              </a:extLst>
            </p:cNvPr>
            <p:cNvSpPr txBox="1"/>
            <p:nvPr/>
          </p:nvSpPr>
          <p:spPr>
            <a:xfrm>
              <a:off x="5149407" y="3830996"/>
              <a:ext cx="36550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 with contrastive loss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E60C13E-5AB2-44FA-B8AA-8F2BD188B0C4}"/>
              </a:ext>
            </a:extLst>
          </p:cNvPr>
          <p:cNvCxnSpPr/>
          <p:nvPr/>
        </p:nvCxnSpPr>
        <p:spPr>
          <a:xfrm>
            <a:off x="5844853" y="1563906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2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E2AE0B70-335C-4925-9944-CEA01F0AD269}"/>
              </a:ext>
            </a:extLst>
          </p:cNvPr>
          <p:cNvGrpSpPr/>
          <p:nvPr/>
        </p:nvGrpSpPr>
        <p:grpSpPr>
          <a:xfrm>
            <a:off x="977168" y="1607905"/>
            <a:ext cx="3816990" cy="3572800"/>
            <a:chOff x="902508" y="1553545"/>
            <a:chExt cx="3816990" cy="35728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7B9A099-7E7C-4EBC-A7AB-A054E03A9035}"/>
                </a:ext>
              </a:extLst>
            </p:cNvPr>
            <p:cNvGrpSpPr/>
            <p:nvPr/>
          </p:nvGrpSpPr>
          <p:grpSpPr>
            <a:xfrm>
              <a:off x="902508" y="1553545"/>
              <a:ext cx="3816990" cy="3082818"/>
              <a:chOff x="902508" y="1553545"/>
              <a:chExt cx="3816990" cy="308281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3F1C9E3-C984-40EE-8EA1-CC101FA72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66731" y="1553545"/>
                <a:ext cx="2752767" cy="3082818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5DBE5-4289-4EAD-9E18-1A5302CECB4D}"/>
                  </a:ext>
                </a:extLst>
              </p:cNvPr>
              <p:cNvSpPr txBox="1"/>
              <p:nvPr/>
            </p:nvSpPr>
            <p:spPr>
              <a:xfrm>
                <a:off x="902508" y="2342923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FA5EB4-1012-4B5D-B8AE-939E2B198A77}"/>
                  </a:ext>
                </a:extLst>
              </p:cNvPr>
              <p:cNvSpPr txBox="1"/>
              <p:nvPr/>
            </p:nvSpPr>
            <p:spPr>
              <a:xfrm>
                <a:off x="1203922" y="3584498"/>
                <a:ext cx="8782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83A38A8-4E72-45F6-9684-D1CBE74AA718}"/>
                </a:ext>
              </a:extLst>
            </p:cNvPr>
            <p:cNvSpPr txBox="1"/>
            <p:nvPr/>
          </p:nvSpPr>
          <p:spPr>
            <a:xfrm>
              <a:off x="1505669" y="4787791"/>
              <a:ext cx="3213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Dual Head with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415D88C-5DB9-4C15-886B-B6F7618D91C9}"/>
              </a:ext>
            </a:extLst>
          </p:cNvPr>
          <p:cNvSpPr txBox="1"/>
          <p:nvPr/>
        </p:nvSpPr>
        <p:spPr>
          <a:xfrm>
            <a:off x="294433" y="380666"/>
            <a:ext cx="311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Architectures(xMuda)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657A44-0434-463A-8DA0-C30CC66E086B}"/>
              </a:ext>
            </a:extLst>
          </p:cNvPr>
          <p:cNvGrpSpPr/>
          <p:nvPr/>
        </p:nvGrpSpPr>
        <p:grpSpPr>
          <a:xfrm>
            <a:off x="7161881" y="2145667"/>
            <a:ext cx="3949893" cy="2522976"/>
            <a:chOff x="6678842" y="2141340"/>
            <a:chExt cx="3949893" cy="252297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CC8CB4-0680-40A8-97E0-7DC9DA928368}"/>
                </a:ext>
              </a:extLst>
            </p:cNvPr>
            <p:cNvSpPr txBox="1"/>
            <p:nvPr/>
          </p:nvSpPr>
          <p:spPr>
            <a:xfrm>
              <a:off x="6803556" y="253587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2F609E-2DA7-4674-B499-DC2965257756}"/>
                </a:ext>
              </a:extLst>
            </p:cNvPr>
            <p:cNvSpPr txBox="1"/>
            <p:nvPr/>
          </p:nvSpPr>
          <p:spPr>
            <a:xfrm>
              <a:off x="7131604" y="3637766"/>
              <a:ext cx="878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F82E544-5423-4D7B-8E3C-7C82F5902F9B}"/>
                </a:ext>
              </a:extLst>
            </p:cNvPr>
            <p:cNvSpPr txBox="1"/>
            <p:nvPr/>
          </p:nvSpPr>
          <p:spPr>
            <a:xfrm>
              <a:off x="6678842" y="4325762"/>
              <a:ext cx="3635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Single Head without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FC78D28-3C8A-45ED-B28B-2CF5D342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535" y="2352812"/>
              <a:ext cx="2743200" cy="175260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2F4169-19DC-4EC2-9EF0-6536278FE10B}"/>
                </a:ext>
              </a:extLst>
            </p:cNvPr>
            <p:cNvSpPr txBox="1"/>
            <p:nvPr/>
          </p:nvSpPr>
          <p:spPr>
            <a:xfrm>
              <a:off x="8087341" y="214134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D4D292-396E-4D62-AF06-7E73819E312D}"/>
                </a:ext>
              </a:extLst>
            </p:cNvPr>
            <p:cNvSpPr txBox="1"/>
            <p:nvPr/>
          </p:nvSpPr>
          <p:spPr>
            <a:xfrm>
              <a:off x="8078463" y="326350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205E944-A169-43B1-97FE-3CC53FE1359D}"/>
              </a:ext>
            </a:extLst>
          </p:cNvPr>
          <p:cNvCxnSpPr/>
          <p:nvPr/>
        </p:nvCxnSpPr>
        <p:spPr>
          <a:xfrm>
            <a:off x="5978019" y="1415205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03/28/2021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src_ctr_usa_v3/v4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289523-1493-4D4B-9B26-610CC96A4D5F}"/>
              </a:ext>
            </a:extLst>
          </p:cNvPr>
          <p:cNvSpPr txBox="1"/>
          <p:nvPr/>
        </p:nvSpPr>
        <p:spPr>
          <a:xfrm>
            <a:off x="417251" y="1361892"/>
            <a:ext cx="2565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src_ctr_usa_v1/v2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only_ctr_usa_v0/v1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7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285138-A183-4694-9971-614D398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99369"/>
              </p:ext>
            </p:extLst>
          </p:nvPr>
        </p:nvGraphicFramePr>
        <p:xfrm>
          <a:off x="461640" y="566337"/>
          <a:ext cx="5255579" cy="4244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015">
                  <a:extLst>
                    <a:ext uri="{9D8B030D-6E8A-4147-A177-3AD203B41FA5}">
                      <a16:colId xmlns:a16="http://schemas.microsoft.com/office/drawing/2014/main" val="3158983323"/>
                    </a:ext>
                  </a:extLst>
                </a:gridCol>
                <a:gridCol w="1611461">
                  <a:extLst>
                    <a:ext uri="{9D8B030D-6E8A-4147-A177-3AD203B41FA5}">
                      <a16:colId xmlns:a16="http://schemas.microsoft.com/office/drawing/2014/main" val="3981907334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852189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ablation study 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single source domain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41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Configs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216606"/>
                  </a:ext>
                </a:extLst>
              </a:tr>
              <a:tr h="368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src_ctr_usa_v0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80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src_ctr_usa_v1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68.80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59.90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src_ctr_usa_v2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9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src_ctr_usa_v3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66.44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54.68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2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src_ctr_usa_v4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63.66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52.85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baseline_usa_v1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51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8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91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2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351BAE-1816-49A7-89EB-CB14F617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8" y="106059"/>
            <a:ext cx="4205258" cy="33051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D8495D-4362-4564-93F6-296E14D6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8" y="3454100"/>
            <a:ext cx="4205258" cy="3207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0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1453</Words>
  <Application>Microsoft Office PowerPoint</Application>
  <PresentationFormat>宽屏</PresentationFormat>
  <Paragraphs>299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338</cp:revision>
  <dcterms:created xsi:type="dcterms:W3CDTF">2020-11-13T13:05:14Z</dcterms:created>
  <dcterms:modified xsi:type="dcterms:W3CDTF">2021-03-30T05:43:58Z</dcterms:modified>
</cp:coreProperties>
</file>