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/>
            <a:t>In the barplot, we can see a significant difference in the hiring result.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barplot</a:t>
          </a:r>
          <a:r>
            <a:rPr lang="en-US" dirty="0"/>
            <a:t>, we can see a significant difference in the hiring result.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 dirty="0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 dirty="0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barplot</a:t>
          </a:r>
          <a:r>
            <a:rPr lang="en-US" dirty="0"/>
            <a:t>, we can see a significant difference in the hiring result.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 dirty="0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 dirty="0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barplot</a:t>
          </a:r>
          <a:r>
            <a:rPr lang="en-US" dirty="0"/>
            <a:t>, we can see a significant difference in the hiring result.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 dirty="0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 dirty="0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barplot</a:t>
          </a:r>
          <a:r>
            <a:rPr lang="en-US" dirty="0"/>
            <a:t>, we can see a significant difference in the hiring result.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 dirty="0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 dirty="0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barplot</a:t>
          </a:r>
          <a:r>
            <a:rPr lang="en-US" dirty="0"/>
            <a:t>, we can see a significant difference in the hiring result.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 dirty="0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 dirty="0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barplot</a:t>
          </a:r>
          <a:r>
            <a:rPr lang="en-US" dirty="0"/>
            <a:t>, we can see a significant difference in the hiring result.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 dirty="0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 dirty="0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barplot</a:t>
          </a:r>
          <a:r>
            <a:rPr lang="en-US" dirty="0"/>
            <a:t>, we can see a significant difference in the hiring result.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 dirty="0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 dirty="0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barplot</a:t>
          </a:r>
          <a:r>
            <a:rPr lang="en-US" dirty="0"/>
            <a:t>, we can see a significant difference in the hiring result. </a:t>
          </a:r>
        </a:p>
        <a:p>
          <a:r>
            <a:rPr lang="en-US" dirty="0"/>
            <a:t>Seems Redbrick college is the most </a:t>
          </a:r>
          <a:r>
            <a:rPr lang="en-US" dirty="0" err="1"/>
            <a:t>reputated</a:t>
          </a:r>
          <a:r>
            <a:rPr lang="en-US" dirty="0"/>
            <a:t> college among our dataset.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 dirty="0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 dirty="0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981D9C-07D5-4E2D-9759-D474EA06FE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1AD7B-B038-4168-8107-9A5868FD8FC6}">
      <dgm:prSet/>
      <dgm:spPr/>
      <dgm:t>
        <a:bodyPr/>
        <a:lstStyle/>
        <a:p>
          <a:r>
            <a:rPr lang="en-US" dirty="0"/>
            <a:t>In the </a:t>
          </a:r>
          <a:r>
            <a:rPr lang="en-US" dirty="0" err="1"/>
            <a:t>barplot</a:t>
          </a:r>
          <a:r>
            <a:rPr lang="en-US" dirty="0"/>
            <a:t>, we can see a significant difference in the hiring result. </a:t>
          </a:r>
        </a:p>
        <a:p>
          <a:r>
            <a:rPr lang="en-US" dirty="0"/>
            <a:t>Peter college has also a pretty good reputation compared to others, also, seems like weak coding skills are largely disliked by most employers. </a:t>
          </a:r>
        </a:p>
      </dgm:t>
    </dgm:pt>
    <dgm:pt modelId="{34D7A9DE-B8AE-4FE7-B29A-BB15B98989EA}" type="parTrans" cxnId="{00172654-05EC-471E-82B9-D9779B6EA13A}">
      <dgm:prSet/>
      <dgm:spPr/>
      <dgm:t>
        <a:bodyPr/>
        <a:lstStyle/>
        <a:p>
          <a:endParaRPr lang="en-US"/>
        </a:p>
      </dgm:t>
    </dgm:pt>
    <dgm:pt modelId="{B45E3BC1-351E-4843-85C7-9572C38A2DCB}" type="sibTrans" cxnId="{00172654-05EC-471E-82B9-D9779B6EA13A}">
      <dgm:prSet/>
      <dgm:spPr/>
      <dgm:t>
        <a:bodyPr/>
        <a:lstStyle/>
        <a:p>
          <a:endParaRPr lang="en-US"/>
        </a:p>
      </dgm:t>
    </dgm:pt>
    <dgm:pt modelId="{45F77049-2FAC-403D-ACA4-6A2E59D878ED}">
      <dgm:prSet/>
      <dgm:spPr/>
      <dgm:t>
        <a:bodyPr/>
        <a:lstStyle/>
        <a:p>
          <a:r>
            <a:rPr lang="en-US" dirty="0"/>
            <a:t>Even though there are still a few students who are not hired, the vast majority of students with these attributes are hired.</a:t>
          </a:r>
        </a:p>
      </dgm:t>
    </dgm:pt>
    <dgm:pt modelId="{CAB37890-75FE-4823-92A9-34A451A5098E}" type="parTrans" cxnId="{74BADAD5-7BE9-484F-8D41-77808F213097}">
      <dgm:prSet/>
      <dgm:spPr/>
      <dgm:t>
        <a:bodyPr/>
        <a:lstStyle/>
        <a:p>
          <a:endParaRPr lang="en-US"/>
        </a:p>
      </dgm:t>
    </dgm:pt>
    <dgm:pt modelId="{057ADEBB-E014-4C2C-8A9B-C00902E2BCB1}" type="sibTrans" cxnId="{74BADAD5-7BE9-484F-8D41-77808F213097}">
      <dgm:prSet/>
      <dgm:spPr/>
      <dgm:t>
        <a:bodyPr/>
        <a:lstStyle/>
        <a:p>
          <a:endParaRPr lang="en-US"/>
        </a:p>
      </dgm:t>
    </dgm:pt>
    <dgm:pt modelId="{FE660823-4754-40B2-B53A-E05FE28C0C0F}">
      <dgm:prSet/>
      <dgm:spPr/>
      <dgm:t>
        <a:bodyPr/>
        <a:lstStyle/>
        <a:p>
          <a:r>
            <a:rPr lang="en-US" dirty="0"/>
            <a:t>So I can add the above rule to the binary prediction model</a:t>
          </a:r>
        </a:p>
      </dgm:t>
    </dgm:pt>
    <dgm:pt modelId="{8DF7C4FE-E849-4600-86CE-135EF38FD4CC}" type="parTrans" cxnId="{E8F6D303-61D8-454C-90A8-7992C1086EED}">
      <dgm:prSet/>
      <dgm:spPr/>
      <dgm:t>
        <a:bodyPr/>
        <a:lstStyle/>
        <a:p>
          <a:endParaRPr lang="en-US"/>
        </a:p>
      </dgm:t>
    </dgm:pt>
    <dgm:pt modelId="{E97D207A-5AAC-4B00-9471-1FF6747E9AFB}" type="sibTrans" cxnId="{E8F6D303-61D8-454C-90A8-7992C1086EED}">
      <dgm:prSet/>
      <dgm:spPr/>
      <dgm:t>
        <a:bodyPr/>
        <a:lstStyle/>
        <a:p>
          <a:endParaRPr lang="en-US"/>
        </a:p>
      </dgm:t>
    </dgm:pt>
    <dgm:pt modelId="{1B58F0CF-08F9-4368-9DC2-5589FD045425}" type="pres">
      <dgm:prSet presAssocID="{B1981D9C-07D5-4E2D-9759-D474EA06FEBB}" presName="vert0" presStyleCnt="0">
        <dgm:presLayoutVars>
          <dgm:dir/>
          <dgm:animOne val="branch"/>
          <dgm:animLvl val="lvl"/>
        </dgm:presLayoutVars>
      </dgm:prSet>
      <dgm:spPr/>
    </dgm:pt>
    <dgm:pt modelId="{082C5187-3B19-4CEC-95E1-A70C6E6924CD}" type="pres">
      <dgm:prSet presAssocID="{A861AD7B-B038-4168-8107-9A5868FD8FC6}" presName="thickLine" presStyleLbl="alignNode1" presStyleIdx="0" presStyleCnt="3"/>
      <dgm:spPr/>
    </dgm:pt>
    <dgm:pt modelId="{58720C17-9DDA-48EB-9AF2-2DE66F8D8484}" type="pres">
      <dgm:prSet presAssocID="{A861AD7B-B038-4168-8107-9A5868FD8FC6}" presName="horz1" presStyleCnt="0"/>
      <dgm:spPr/>
    </dgm:pt>
    <dgm:pt modelId="{448ABD4D-DD1E-4B6E-B522-0EDFB0AAA9BE}" type="pres">
      <dgm:prSet presAssocID="{A861AD7B-B038-4168-8107-9A5868FD8FC6}" presName="tx1" presStyleLbl="revTx" presStyleIdx="0" presStyleCnt="3"/>
      <dgm:spPr/>
    </dgm:pt>
    <dgm:pt modelId="{5D8B9CDA-5793-4A52-990E-9FE64D96BFC4}" type="pres">
      <dgm:prSet presAssocID="{A861AD7B-B038-4168-8107-9A5868FD8FC6}" presName="vert1" presStyleCnt="0"/>
      <dgm:spPr/>
    </dgm:pt>
    <dgm:pt modelId="{0F53562D-13E6-40DF-82F9-1BFB6B357936}" type="pres">
      <dgm:prSet presAssocID="{45F77049-2FAC-403D-ACA4-6A2E59D878ED}" presName="thickLine" presStyleLbl="alignNode1" presStyleIdx="1" presStyleCnt="3"/>
      <dgm:spPr/>
    </dgm:pt>
    <dgm:pt modelId="{FDCA9B76-EFB0-45DF-BEF6-B892E32F01F9}" type="pres">
      <dgm:prSet presAssocID="{45F77049-2FAC-403D-ACA4-6A2E59D878ED}" presName="horz1" presStyleCnt="0"/>
      <dgm:spPr/>
    </dgm:pt>
    <dgm:pt modelId="{5A319220-962D-4608-BBC3-1039E89955EF}" type="pres">
      <dgm:prSet presAssocID="{45F77049-2FAC-403D-ACA4-6A2E59D878ED}" presName="tx1" presStyleLbl="revTx" presStyleIdx="1" presStyleCnt="3"/>
      <dgm:spPr/>
    </dgm:pt>
    <dgm:pt modelId="{2338E680-6075-4044-A974-5FD1314BDF76}" type="pres">
      <dgm:prSet presAssocID="{45F77049-2FAC-403D-ACA4-6A2E59D878ED}" presName="vert1" presStyleCnt="0"/>
      <dgm:spPr/>
    </dgm:pt>
    <dgm:pt modelId="{47E80F07-3CC6-4CDD-A80C-2EEED6F0467D}" type="pres">
      <dgm:prSet presAssocID="{FE660823-4754-40B2-B53A-E05FE28C0C0F}" presName="thickLine" presStyleLbl="alignNode1" presStyleIdx="2" presStyleCnt="3"/>
      <dgm:spPr/>
    </dgm:pt>
    <dgm:pt modelId="{CB939D3B-00FB-4714-8C4E-EE6B8564FFBA}" type="pres">
      <dgm:prSet presAssocID="{FE660823-4754-40B2-B53A-E05FE28C0C0F}" presName="horz1" presStyleCnt="0"/>
      <dgm:spPr/>
    </dgm:pt>
    <dgm:pt modelId="{1FB066F1-EB41-43A9-94BC-4FC1F85D94C7}" type="pres">
      <dgm:prSet presAssocID="{FE660823-4754-40B2-B53A-E05FE28C0C0F}" presName="tx1" presStyleLbl="revTx" presStyleIdx="2" presStyleCnt="3"/>
      <dgm:spPr/>
    </dgm:pt>
    <dgm:pt modelId="{7BBBA52F-148F-4A34-BAC4-DF6F86DE45FB}" type="pres">
      <dgm:prSet presAssocID="{FE660823-4754-40B2-B53A-E05FE28C0C0F}" presName="vert1" presStyleCnt="0"/>
      <dgm:spPr/>
    </dgm:pt>
  </dgm:ptLst>
  <dgm:cxnLst>
    <dgm:cxn modelId="{E8F6D303-61D8-454C-90A8-7992C1086EED}" srcId="{B1981D9C-07D5-4E2D-9759-D474EA06FEBB}" destId="{FE660823-4754-40B2-B53A-E05FE28C0C0F}" srcOrd="2" destOrd="0" parTransId="{8DF7C4FE-E849-4600-86CE-135EF38FD4CC}" sibTransId="{E97D207A-5AAC-4B00-9471-1FF6747E9AFB}"/>
    <dgm:cxn modelId="{8D6A0A36-1B5E-418D-9A02-7E22EFF0ECEB}" type="presOf" srcId="{B1981D9C-07D5-4E2D-9759-D474EA06FEBB}" destId="{1B58F0CF-08F9-4368-9DC2-5589FD045425}" srcOrd="0" destOrd="0" presId="urn:microsoft.com/office/officeart/2008/layout/LinedList"/>
    <dgm:cxn modelId="{6FFCD33D-EFF1-4977-928E-412B0DC735BE}" type="presOf" srcId="{FE660823-4754-40B2-B53A-E05FE28C0C0F}" destId="{1FB066F1-EB41-43A9-94BC-4FC1F85D94C7}" srcOrd="0" destOrd="0" presId="urn:microsoft.com/office/officeart/2008/layout/LinedList"/>
    <dgm:cxn modelId="{00172654-05EC-471E-82B9-D9779B6EA13A}" srcId="{B1981D9C-07D5-4E2D-9759-D474EA06FEBB}" destId="{A861AD7B-B038-4168-8107-9A5868FD8FC6}" srcOrd="0" destOrd="0" parTransId="{34D7A9DE-B8AE-4FE7-B29A-BB15B98989EA}" sibTransId="{B45E3BC1-351E-4843-85C7-9572C38A2DCB}"/>
    <dgm:cxn modelId="{4B89A8C8-43DB-4FA5-BA0D-54630DAC54E3}" type="presOf" srcId="{45F77049-2FAC-403D-ACA4-6A2E59D878ED}" destId="{5A319220-962D-4608-BBC3-1039E89955EF}" srcOrd="0" destOrd="0" presId="urn:microsoft.com/office/officeart/2008/layout/LinedList"/>
    <dgm:cxn modelId="{74BADAD5-7BE9-484F-8D41-77808F213097}" srcId="{B1981D9C-07D5-4E2D-9759-D474EA06FEBB}" destId="{45F77049-2FAC-403D-ACA4-6A2E59D878ED}" srcOrd="1" destOrd="0" parTransId="{CAB37890-75FE-4823-92A9-34A451A5098E}" sibTransId="{057ADEBB-E014-4C2C-8A9B-C00902E2BCB1}"/>
    <dgm:cxn modelId="{2C51D3ED-1D7C-4837-AE7E-332F76623475}" type="presOf" srcId="{A861AD7B-B038-4168-8107-9A5868FD8FC6}" destId="{448ABD4D-DD1E-4B6E-B522-0EDFB0AAA9BE}" srcOrd="0" destOrd="0" presId="urn:microsoft.com/office/officeart/2008/layout/LinedList"/>
    <dgm:cxn modelId="{EE842E3A-B0AA-4069-BD0A-F48C385700A4}" type="presParOf" srcId="{1B58F0CF-08F9-4368-9DC2-5589FD045425}" destId="{082C5187-3B19-4CEC-95E1-A70C6E6924CD}" srcOrd="0" destOrd="0" presId="urn:microsoft.com/office/officeart/2008/layout/LinedList"/>
    <dgm:cxn modelId="{383BB44B-472B-4AED-9C7D-7BCDA2141900}" type="presParOf" srcId="{1B58F0CF-08F9-4368-9DC2-5589FD045425}" destId="{58720C17-9DDA-48EB-9AF2-2DE66F8D8484}" srcOrd="1" destOrd="0" presId="urn:microsoft.com/office/officeart/2008/layout/LinedList"/>
    <dgm:cxn modelId="{B0F0AD3D-513E-4B9C-8BE5-E4558E015F9A}" type="presParOf" srcId="{58720C17-9DDA-48EB-9AF2-2DE66F8D8484}" destId="{448ABD4D-DD1E-4B6E-B522-0EDFB0AAA9BE}" srcOrd="0" destOrd="0" presId="urn:microsoft.com/office/officeart/2008/layout/LinedList"/>
    <dgm:cxn modelId="{9111B6B2-EC53-4332-9D28-39696C8EBFE3}" type="presParOf" srcId="{58720C17-9DDA-48EB-9AF2-2DE66F8D8484}" destId="{5D8B9CDA-5793-4A52-990E-9FE64D96BFC4}" srcOrd="1" destOrd="0" presId="urn:microsoft.com/office/officeart/2008/layout/LinedList"/>
    <dgm:cxn modelId="{011CDEED-14E0-4ABA-B83E-0F42F363FBDF}" type="presParOf" srcId="{1B58F0CF-08F9-4368-9DC2-5589FD045425}" destId="{0F53562D-13E6-40DF-82F9-1BFB6B357936}" srcOrd="2" destOrd="0" presId="urn:microsoft.com/office/officeart/2008/layout/LinedList"/>
    <dgm:cxn modelId="{68FB7AF0-3A33-486A-BDF1-E7AD319A076A}" type="presParOf" srcId="{1B58F0CF-08F9-4368-9DC2-5589FD045425}" destId="{FDCA9B76-EFB0-45DF-BEF6-B892E32F01F9}" srcOrd="3" destOrd="0" presId="urn:microsoft.com/office/officeart/2008/layout/LinedList"/>
    <dgm:cxn modelId="{35C6E8F1-3D24-4782-9F59-D92302802870}" type="presParOf" srcId="{FDCA9B76-EFB0-45DF-BEF6-B892E32F01F9}" destId="{5A319220-962D-4608-BBC3-1039E89955EF}" srcOrd="0" destOrd="0" presId="urn:microsoft.com/office/officeart/2008/layout/LinedList"/>
    <dgm:cxn modelId="{6C09F301-4158-47AF-B62D-9255913613CE}" type="presParOf" srcId="{FDCA9B76-EFB0-45DF-BEF6-B892E32F01F9}" destId="{2338E680-6075-4044-A974-5FD1314BDF76}" srcOrd="1" destOrd="0" presId="urn:microsoft.com/office/officeart/2008/layout/LinedList"/>
    <dgm:cxn modelId="{F628EE78-D10F-4E7C-8BA7-60EB571B8A22}" type="presParOf" srcId="{1B58F0CF-08F9-4368-9DC2-5589FD045425}" destId="{47E80F07-3CC6-4CDD-A80C-2EEED6F0467D}" srcOrd="4" destOrd="0" presId="urn:microsoft.com/office/officeart/2008/layout/LinedList"/>
    <dgm:cxn modelId="{0A105987-882C-4098-B219-70E6BED65784}" type="presParOf" srcId="{1B58F0CF-08F9-4368-9DC2-5589FD045425}" destId="{CB939D3B-00FB-4714-8C4E-EE6B8564FFBA}" srcOrd="5" destOrd="0" presId="urn:microsoft.com/office/officeart/2008/layout/LinedList"/>
    <dgm:cxn modelId="{9723C269-61A0-4EB5-9571-00BC04FFB9D9}" type="presParOf" srcId="{CB939D3B-00FB-4714-8C4E-EE6B8564FFBA}" destId="{1FB066F1-EB41-43A9-94BC-4FC1F85D94C7}" srcOrd="0" destOrd="0" presId="urn:microsoft.com/office/officeart/2008/layout/LinedList"/>
    <dgm:cxn modelId="{6DE3C4FA-EBDF-4869-8E68-EE474BE08DB4}" type="presParOf" srcId="{CB939D3B-00FB-4714-8C4E-EE6B8564FFBA}" destId="{7BBBA52F-148F-4A34-BAC4-DF6F86DE45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 the barplot, we can see a significant difference in the hiring result.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the </a:t>
          </a:r>
          <a:r>
            <a:rPr lang="en-US" sz="2700" kern="1200" dirty="0" err="1"/>
            <a:t>barplot</a:t>
          </a:r>
          <a:r>
            <a:rPr lang="en-US" sz="2700" kern="1200" dirty="0"/>
            <a:t>, we can see a significant difference in the hiring result.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the </a:t>
          </a:r>
          <a:r>
            <a:rPr lang="en-US" sz="2700" kern="1200" dirty="0" err="1"/>
            <a:t>barplot</a:t>
          </a:r>
          <a:r>
            <a:rPr lang="en-US" sz="2700" kern="1200" dirty="0"/>
            <a:t>, we can see a significant difference in the hiring result.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the </a:t>
          </a:r>
          <a:r>
            <a:rPr lang="en-US" sz="2700" kern="1200" dirty="0" err="1"/>
            <a:t>barplot</a:t>
          </a:r>
          <a:r>
            <a:rPr lang="en-US" sz="2700" kern="1200" dirty="0"/>
            <a:t>, we can see a significant difference in the hiring result.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the </a:t>
          </a:r>
          <a:r>
            <a:rPr lang="en-US" sz="2700" kern="1200" dirty="0" err="1"/>
            <a:t>barplot</a:t>
          </a:r>
          <a:r>
            <a:rPr lang="en-US" sz="2700" kern="1200" dirty="0"/>
            <a:t>, we can see a significant difference in the hiring result.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the </a:t>
          </a:r>
          <a:r>
            <a:rPr lang="en-US" sz="2700" kern="1200" dirty="0" err="1"/>
            <a:t>barplot</a:t>
          </a:r>
          <a:r>
            <a:rPr lang="en-US" sz="2700" kern="1200" dirty="0"/>
            <a:t>, we can see a significant difference in the hiring result.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the </a:t>
          </a:r>
          <a:r>
            <a:rPr lang="en-US" sz="2700" kern="1200" dirty="0" err="1"/>
            <a:t>barplot</a:t>
          </a:r>
          <a:r>
            <a:rPr lang="en-US" sz="2700" kern="1200" dirty="0"/>
            <a:t>, we can see a significant difference in the hiring result.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the </a:t>
          </a:r>
          <a:r>
            <a:rPr lang="en-US" sz="2700" kern="1200" dirty="0" err="1"/>
            <a:t>barplot</a:t>
          </a:r>
          <a:r>
            <a:rPr lang="en-US" sz="2700" kern="1200" dirty="0"/>
            <a:t>, we can see a significant difference in the hiring result.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</a:t>
          </a:r>
          <a:r>
            <a:rPr lang="en-US" sz="1900" kern="1200" dirty="0" err="1"/>
            <a:t>barplot</a:t>
          </a:r>
          <a:r>
            <a:rPr lang="en-US" sz="1900" kern="1200" dirty="0"/>
            <a:t>, we can see a significant difference in the hiring result.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Seems Redbrick college is the most </a:t>
          </a:r>
          <a:r>
            <a:rPr lang="en-US" sz="1900" kern="1200" dirty="0" err="1"/>
            <a:t>reputated</a:t>
          </a:r>
          <a:r>
            <a:rPr lang="en-US" sz="1900" kern="1200" dirty="0"/>
            <a:t> college among our dataset.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5187-3B19-4CEC-95E1-A70C6E6924CD}">
      <dsp:nvSpPr>
        <dsp:cNvPr id="0" name=""/>
        <dsp:cNvSpPr/>
      </dsp:nvSpPr>
      <dsp:spPr>
        <a:xfrm>
          <a:off x="0" y="1972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BD4D-DD1E-4B6E-B522-0EDFB0AAA9BE}">
      <dsp:nvSpPr>
        <dsp:cNvPr id="0" name=""/>
        <dsp:cNvSpPr/>
      </dsp:nvSpPr>
      <dsp:spPr>
        <a:xfrm>
          <a:off x="0" y="1972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the </a:t>
          </a:r>
          <a:r>
            <a:rPr lang="en-US" sz="1600" kern="1200" dirty="0" err="1"/>
            <a:t>barplot</a:t>
          </a:r>
          <a:r>
            <a:rPr lang="en-US" sz="1600" kern="1200" dirty="0"/>
            <a:t>, we can see a significant difference in the hiring result.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Peter college has also a pretty good reputation compared to others, also, seems like weak coding skills are largely disliked by most employers. </a:t>
          </a:r>
        </a:p>
      </dsp:txBody>
      <dsp:txXfrm>
        <a:off x="0" y="1972"/>
        <a:ext cx="6629880" cy="1345415"/>
      </dsp:txXfrm>
    </dsp:sp>
    <dsp:sp modelId="{0F53562D-13E6-40DF-82F9-1BFB6B357936}">
      <dsp:nvSpPr>
        <dsp:cNvPr id="0" name=""/>
        <dsp:cNvSpPr/>
      </dsp:nvSpPr>
      <dsp:spPr>
        <a:xfrm>
          <a:off x="0" y="1347387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9220-962D-4608-BBC3-1039E89955EF}">
      <dsp:nvSpPr>
        <dsp:cNvPr id="0" name=""/>
        <dsp:cNvSpPr/>
      </dsp:nvSpPr>
      <dsp:spPr>
        <a:xfrm>
          <a:off x="0" y="1347387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Even though there are still a few students who are not hired, the vast majority of students with these attributes are hired.</a:t>
          </a:r>
        </a:p>
      </dsp:txBody>
      <dsp:txXfrm>
        <a:off x="0" y="1347387"/>
        <a:ext cx="6629880" cy="1345415"/>
      </dsp:txXfrm>
    </dsp:sp>
    <dsp:sp modelId="{47E80F07-3CC6-4CDD-A80C-2EEED6F0467D}">
      <dsp:nvSpPr>
        <dsp:cNvPr id="0" name=""/>
        <dsp:cNvSpPr/>
      </dsp:nvSpPr>
      <dsp:spPr>
        <a:xfrm>
          <a:off x="0" y="2692803"/>
          <a:ext cx="6629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66F1-EB41-43A9-94BC-4FC1F85D94C7}">
      <dsp:nvSpPr>
        <dsp:cNvPr id="0" name=""/>
        <dsp:cNvSpPr/>
      </dsp:nvSpPr>
      <dsp:spPr>
        <a:xfrm>
          <a:off x="0" y="2692803"/>
          <a:ext cx="6629880" cy="1345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 I can add the above rule to the binary prediction model</a:t>
          </a:r>
        </a:p>
      </dsp:txBody>
      <dsp:txXfrm>
        <a:off x="0" y="2692803"/>
        <a:ext cx="6629880" cy="1345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5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9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4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8ACD0-BA16-AE10-B242-199A9403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Prediction Challenge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0DFB7-6AB0-6C53-E248-686C1DE1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Xinyu Meng</a:t>
            </a:r>
          </a:p>
          <a:p>
            <a:r>
              <a:rPr lang="en-US" altLang="zh-CN" dirty="0"/>
              <a:t>Xm73</a:t>
            </a:r>
          </a:p>
          <a:p>
            <a:r>
              <a:rPr lang="en-US" altLang="zh-CN" dirty="0"/>
              <a:t>April 18th</a:t>
            </a:r>
            <a:endParaRPr lang="zh-CN" altLang="en-US" dirty="0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6EA44EF0-CF1B-936D-1B74-511C3B1E2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64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of Hiring result for students from Peters college with Nerdy or outgoing impression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2B69F10-D4E2-EE4F-5C24-4CC0B8BED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945" y="663245"/>
            <a:ext cx="2895851" cy="5494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B8EDA-20A3-8A2D-105F-296255EA14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866" y="6209966"/>
            <a:ext cx="7331075" cy="320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64CB3-6121-545B-63FD-AE3168D8E0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866" y="5815627"/>
            <a:ext cx="8314140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5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/>
          </a:bodyPr>
          <a:lstStyle/>
          <a:p>
            <a:r>
              <a:rPr lang="en-US" altLang="zh-CN" dirty="0"/>
              <a:t>Classification of Hiring result for Nerdy students from Redbrick college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800799"/>
              </p:ext>
            </p:extLst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A006697-FE58-A0BB-1E0D-4297659B2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006" y="735096"/>
            <a:ext cx="2895851" cy="5387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17A1A-A8C2-7F81-B43E-531A30B71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751" y="6122903"/>
            <a:ext cx="5128704" cy="281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37A231-5792-8636-CA51-0C883BBF75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400" y="5686853"/>
            <a:ext cx="6172735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6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of Hiring result for students from Peters college with coding skills better than weak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892571"/>
              </p:ext>
            </p:extLst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77974F-B34A-7484-977C-144375CE4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006" y="712234"/>
            <a:ext cx="2865368" cy="5433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E83003-61C0-C45E-7F79-E9390D0F4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866" y="6193660"/>
            <a:ext cx="6386113" cy="266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560563-B54A-651D-4140-46D6E49545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866" y="5736261"/>
            <a:ext cx="7552074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6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of Hiring result for students from BYU college with coding skills better than weak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0365"/>
              </p:ext>
            </p:extLst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1E25043-3CE4-F3BE-B53D-7DBF20523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688" y="662700"/>
            <a:ext cx="2804403" cy="5532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857A4-AF94-1A2D-A891-80E35C947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866" y="6188120"/>
            <a:ext cx="6195597" cy="281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F7F2E-25ED-841D-707C-4756ABA3FA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866" y="5642288"/>
            <a:ext cx="7277731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4CFE3-DAC0-EBBB-BBCF-11404C69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Cross Validation: </a:t>
            </a:r>
            <a:endParaRPr lang="zh-CN" alt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52BF-DC38-57F4-3FDA-54EEB09F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6" y="1091381"/>
            <a:ext cx="6402496" cy="3218587"/>
          </a:xfrm>
        </p:spPr>
        <p:txBody>
          <a:bodyPr>
            <a:normAutofit/>
          </a:bodyPr>
          <a:lstStyle/>
          <a:p>
            <a:pPr marL="208800" indent="-208800" defTabSz="530352">
              <a:spcBef>
                <a:spcPts val="580"/>
              </a:spcBef>
            </a:pPr>
            <a:r>
              <a:rPr lang="en-US" altLang="zh-CN" sz="1800" kern="1200" spc="29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To conduct Cross Validation, I first  created an random sample dataset and an empty decision vector. </a:t>
            </a:r>
          </a:p>
          <a:p>
            <a:pPr marL="208800" indent="-208800" defTabSz="530352">
              <a:spcBef>
                <a:spcPts val="580"/>
              </a:spcBef>
            </a:pPr>
            <a:r>
              <a:rPr lang="en-US" altLang="zh-CN" sz="1800" kern="1200" spc="29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 initialize the vector for No, and add each positive prediction to the vector.</a:t>
            </a:r>
          </a:p>
          <a:p>
            <a:pPr marL="208800" indent="-208800" defTabSz="530352">
              <a:spcBef>
                <a:spcPts val="580"/>
              </a:spcBef>
            </a:pPr>
            <a:r>
              <a:rPr lang="en-US" altLang="zh-CN" sz="1800" kern="1200" spc="29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After running the prediction model several times, the precision is able to reach above 85%. </a:t>
            </a:r>
            <a:endParaRPr lang="zh-CN" alt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A75B0-8F13-D450-FE0C-3AB87644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55" y="3886379"/>
            <a:ext cx="6668792" cy="1801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EE87B-FED9-AFCD-245C-BBE5ECD9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796" y="3429000"/>
            <a:ext cx="716884" cy="1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1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5BEB-4BBB-1C18-AF33-E86B503A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Conclusion: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2C26-8842-FD0B-3CD4-FE0C5907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Student’s coding skills being weak or non-weak seems the most significant attribute on deciding the hiring result. In general, almost all companies do not like students with weak programming skills.</a:t>
            </a:r>
          </a:p>
          <a:p>
            <a:r>
              <a:rPr lang="en-US" altLang="zh-CN" dirty="0"/>
              <a:t>Overall, confident and outgoing impressions are more likely to attract the attention of employers and eventually lead to hiring.</a:t>
            </a:r>
          </a:p>
          <a:p>
            <a:r>
              <a:rPr lang="en-US" altLang="zh-CN" dirty="0"/>
              <a:t>In terms of colleges, the majority of students at </a:t>
            </a:r>
            <a:r>
              <a:rPr lang="en-US" altLang="zh-CN" dirty="0" err="1"/>
              <a:t>BestCollege</a:t>
            </a:r>
            <a:r>
              <a:rPr lang="en-US" altLang="zh-CN" dirty="0"/>
              <a:t> are not employed, while </a:t>
            </a:r>
            <a:r>
              <a:rPr lang="en-US" altLang="zh-CN" dirty="0" err="1"/>
              <a:t>RedBrick</a:t>
            </a:r>
            <a:r>
              <a:rPr lang="en-US" altLang="zh-CN" dirty="0"/>
              <a:t> college is the most popular college.</a:t>
            </a:r>
          </a:p>
          <a:p>
            <a:r>
              <a:rPr lang="en-US" altLang="zh-CN" dirty="0"/>
              <a:t>In contrast, the difference between the four majors of the students is minor.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3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7A5A-DF2D-E3A0-6E18-8DD9CCA5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for generating submission dataset: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C5C9-8244-88CD-8794-3E8D660C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7F488-06F0-99F5-10F6-59961C1D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30" y="1685925"/>
            <a:ext cx="1015834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0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6AE69-3935-3355-298C-A279ACB6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0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5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0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4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1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6334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96BBF-C47D-5046-A355-0128734A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55794" cy="383857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Hire dataset structure:</a:t>
            </a:r>
            <a:br>
              <a:rPr lang="en-US" altLang="zh-CN" dirty="0"/>
            </a:br>
            <a:r>
              <a:rPr lang="en-US" altLang="zh-CN" dirty="0"/>
              <a:t>The Hire dataset contains 5 categorical attributes</a:t>
            </a:r>
            <a:endParaRPr lang="zh-CN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7C5DB0-7DD2-458D-B2D6-43AD6AB88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4357" y="198422"/>
            <a:ext cx="788808" cy="1273628"/>
            <a:chOff x="554357" y="198422"/>
            <a:chExt cx="788808" cy="12736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C83ECF-756B-4492-843B-918CC1105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02750" y="198422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058DD3-3916-4C08-B24C-579AB28BC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554357" y="402322"/>
              <a:ext cx="641183" cy="1069728"/>
              <a:chOff x="6484112" y="2967038"/>
              <a:chExt cx="641183" cy="106972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110D46-B042-4353-93DE-70E69ECEA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E214E373-86E1-401E-AED2-85946BACF9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1691C68F-E553-4087-B3CD-06675355AAF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B13009C4-8616-47EF-BB18-A5E66A5192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926455A-FC5C-4B86-8A74-CE4D2F87D4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A78AACFD-FC9C-4CB1-A53D-E25D19ABF5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7642CF8C-E6A9-4EBD-8606-8C51CFA327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1EDA345F-CA5B-4CCA-B550-CF69B956A6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1395C-0D5B-4C83-8CEB-2648A223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9DF7C-5A57-FD35-7D67-962147D8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373" y="1081549"/>
            <a:ext cx="4901127" cy="4050890"/>
          </a:xfrm>
        </p:spPr>
      </p:pic>
    </p:spTree>
    <p:extLst>
      <p:ext uri="{BB962C8B-B14F-4D97-AF65-F5344CB8AC3E}">
        <p14:creationId xmlns:p14="http://schemas.microsoft.com/office/powerpoint/2010/main" val="29068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BAE8C-2692-D15E-FB97-EEBEBA7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Method:</a:t>
            </a:r>
            <a:endParaRPr lang="zh-CN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94E6-77BE-6758-E253-8C6D59CC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1700"/>
              <a:t>By executing several queries on the Hire dataset, I detected many combination that could lead to a successful prediction. 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1700"/>
              <a:t>I categorize the data using subframes and visualized the difference of hire and no hire using bar plots.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zh-CN" sz="1700"/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zh-CN" altLang="en-US" sz="170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63E43BD-3FC5-4079-8967-4E606122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72" y="3429000"/>
            <a:ext cx="7171007" cy="2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3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of Hiring result for students with excellent coding and outgoing impressions: 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646095"/>
              </p:ext>
            </p:extLst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FCF4FF-9665-8526-CF23-40F8607D5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408" y="395289"/>
            <a:ext cx="3886537" cy="5906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18F82-BAB7-2769-6835-26B1B0605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272" y="6026957"/>
            <a:ext cx="6058425" cy="274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7E632-1186-8C79-B94B-B4574A95B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272" y="5726116"/>
            <a:ext cx="6790008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of Hiring result for students from Redbrick college majoring in Computer Science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15558D2-357D-574C-D37B-A8F7946F9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408" y="357186"/>
            <a:ext cx="3863675" cy="5806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87313-8027-4A96-BEFE-979B5BB02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272" y="6157885"/>
            <a:ext cx="5006774" cy="304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B94E64-722B-AF2C-0983-9AEA99B27B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272" y="5820088"/>
            <a:ext cx="5913632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0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of Hiring result for students with excellent coding skills and also shows their confidence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42295E0-2FAC-28DB-6867-A3BDEE555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469" y="557439"/>
            <a:ext cx="3718882" cy="5578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5F332-AF14-75BF-1289-91FF3BA46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272" y="6180747"/>
            <a:ext cx="5791702" cy="281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86381B-EFBE-94C2-4C7C-B6D399C303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030" y="5869604"/>
            <a:ext cx="6805250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of Hiring result for students with excellent coding skills but showing shy impressions to their </a:t>
            </a:r>
            <a:r>
              <a:rPr lang="en-US" altLang="zh-CN" dirty="0" err="1"/>
              <a:t>employeers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C18C30F-BB75-FC9F-453E-7640D9733B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02" y="594803"/>
            <a:ext cx="3696020" cy="5585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78485-A3D0-8BCB-558D-A5E52088CB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030" y="6197953"/>
            <a:ext cx="5204911" cy="304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34980-DCFA-A79E-7AC8-EEEDCB4769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030" y="5802000"/>
            <a:ext cx="6020322" cy="1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of Hiring result for students with ok coding skills having non-nerdy impressions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46E5526-690C-9FD8-01E7-AE1A74088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3502" y="672974"/>
            <a:ext cx="3894157" cy="5524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7BD6B-7680-0F2E-4824-955207556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030" y="6302677"/>
            <a:ext cx="8916173" cy="320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8C6C8-75A4-0CE3-C368-F933A9CC8F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030" y="5802984"/>
            <a:ext cx="7071441" cy="1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9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790008" cy="11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of Hiring result for students from Redbrick college with ok to excellent coding skills</a:t>
            </a:r>
            <a:endParaRPr lang="zh-CN" alt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293374D-0068-8718-12A0-1B7B777E9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662988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6C7D77C-843B-CEB6-6EB1-5E19DB184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427" y="748358"/>
            <a:ext cx="2872989" cy="5357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6E74D0-ED45-6AD5-DC7B-8C398BB83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00" y="6157741"/>
            <a:ext cx="7635902" cy="2514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46E055-1112-4201-4780-20F061ED68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321" y="5903916"/>
            <a:ext cx="7658764" cy="1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7398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907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Goudy Old Style</vt:lpstr>
      <vt:lpstr>Wingdings</vt:lpstr>
      <vt:lpstr>FrostyVTI</vt:lpstr>
      <vt:lpstr>Prediction Challenge</vt:lpstr>
      <vt:lpstr>Hire dataset structure: The Hire dataset contains 5 categorical attributes</vt:lpstr>
      <vt:lpstr>Method:</vt:lpstr>
      <vt:lpstr>Classification of Hiring result for students with excellent coding and outgoing impressions: </vt:lpstr>
      <vt:lpstr>Classification of Hiring result for students from Redbrick college majoring in Computer Science</vt:lpstr>
      <vt:lpstr>Classification of Hiring result for students with excellent coding skills and also shows their confidence</vt:lpstr>
      <vt:lpstr>Classification of Hiring result for students with excellent coding skills but showing shy impressions to their employeers</vt:lpstr>
      <vt:lpstr>Classification of Hiring result for students with ok coding skills having non-nerdy impressions</vt:lpstr>
      <vt:lpstr>Classification of Hiring result for students from Redbrick college with ok to excellent coding skills</vt:lpstr>
      <vt:lpstr>Classification of Hiring result for students from Peters college with Nerdy or outgoing impression</vt:lpstr>
      <vt:lpstr>Classification of Hiring result for Nerdy students from Redbrick college</vt:lpstr>
      <vt:lpstr>Classification of Hiring result for students from Peters college with coding skills better than weak</vt:lpstr>
      <vt:lpstr>Classification of Hiring result for students from BYU college with coding skills better than weak</vt:lpstr>
      <vt:lpstr>Cross Validation: </vt:lpstr>
      <vt:lpstr>Conclusion: </vt:lpstr>
      <vt:lpstr>Code for generating submission dataset: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Meng</dc:creator>
  <cp:lastModifiedBy>Xinyu Meng</cp:lastModifiedBy>
  <cp:revision>17</cp:revision>
  <dcterms:created xsi:type="dcterms:W3CDTF">2023-04-16T21:23:03Z</dcterms:created>
  <dcterms:modified xsi:type="dcterms:W3CDTF">2023-04-17T19:04:33Z</dcterms:modified>
</cp:coreProperties>
</file>