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8" r:id="rId3"/>
    <p:sldId id="259" r:id="rId4"/>
    <p:sldId id="260" r:id="rId5"/>
    <p:sldId id="261" r:id="rId6"/>
    <p:sldId id="263" r:id="rId7"/>
    <p:sldId id="264" r:id="rId8"/>
    <p:sldId id="265" r:id="rId9"/>
    <p:sldId id="266" r:id="rId10"/>
    <p:sldId id="272" r:id="rId11"/>
    <p:sldId id="273" r:id="rId12"/>
    <p:sldId id="274" r:id="rId13"/>
    <p:sldId id="269" r:id="rId14"/>
    <p:sldId id="270" r:id="rId15"/>
    <p:sldId id="271" r:id="rId16"/>
    <p:sldId id="27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695027-1366-4906-B906-68DF4232A23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9E344EC-7F75-4D95-9C8D-A01300C29903}">
      <dgm:prSet/>
      <dgm:spPr/>
      <dgm:t>
        <a:bodyPr/>
        <a:lstStyle/>
        <a:p>
          <a:r>
            <a:rPr lang="en-US"/>
            <a:t>We use BSDA library z.test to run z-test on the hypothesis.</a:t>
          </a:r>
        </a:p>
      </dgm:t>
    </dgm:pt>
    <dgm:pt modelId="{51B43A00-444E-4090-8BCC-EB5E30DCF9A4}" type="parTrans" cxnId="{8A356521-E168-437C-AFE6-46C82E23782A}">
      <dgm:prSet/>
      <dgm:spPr/>
      <dgm:t>
        <a:bodyPr/>
        <a:lstStyle/>
        <a:p>
          <a:endParaRPr lang="en-US"/>
        </a:p>
      </dgm:t>
    </dgm:pt>
    <dgm:pt modelId="{1740E2D3-ED48-4C65-A966-C63381C8AC55}" type="sibTrans" cxnId="{8A356521-E168-437C-AFE6-46C82E23782A}">
      <dgm:prSet/>
      <dgm:spPr/>
      <dgm:t>
        <a:bodyPr/>
        <a:lstStyle/>
        <a:p>
          <a:endParaRPr lang="en-US"/>
        </a:p>
      </dgm:t>
    </dgm:pt>
    <dgm:pt modelId="{988F5069-2B3F-4A63-932B-C3321A3B3F58}">
      <dgm:prSet/>
      <dgm:spPr/>
      <dgm:t>
        <a:bodyPr/>
        <a:lstStyle/>
        <a:p>
          <a:r>
            <a:rPr lang="en-US" dirty="0" err="1"/>
            <a:t>low_budget</a:t>
          </a:r>
          <a:r>
            <a:rPr lang="en-US" dirty="0"/>
            <a:t>&lt;-movies[</a:t>
          </a:r>
          <a:r>
            <a:rPr lang="en-US" dirty="0" err="1"/>
            <a:t>movies$content</a:t>
          </a:r>
          <a:r>
            <a:rPr lang="en-US" dirty="0"/>
            <a:t>=='R' &amp; </a:t>
          </a:r>
          <a:r>
            <a:rPr lang="en-US" dirty="0" err="1"/>
            <a:t>movies$Budget</a:t>
          </a:r>
          <a:r>
            <a:rPr lang="en-US" dirty="0"/>
            <a:t>=='Low',]</a:t>
          </a:r>
          <a:r>
            <a:rPr lang="en-US" dirty="0" err="1"/>
            <a:t>high_budget</a:t>
          </a:r>
          <a:r>
            <a:rPr lang="en-US" dirty="0"/>
            <a:t>&lt;-movies[</a:t>
          </a:r>
          <a:r>
            <a:rPr lang="en-US" dirty="0" err="1"/>
            <a:t>movies$content</a:t>
          </a:r>
          <a:r>
            <a:rPr lang="en-US" dirty="0"/>
            <a:t>=='R' &amp; </a:t>
          </a:r>
          <a:r>
            <a:rPr lang="en-US" dirty="0" err="1"/>
            <a:t>movies$Budget</a:t>
          </a:r>
          <a:r>
            <a:rPr lang="en-US" dirty="0"/>
            <a:t>=='High',]</a:t>
          </a:r>
          <a:r>
            <a:rPr lang="en-US" dirty="0" err="1"/>
            <a:t>z.test</a:t>
          </a:r>
          <a:r>
            <a:rPr lang="en-US" dirty="0"/>
            <a:t>(x=</a:t>
          </a:r>
          <a:r>
            <a:rPr lang="en-US" dirty="0" err="1"/>
            <a:t>low_budget$imdb_score,y</a:t>
          </a:r>
          <a:r>
            <a:rPr lang="en-US" dirty="0"/>
            <a:t>=</a:t>
          </a:r>
          <a:r>
            <a:rPr lang="en-US" dirty="0" err="1"/>
            <a:t>high_budget$imdb_score</a:t>
          </a:r>
          <a:r>
            <a:rPr lang="en-US" dirty="0"/>
            <a:t>,       alternative='greater', </a:t>
          </a:r>
          <a:r>
            <a:rPr lang="en-US" dirty="0" err="1"/>
            <a:t>sigma.x</a:t>
          </a:r>
          <a:r>
            <a:rPr lang="en-US" dirty="0"/>
            <a:t>=</a:t>
          </a:r>
          <a:r>
            <a:rPr lang="en-US" dirty="0" err="1"/>
            <a:t>sd</a:t>
          </a:r>
          <a:r>
            <a:rPr lang="en-US" dirty="0"/>
            <a:t>(</a:t>
          </a:r>
          <a:r>
            <a:rPr lang="en-US" dirty="0" err="1"/>
            <a:t>low_budget$imdb_score</a:t>
          </a:r>
          <a:r>
            <a:rPr lang="en-US" dirty="0"/>
            <a:t>), </a:t>
          </a:r>
          <a:r>
            <a:rPr lang="en-US" dirty="0" err="1"/>
            <a:t>sigma.y</a:t>
          </a:r>
          <a:r>
            <a:rPr lang="en-US" dirty="0"/>
            <a:t>=</a:t>
          </a:r>
          <a:r>
            <a:rPr lang="en-US" dirty="0" err="1"/>
            <a:t>sd</a:t>
          </a:r>
          <a:r>
            <a:rPr lang="en-US" dirty="0"/>
            <a:t>(</a:t>
          </a:r>
          <a:r>
            <a:rPr lang="en-US" dirty="0" err="1"/>
            <a:t>high_budget$imdb_score</a:t>
          </a:r>
          <a:r>
            <a:rPr lang="en-US" dirty="0"/>
            <a:t>))</a:t>
          </a:r>
        </a:p>
      </dgm:t>
    </dgm:pt>
    <dgm:pt modelId="{977A7FBC-1CE0-49C6-BBF9-EDEC666FD90C}" type="parTrans" cxnId="{BB06B747-2D35-43A1-8C29-EE7B5B5DD10E}">
      <dgm:prSet/>
      <dgm:spPr/>
      <dgm:t>
        <a:bodyPr/>
        <a:lstStyle/>
        <a:p>
          <a:endParaRPr lang="en-US"/>
        </a:p>
      </dgm:t>
    </dgm:pt>
    <dgm:pt modelId="{AD0617FD-8D0E-42C2-B017-38D59A779CAD}" type="sibTrans" cxnId="{BB06B747-2D35-43A1-8C29-EE7B5B5DD10E}">
      <dgm:prSet/>
      <dgm:spPr/>
      <dgm:t>
        <a:bodyPr/>
        <a:lstStyle/>
        <a:p>
          <a:endParaRPr lang="en-US"/>
        </a:p>
      </dgm:t>
    </dgm:pt>
    <dgm:pt modelId="{F32EEE55-1DE5-4823-8BEF-7B3C89B1F672}" type="pres">
      <dgm:prSet presAssocID="{7A695027-1366-4906-B906-68DF4232A237}" presName="linear" presStyleCnt="0">
        <dgm:presLayoutVars>
          <dgm:animLvl val="lvl"/>
          <dgm:resizeHandles val="exact"/>
        </dgm:presLayoutVars>
      </dgm:prSet>
      <dgm:spPr/>
    </dgm:pt>
    <dgm:pt modelId="{66E93E64-10CA-4644-9893-1FA7A51E145A}" type="pres">
      <dgm:prSet presAssocID="{89E344EC-7F75-4D95-9C8D-A01300C29903}" presName="parentText" presStyleLbl="node1" presStyleIdx="0" presStyleCnt="2">
        <dgm:presLayoutVars>
          <dgm:chMax val="0"/>
          <dgm:bulletEnabled val="1"/>
        </dgm:presLayoutVars>
      </dgm:prSet>
      <dgm:spPr/>
    </dgm:pt>
    <dgm:pt modelId="{473CD9F0-95FC-4716-80BB-4EF749E09942}" type="pres">
      <dgm:prSet presAssocID="{1740E2D3-ED48-4C65-A966-C63381C8AC55}" presName="spacer" presStyleCnt="0"/>
      <dgm:spPr/>
    </dgm:pt>
    <dgm:pt modelId="{4274DEB8-16A2-4B39-B948-69D662C20951}" type="pres">
      <dgm:prSet presAssocID="{988F5069-2B3F-4A63-932B-C3321A3B3F58}" presName="parentText" presStyleLbl="node1" presStyleIdx="1" presStyleCnt="2">
        <dgm:presLayoutVars>
          <dgm:chMax val="0"/>
          <dgm:bulletEnabled val="1"/>
        </dgm:presLayoutVars>
      </dgm:prSet>
      <dgm:spPr/>
    </dgm:pt>
  </dgm:ptLst>
  <dgm:cxnLst>
    <dgm:cxn modelId="{8A356521-E168-437C-AFE6-46C82E23782A}" srcId="{7A695027-1366-4906-B906-68DF4232A237}" destId="{89E344EC-7F75-4D95-9C8D-A01300C29903}" srcOrd="0" destOrd="0" parTransId="{51B43A00-444E-4090-8BCC-EB5E30DCF9A4}" sibTransId="{1740E2D3-ED48-4C65-A966-C63381C8AC55}"/>
    <dgm:cxn modelId="{E1D23329-199B-4F36-B60E-464304CADA92}" type="presOf" srcId="{7A695027-1366-4906-B906-68DF4232A237}" destId="{F32EEE55-1DE5-4823-8BEF-7B3C89B1F672}" srcOrd="0" destOrd="0" presId="urn:microsoft.com/office/officeart/2005/8/layout/vList2"/>
    <dgm:cxn modelId="{BB06B747-2D35-43A1-8C29-EE7B5B5DD10E}" srcId="{7A695027-1366-4906-B906-68DF4232A237}" destId="{988F5069-2B3F-4A63-932B-C3321A3B3F58}" srcOrd="1" destOrd="0" parTransId="{977A7FBC-1CE0-49C6-BBF9-EDEC666FD90C}" sibTransId="{AD0617FD-8D0E-42C2-B017-38D59A779CAD}"/>
    <dgm:cxn modelId="{93EBFA7C-E469-4D9C-85DA-613A19E7DDC1}" type="presOf" srcId="{988F5069-2B3F-4A63-932B-C3321A3B3F58}" destId="{4274DEB8-16A2-4B39-B948-69D662C20951}" srcOrd="0" destOrd="0" presId="urn:microsoft.com/office/officeart/2005/8/layout/vList2"/>
    <dgm:cxn modelId="{CC355AFF-8E86-4675-B454-B2138B22ABF8}" type="presOf" srcId="{89E344EC-7F75-4D95-9C8D-A01300C29903}" destId="{66E93E64-10CA-4644-9893-1FA7A51E145A}" srcOrd="0" destOrd="0" presId="urn:microsoft.com/office/officeart/2005/8/layout/vList2"/>
    <dgm:cxn modelId="{72EDF976-1BF4-4170-8022-BA925A76335A}" type="presParOf" srcId="{F32EEE55-1DE5-4823-8BEF-7B3C89B1F672}" destId="{66E93E64-10CA-4644-9893-1FA7A51E145A}" srcOrd="0" destOrd="0" presId="urn:microsoft.com/office/officeart/2005/8/layout/vList2"/>
    <dgm:cxn modelId="{6E86A30A-B9CC-4D69-B9A2-260C6896054C}" type="presParOf" srcId="{F32EEE55-1DE5-4823-8BEF-7B3C89B1F672}" destId="{473CD9F0-95FC-4716-80BB-4EF749E09942}" srcOrd="1" destOrd="0" presId="urn:microsoft.com/office/officeart/2005/8/layout/vList2"/>
    <dgm:cxn modelId="{45B815F0-959C-48D0-813C-E8C52BEEAF6D}" type="presParOf" srcId="{F32EEE55-1DE5-4823-8BEF-7B3C89B1F672}" destId="{4274DEB8-16A2-4B39-B948-69D662C2095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695027-1366-4906-B906-68DF4232A23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9E344EC-7F75-4D95-9C8D-A01300C29903}">
      <dgm:prSet/>
      <dgm:spPr/>
      <dgm:t>
        <a:bodyPr/>
        <a:lstStyle/>
        <a:p>
          <a:pPr algn="l"/>
          <a:r>
            <a:rPr lang="en-US" dirty="0"/>
            <a:t>We fist split the data into two groups, and use the library function to evaluate the p-value and z score for the comparison between two groups.</a:t>
          </a:r>
        </a:p>
      </dgm:t>
    </dgm:pt>
    <dgm:pt modelId="{51B43A00-444E-4090-8BCC-EB5E30DCF9A4}" type="parTrans" cxnId="{8A356521-E168-437C-AFE6-46C82E23782A}">
      <dgm:prSet/>
      <dgm:spPr/>
      <dgm:t>
        <a:bodyPr/>
        <a:lstStyle/>
        <a:p>
          <a:endParaRPr lang="en-US"/>
        </a:p>
      </dgm:t>
    </dgm:pt>
    <dgm:pt modelId="{1740E2D3-ED48-4C65-A966-C63381C8AC55}" type="sibTrans" cxnId="{8A356521-E168-437C-AFE6-46C82E23782A}">
      <dgm:prSet/>
      <dgm:spPr/>
      <dgm:t>
        <a:bodyPr/>
        <a:lstStyle/>
        <a:p>
          <a:endParaRPr lang="en-US"/>
        </a:p>
      </dgm:t>
    </dgm:pt>
    <dgm:pt modelId="{988F5069-2B3F-4A63-932B-C3321A3B3F58}">
      <dgm:prSet/>
      <dgm:spPr/>
      <dgm:t>
        <a:bodyPr/>
        <a:lstStyle/>
        <a:p>
          <a:r>
            <a:rPr lang="en-US" altLang="zh-CN" dirty="0" err="1"/>
            <a:t>High_gross</a:t>
          </a:r>
          <a:r>
            <a:rPr lang="en-US" altLang="zh-CN" dirty="0"/>
            <a:t>&lt;-movies[</a:t>
          </a:r>
          <a:r>
            <a:rPr lang="en-US" altLang="zh-CN" dirty="0" err="1"/>
            <a:t>movies$Gross</a:t>
          </a:r>
          <a:r>
            <a:rPr lang="en-US" altLang="zh-CN" dirty="0"/>
            <a:t>=='High',]
</a:t>
          </a:r>
          <a:r>
            <a:rPr lang="en-US" altLang="zh-CN" dirty="0" err="1"/>
            <a:t>Low_gross</a:t>
          </a:r>
          <a:r>
            <a:rPr lang="en-US" altLang="zh-CN" dirty="0"/>
            <a:t>&lt;-movies[</a:t>
          </a:r>
          <a:r>
            <a:rPr lang="en-US" altLang="zh-CN" dirty="0" err="1"/>
            <a:t>movies$Gross</a:t>
          </a:r>
          <a:r>
            <a:rPr lang="en-US" altLang="zh-CN" dirty="0"/>
            <a:t>=='Low',]
</a:t>
          </a:r>
          <a:r>
            <a:rPr lang="en-US" altLang="zh-CN" dirty="0" err="1"/>
            <a:t>z.test</a:t>
          </a:r>
          <a:r>
            <a:rPr lang="en-US" altLang="zh-CN" dirty="0"/>
            <a:t>(x=</a:t>
          </a:r>
          <a:r>
            <a:rPr lang="en-US" altLang="zh-CN" dirty="0" err="1"/>
            <a:t>Low_gross$imdb_score</a:t>
          </a:r>
          <a:r>
            <a:rPr lang="en-US" altLang="zh-CN" dirty="0"/>
            <a:t>, y=</a:t>
          </a:r>
          <a:r>
            <a:rPr lang="en-US" altLang="zh-CN" dirty="0" err="1"/>
            <a:t>High_gross$imdb_score</a:t>
          </a:r>
          <a:r>
            <a:rPr lang="en-US" altLang="zh-CN" dirty="0"/>
            <a:t>,
       alternative='greater', </a:t>
          </a:r>
          <a:r>
            <a:rPr lang="en-US" altLang="zh-CN" dirty="0" err="1"/>
            <a:t>sigma.x</a:t>
          </a:r>
          <a:r>
            <a:rPr lang="en-US" altLang="zh-CN" dirty="0"/>
            <a:t>=</a:t>
          </a:r>
          <a:r>
            <a:rPr lang="en-US" altLang="zh-CN" dirty="0" err="1"/>
            <a:t>sd</a:t>
          </a:r>
          <a:r>
            <a:rPr lang="en-US" altLang="zh-CN" dirty="0"/>
            <a:t>(</a:t>
          </a:r>
          <a:r>
            <a:rPr lang="en-US" altLang="zh-CN" dirty="0" err="1"/>
            <a:t>Low_gross$imdb_score</a:t>
          </a:r>
          <a:r>
            <a:rPr lang="en-US" altLang="zh-CN" dirty="0"/>
            <a:t>),
       </a:t>
          </a:r>
          <a:r>
            <a:rPr lang="en-US" altLang="zh-CN" dirty="0" err="1"/>
            <a:t>sigma.y</a:t>
          </a:r>
          <a:r>
            <a:rPr lang="en-US" altLang="zh-CN" dirty="0"/>
            <a:t> = </a:t>
          </a:r>
          <a:r>
            <a:rPr lang="en-US" altLang="zh-CN" dirty="0" err="1"/>
            <a:t>sd</a:t>
          </a:r>
          <a:r>
            <a:rPr lang="en-US" altLang="zh-CN" dirty="0"/>
            <a:t>(</a:t>
          </a:r>
          <a:r>
            <a:rPr lang="en-US" altLang="zh-CN" dirty="0" err="1"/>
            <a:t>High_gross$imdb_score</a:t>
          </a:r>
          <a:r>
            <a:rPr lang="en-US" altLang="zh-CN" dirty="0"/>
            <a:t>))</a:t>
          </a:r>
          <a:endParaRPr lang="en-US" dirty="0"/>
        </a:p>
      </dgm:t>
    </dgm:pt>
    <dgm:pt modelId="{977A7FBC-1CE0-49C6-BBF9-EDEC666FD90C}" type="parTrans" cxnId="{BB06B747-2D35-43A1-8C29-EE7B5B5DD10E}">
      <dgm:prSet/>
      <dgm:spPr/>
      <dgm:t>
        <a:bodyPr/>
        <a:lstStyle/>
        <a:p>
          <a:endParaRPr lang="en-US"/>
        </a:p>
      </dgm:t>
    </dgm:pt>
    <dgm:pt modelId="{AD0617FD-8D0E-42C2-B017-38D59A779CAD}" type="sibTrans" cxnId="{BB06B747-2D35-43A1-8C29-EE7B5B5DD10E}">
      <dgm:prSet/>
      <dgm:spPr/>
      <dgm:t>
        <a:bodyPr/>
        <a:lstStyle/>
        <a:p>
          <a:endParaRPr lang="en-US"/>
        </a:p>
      </dgm:t>
    </dgm:pt>
    <dgm:pt modelId="{F32EEE55-1DE5-4823-8BEF-7B3C89B1F672}" type="pres">
      <dgm:prSet presAssocID="{7A695027-1366-4906-B906-68DF4232A237}" presName="linear" presStyleCnt="0">
        <dgm:presLayoutVars>
          <dgm:animLvl val="lvl"/>
          <dgm:resizeHandles val="exact"/>
        </dgm:presLayoutVars>
      </dgm:prSet>
      <dgm:spPr/>
    </dgm:pt>
    <dgm:pt modelId="{66E93E64-10CA-4644-9893-1FA7A51E145A}" type="pres">
      <dgm:prSet presAssocID="{89E344EC-7F75-4D95-9C8D-A01300C29903}" presName="parentText" presStyleLbl="node1" presStyleIdx="0" presStyleCnt="2">
        <dgm:presLayoutVars>
          <dgm:chMax val="0"/>
          <dgm:bulletEnabled val="1"/>
        </dgm:presLayoutVars>
      </dgm:prSet>
      <dgm:spPr/>
    </dgm:pt>
    <dgm:pt modelId="{473CD9F0-95FC-4716-80BB-4EF749E09942}" type="pres">
      <dgm:prSet presAssocID="{1740E2D3-ED48-4C65-A966-C63381C8AC55}" presName="spacer" presStyleCnt="0"/>
      <dgm:spPr/>
    </dgm:pt>
    <dgm:pt modelId="{4274DEB8-16A2-4B39-B948-69D662C20951}" type="pres">
      <dgm:prSet presAssocID="{988F5069-2B3F-4A63-932B-C3321A3B3F58}" presName="parentText" presStyleLbl="node1" presStyleIdx="1" presStyleCnt="2">
        <dgm:presLayoutVars>
          <dgm:chMax val="0"/>
          <dgm:bulletEnabled val="1"/>
        </dgm:presLayoutVars>
      </dgm:prSet>
      <dgm:spPr/>
    </dgm:pt>
  </dgm:ptLst>
  <dgm:cxnLst>
    <dgm:cxn modelId="{8A356521-E168-437C-AFE6-46C82E23782A}" srcId="{7A695027-1366-4906-B906-68DF4232A237}" destId="{89E344EC-7F75-4D95-9C8D-A01300C29903}" srcOrd="0" destOrd="0" parTransId="{51B43A00-444E-4090-8BCC-EB5E30DCF9A4}" sibTransId="{1740E2D3-ED48-4C65-A966-C63381C8AC55}"/>
    <dgm:cxn modelId="{E1D23329-199B-4F36-B60E-464304CADA92}" type="presOf" srcId="{7A695027-1366-4906-B906-68DF4232A237}" destId="{F32EEE55-1DE5-4823-8BEF-7B3C89B1F672}" srcOrd="0" destOrd="0" presId="urn:microsoft.com/office/officeart/2005/8/layout/vList2"/>
    <dgm:cxn modelId="{BB06B747-2D35-43A1-8C29-EE7B5B5DD10E}" srcId="{7A695027-1366-4906-B906-68DF4232A237}" destId="{988F5069-2B3F-4A63-932B-C3321A3B3F58}" srcOrd="1" destOrd="0" parTransId="{977A7FBC-1CE0-49C6-BBF9-EDEC666FD90C}" sibTransId="{AD0617FD-8D0E-42C2-B017-38D59A779CAD}"/>
    <dgm:cxn modelId="{93EBFA7C-E469-4D9C-85DA-613A19E7DDC1}" type="presOf" srcId="{988F5069-2B3F-4A63-932B-C3321A3B3F58}" destId="{4274DEB8-16A2-4B39-B948-69D662C20951}" srcOrd="0" destOrd="0" presId="urn:microsoft.com/office/officeart/2005/8/layout/vList2"/>
    <dgm:cxn modelId="{CC355AFF-8E86-4675-B454-B2138B22ABF8}" type="presOf" srcId="{89E344EC-7F75-4D95-9C8D-A01300C29903}" destId="{66E93E64-10CA-4644-9893-1FA7A51E145A}" srcOrd="0" destOrd="0" presId="urn:microsoft.com/office/officeart/2005/8/layout/vList2"/>
    <dgm:cxn modelId="{72EDF976-1BF4-4170-8022-BA925A76335A}" type="presParOf" srcId="{F32EEE55-1DE5-4823-8BEF-7B3C89B1F672}" destId="{66E93E64-10CA-4644-9893-1FA7A51E145A}" srcOrd="0" destOrd="0" presId="urn:microsoft.com/office/officeart/2005/8/layout/vList2"/>
    <dgm:cxn modelId="{6E86A30A-B9CC-4D69-B9A2-260C6896054C}" type="presParOf" srcId="{F32EEE55-1DE5-4823-8BEF-7B3C89B1F672}" destId="{473CD9F0-95FC-4716-80BB-4EF749E09942}" srcOrd="1" destOrd="0" presId="urn:microsoft.com/office/officeart/2005/8/layout/vList2"/>
    <dgm:cxn modelId="{45B815F0-959C-48D0-813C-E8C52BEEAF6D}" type="presParOf" srcId="{F32EEE55-1DE5-4823-8BEF-7B3C89B1F672}" destId="{4274DEB8-16A2-4B39-B948-69D662C2095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695027-1366-4906-B906-68DF4232A23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9E344EC-7F75-4D95-9C8D-A01300C29903}">
      <dgm:prSet/>
      <dgm:spPr/>
      <dgm:t>
        <a:bodyPr/>
        <a:lstStyle/>
        <a:p>
          <a:r>
            <a:rPr lang="en-US" dirty="0"/>
            <a:t>We fist split the data into two groups, and use the library function to evaluate the p-value and z score for the comparison between two groups.</a:t>
          </a:r>
        </a:p>
      </dgm:t>
    </dgm:pt>
    <dgm:pt modelId="{51B43A00-444E-4090-8BCC-EB5E30DCF9A4}" type="parTrans" cxnId="{8A356521-E168-437C-AFE6-46C82E23782A}">
      <dgm:prSet/>
      <dgm:spPr/>
      <dgm:t>
        <a:bodyPr/>
        <a:lstStyle/>
        <a:p>
          <a:endParaRPr lang="en-US"/>
        </a:p>
      </dgm:t>
    </dgm:pt>
    <dgm:pt modelId="{1740E2D3-ED48-4C65-A966-C63381C8AC55}" type="sibTrans" cxnId="{8A356521-E168-437C-AFE6-46C82E23782A}">
      <dgm:prSet/>
      <dgm:spPr/>
      <dgm:t>
        <a:bodyPr/>
        <a:lstStyle/>
        <a:p>
          <a:endParaRPr lang="en-US"/>
        </a:p>
      </dgm:t>
    </dgm:pt>
    <dgm:pt modelId="{988F5069-2B3F-4A63-932B-C3321A3B3F58}">
      <dgm:prSet/>
      <dgm:spPr/>
      <dgm:t>
        <a:bodyPr/>
        <a:lstStyle/>
        <a:p>
          <a:r>
            <a:rPr lang="en-US" altLang="zh-CN" dirty="0"/>
            <a:t>Drama&lt;-movies[</a:t>
          </a:r>
          <a:r>
            <a:rPr lang="en-US" altLang="zh-CN" dirty="0" err="1"/>
            <a:t>movies$genre</a:t>
          </a:r>
          <a:r>
            <a:rPr lang="en-US" altLang="zh-CN" dirty="0"/>
            <a:t>=='Drama',]
</a:t>
          </a:r>
          <a:r>
            <a:rPr lang="en-US" altLang="zh-CN" dirty="0" err="1"/>
            <a:t>Sci_Fi</a:t>
          </a:r>
          <a:r>
            <a:rPr lang="en-US" altLang="zh-CN" dirty="0"/>
            <a:t> &lt;- movies[</a:t>
          </a:r>
          <a:r>
            <a:rPr lang="en-US" altLang="zh-CN" dirty="0" err="1"/>
            <a:t>movies$genre</a:t>
          </a:r>
          <a:r>
            <a:rPr lang="en-US" altLang="zh-CN" dirty="0"/>
            <a:t>=='Sci-Fi',]
</a:t>
          </a:r>
          <a:r>
            <a:rPr lang="en-US" altLang="zh-CN" dirty="0" err="1"/>
            <a:t>z.test</a:t>
          </a:r>
          <a:r>
            <a:rPr lang="en-US" altLang="zh-CN" dirty="0"/>
            <a:t>(x=</a:t>
          </a:r>
          <a:r>
            <a:rPr lang="en-US" altLang="zh-CN" dirty="0" err="1"/>
            <a:t>Drama$imdb_score,y</a:t>
          </a:r>
          <a:r>
            <a:rPr lang="en-US" altLang="zh-CN" dirty="0"/>
            <a:t>=</a:t>
          </a:r>
          <a:r>
            <a:rPr lang="en-US" altLang="zh-CN" dirty="0" err="1"/>
            <a:t>Sci_Fi$imdb_score</a:t>
          </a:r>
          <a:r>
            <a:rPr lang="en-US" altLang="zh-CN" dirty="0"/>
            <a:t>,
       alternative='greater', </a:t>
          </a:r>
          <a:r>
            <a:rPr lang="en-US" altLang="zh-CN" dirty="0" err="1"/>
            <a:t>sigma.x</a:t>
          </a:r>
          <a:r>
            <a:rPr lang="en-US" altLang="zh-CN" dirty="0"/>
            <a:t>=</a:t>
          </a:r>
          <a:r>
            <a:rPr lang="en-US" altLang="zh-CN" dirty="0" err="1"/>
            <a:t>sd</a:t>
          </a:r>
          <a:r>
            <a:rPr lang="en-US" altLang="zh-CN" dirty="0"/>
            <a:t>(</a:t>
          </a:r>
          <a:r>
            <a:rPr lang="en-US" altLang="zh-CN" dirty="0" err="1"/>
            <a:t>Drama$imdb_score</a:t>
          </a:r>
          <a:r>
            <a:rPr lang="en-US" altLang="zh-CN" dirty="0"/>
            <a:t>), 
       </a:t>
          </a:r>
          <a:r>
            <a:rPr lang="en-US" altLang="zh-CN" dirty="0" err="1"/>
            <a:t>sigma.y</a:t>
          </a:r>
          <a:r>
            <a:rPr lang="en-US" altLang="zh-CN" dirty="0"/>
            <a:t>=</a:t>
          </a:r>
          <a:r>
            <a:rPr lang="en-US" altLang="zh-CN" dirty="0" err="1"/>
            <a:t>sd</a:t>
          </a:r>
          <a:r>
            <a:rPr lang="en-US" altLang="zh-CN" dirty="0"/>
            <a:t>(</a:t>
          </a:r>
          <a:r>
            <a:rPr lang="en-US" altLang="zh-CN" dirty="0" err="1"/>
            <a:t>Sci_Fi$imdb_score</a:t>
          </a:r>
          <a:r>
            <a:rPr lang="en-US" altLang="zh-CN" dirty="0"/>
            <a:t>))</a:t>
          </a:r>
          <a:endParaRPr lang="en-US" dirty="0"/>
        </a:p>
      </dgm:t>
    </dgm:pt>
    <dgm:pt modelId="{977A7FBC-1CE0-49C6-BBF9-EDEC666FD90C}" type="parTrans" cxnId="{BB06B747-2D35-43A1-8C29-EE7B5B5DD10E}">
      <dgm:prSet/>
      <dgm:spPr/>
      <dgm:t>
        <a:bodyPr/>
        <a:lstStyle/>
        <a:p>
          <a:endParaRPr lang="en-US"/>
        </a:p>
      </dgm:t>
    </dgm:pt>
    <dgm:pt modelId="{AD0617FD-8D0E-42C2-B017-38D59A779CAD}" type="sibTrans" cxnId="{BB06B747-2D35-43A1-8C29-EE7B5B5DD10E}">
      <dgm:prSet/>
      <dgm:spPr/>
      <dgm:t>
        <a:bodyPr/>
        <a:lstStyle/>
        <a:p>
          <a:endParaRPr lang="en-US"/>
        </a:p>
      </dgm:t>
    </dgm:pt>
    <dgm:pt modelId="{F32EEE55-1DE5-4823-8BEF-7B3C89B1F672}" type="pres">
      <dgm:prSet presAssocID="{7A695027-1366-4906-B906-68DF4232A237}" presName="linear" presStyleCnt="0">
        <dgm:presLayoutVars>
          <dgm:animLvl val="lvl"/>
          <dgm:resizeHandles val="exact"/>
        </dgm:presLayoutVars>
      </dgm:prSet>
      <dgm:spPr/>
    </dgm:pt>
    <dgm:pt modelId="{66E93E64-10CA-4644-9893-1FA7A51E145A}" type="pres">
      <dgm:prSet presAssocID="{89E344EC-7F75-4D95-9C8D-A01300C29903}" presName="parentText" presStyleLbl="node1" presStyleIdx="0" presStyleCnt="2">
        <dgm:presLayoutVars>
          <dgm:chMax val="0"/>
          <dgm:bulletEnabled val="1"/>
        </dgm:presLayoutVars>
      </dgm:prSet>
      <dgm:spPr/>
    </dgm:pt>
    <dgm:pt modelId="{473CD9F0-95FC-4716-80BB-4EF749E09942}" type="pres">
      <dgm:prSet presAssocID="{1740E2D3-ED48-4C65-A966-C63381C8AC55}" presName="spacer" presStyleCnt="0"/>
      <dgm:spPr/>
    </dgm:pt>
    <dgm:pt modelId="{4274DEB8-16A2-4B39-B948-69D662C20951}" type="pres">
      <dgm:prSet presAssocID="{988F5069-2B3F-4A63-932B-C3321A3B3F58}" presName="parentText" presStyleLbl="node1" presStyleIdx="1" presStyleCnt="2">
        <dgm:presLayoutVars>
          <dgm:chMax val="0"/>
          <dgm:bulletEnabled val="1"/>
        </dgm:presLayoutVars>
      </dgm:prSet>
      <dgm:spPr/>
    </dgm:pt>
  </dgm:ptLst>
  <dgm:cxnLst>
    <dgm:cxn modelId="{8A356521-E168-437C-AFE6-46C82E23782A}" srcId="{7A695027-1366-4906-B906-68DF4232A237}" destId="{89E344EC-7F75-4D95-9C8D-A01300C29903}" srcOrd="0" destOrd="0" parTransId="{51B43A00-444E-4090-8BCC-EB5E30DCF9A4}" sibTransId="{1740E2D3-ED48-4C65-A966-C63381C8AC55}"/>
    <dgm:cxn modelId="{E1D23329-199B-4F36-B60E-464304CADA92}" type="presOf" srcId="{7A695027-1366-4906-B906-68DF4232A237}" destId="{F32EEE55-1DE5-4823-8BEF-7B3C89B1F672}" srcOrd="0" destOrd="0" presId="urn:microsoft.com/office/officeart/2005/8/layout/vList2"/>
    <dgm:cxn modelId="{BB06B747-2D35-43A1-8C29-EE7B5B5DD10E}" srcId="{7A695027-1366-4906-B906-68DF4232A237}" destId="{988F5069-2B3F-4A63-932B-C3321A3B3F58}" srcOrd="1" destOrd="0" parTransId="{977A7FBC-1CE0-49C6-BBF9-EDEC666FD90C}" sibTransId="{AD0617FD-8D0E-42C2-B017-38D59A779CAD}"/>
    <dgm:cxn modelId="{93EBFA7C-E469-4D9C-85DA-613A19E7DDC1}" type="presOf" srcId="{988F5069-2B3F-4A63-932B-C3321A3B3F58}" destId="{4274DEB8-16A2-4B39-B948-69D662C20951}" srcOrd="0" destOrd="0" presId="urn:microsoft.com/office/officeart/2005/8/layout/vList2"/>
    <dgm:cxn modelId="{CC355AFF-8E86-4675-B454-B2138B22ABF8}" type="presOf" srcId="{89E344EC-7F75-4D95-9C8D-A01300C29903}" destId="{66E93E64-10CA-4644-9893-1FA7A51E145A}" srcOrd="0" destOrd="0" presId="urn:microsoft.com/office/officeart/2005/8/layout/vList2"/>
    <dgm:cxn modelId="{72EDF976-1BF4-4170-8022-BA925A76335A}" type="presParOf" srcId="{F32EEE55-1DE5-4823-8BEF-7B3C89B1F672}" destId="{66E93E64-10CA-4644-9893-1FA7A51E145A}" srcOrd="0" destOrd="0" presId="urn:microsoft.com/office/officeart/2005/8/layout/vList2"/>
    <dgm:cxn modelId="{6E86A30A-B9CC-4D69-B9A2-260C6896054C}" type="presParOf" srcId="{F32EEE55-1DE5-4823-8BEF-7B3C89B1F672}" destId="{473CD9F0-95FC-4716-80BB-4EF749E09942}" srcOrd="1" destOrd="0" presId="urn:microsoft.com/office/officeart/2005/8/layout/vList2"/>
    <dgm:cxn modelId="{45B815F0-959C-48D0-813C-E8C52BEEAF6D}" type="presParOf" srcId="{F32EEE55-1DE5-4823-8BEF-7B3C89B1F672}" destId="{4274DEB8-16A2-4B39-B948-69D662C2095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93E64-10CA-4644-9893-1FA7A51E145A}">
      <dsp:nvSpPr>
        <dsp:cNvPr id="0" name=""/>
        <dsp:cNvSpPr/>
      </dsp:nvSpPr>
      <dsp:spPr>
        <a:xfrm>
          <a:off x="0" y="22470"/>
          <a:ext cx="9228138" cy="166308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We use BSDA library z.test to run z-test on the hypothesis.</a:t>
          </a:r>
        </a:p>
      </dsp:txBody>
      <dsp:txXfrm>
        <a:off x="81185" y="103655"/>
        <a:ext cx="9065768" cy="1500711"/>
      </dsp:txXfrm>
    </dsp:sp>
    <dsp:sp modelId="{4274DEB8-16A2-4B39-B948-69D662C20951}">
      <dsp:nvSpPr>
        <dsp:cNvPr id="0" name=""/>
        <dsp:cNvSpPr/>
      </dsp:nvSpPr>
      <dsp:spPr>
        <a:xfrm>
          <a:off x="0" y="1740272"/>
          <a:ext cx="9228138" cy="1663081"/>
        </a:xfrm>
        <a:prstGeom prst="roundRect">
          <a:avLst/>
        </a:prstGeom>
        <a:solidFill>
          <a:schemeClr val="accent2">
            <a:hueOff val="-1505197"/>
            <a:satOff val="2239"/>
            <a:lumOff val="60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err="1"/>
            <a:t>low_budget</a:t>
          </a:r>
          <a:r>
            <a:rPr lang="en-US" sz="1900" kern="1200" dirty="0"/>
            <a:t>&lt;-movies[</a:t>
          </a:r>
          <a:r>
            <a:rPr lang="en-US" sz="1900" kern="1200" dirty="0" err="1"/>
            <a:t>movies$content</a:t>
          </a:r>
          <a:r>
            <a:rPr lang="en-US" sz="1900" kern="1200" dirty="0"/>
            <a:t>=='R' &amp; </a:t>
          </a:r>
          <a:r>
            <a:rPr lang="en-US" sz="1900" kern="1200" dirty="0" err="1"/>
            <a:t>movies$Budget</a:t>
          </a:r>
          <a:r>
            <a:rPr lang="en-US" sz="1900" kern="1200" dirty="0"/>
            <a:t>=='Low',]</a:t>
          </a:r>
          <a:r>
            <a:rPr lang="en-US" sz="1900" kern="1200" dirty="0" err="1"/>
            <a:t>high_budget</a:t>
          </a:r>
          <a:r>
            <a:rPr lang="en-US" sz="1900" kern="1200" dirty="0"/>
            <a:t>&lt;-movies[</a:t>
          </a:r>
          <a:r>
            <a:rPr lang="en-US" sz="1900" kern="1200" dirty="0" err="1"/>
            <a:t>movies$content</a:t>
          </a:r>
          <a:r>
            <a:rPr lang="en-US" sz="1900" kern="1200" dirty="0"/>
            <a:t>=='R' &amp; </a:t>
          </a:r>
          <a:r>
            <a:rPr lang="en-US" sz="1900" kern="1200" dirty="0" err="1"/>
            <a:t>movies$Budget</a:t>
          </a:r>
          <a:r>
            <a:rPr lang="en-US" sz="1900" kern="1200" dirty="0"/>
            <a:t>=='High',]</a:t>
          </a:r>
          <a:r>
            <a:rPr lang="en-US" sz="1900" kern="1200" dirty="0" err="1"/>
            <a:t>z.test</a:t>
          </a:r>
          <a:r>
            <a:rPr lang="en-US" sz="1900" kern="1200" dirty="0"/>
            <a:t>(x=</a:t>
          </a:r>
          <a:r>
            <a:rPr lang="en-US" sz="1900" kern="1200" dirty="0" err="1"/>
            <a:t>low_budget$imdb_score,y</a:t>
          </a:r>
          <a:r>
            <a:rPr lang="en-US" sz="1900" kern="1200" dirty="0"/>
            <a:t>=</a:t>
          </a:r>
          <a:r>
            <a:rPr lang="en-US" sz="1900" kern="1200" dirty="0" err="1"/>
            <a:t>high_budget$imdb_score</a:t>
          </a:r>
          <a:r>
            <a:rPr lang="en-US" sz="1900" kern="1200" dirty="0"/>
            <a:t>,       alternative='greater', </a:t>
          </a:r>
          <a:r>
            <a:rPr lang="en-US" sz="1900" kern="1200" dirty="0" err="1"/>
            <a:t>sigma.x</a:t>
          </a:r>
          <a:r>
            <a:rPr lang="en-US" sz="1900" kern="1200" dirty="0"/>
            <a:t>=</a:t>
          </a:r>
          <a:r>
            <a:rPr lang="en-US" sz="1900" kern="1200" dirty="0" err="1"/>
            <a:t>sd</a:t>
          </a:r>
          <a:r>
            <a:rPr lang="en-US" sz="1900" kern="1200" dirty="0"/>
            <a:t>(</a:t>
          </a:r>
          <a:r>
            <a:rPr lang="en-US" sz="1900" kern="1200" dirty="0" err="1"/>
            <a:t>low_budget$imdb_score</a:t>
          </a:r>
          <a:r>
            <a:rPr lang="en-US" sz="1900" kern="1200" dirty="0"/>
            <a:t>), </a:t>
          </a:r>
          <a:r>
            <a:rPr lang="en-US" sz="1900" kern="1200" dirty="0" err="1"/>
            <a:t>sigma.y</a:t>
          </a:r>
          <a:r>
            <a:rPr lang="en-US" sz="1900" kern="1200" dirty="0"/>
            <a:t>=</a:t>
          </a:r>
          <a:r>
            <a:rPr lang="en-US" sz="1900" kern="1200" dirty="0" err="1"/>
            <a:t>sd</a:t>
          </a:r>
          <a:r>
            <a:rPr lang="en-US" sz="1900" kern="1200" dirty="0"/>
            <a:t>(</a:t>
          </a:r>
          <a:r>
            <a:rPr lang="en-US" sz="1900" kern="1200" dirty="0" err="1"/>
            <a:t>high_budget$imdb_score</a:t>
          </a:r>
          <a:r>
            <a:rPr lang="en-US" sz="1900" kern="1200" dirty="0"/>
            <a:t>))</a:t>
          </a:r>
        </a:p>
      </dsp:txBody>
      <dsp:txXfrm>
        <a:off x="81185" y="1821457"/>
        <a:ext cx="9065768" cy="15007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93E64-10CA-4644-9893-1FA7A51E145A}">
      <dsp:nvSpPr>
        <dsp:cNvPr id="0" name=""/>
        <dsp:cNvSpPr/>
      </dsp:nvSpPr>
      <dsp:spPr>
        <a:xfrm>
          <a:off x="0" y="2125"/>
          <a:ext cx="9228138" cy="168918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We fist split the data into two groups, and use the library function to evaluate the p-value and z score for the comparison between two groups.</a:t>
          </a:r>
        </a:p>
      </dsp:txBody>
      <dsp:txXfrm>
        <a:off x="82459" y="84584"/>
        <a:ext cx="9063220" cy="1524269"/>
      </dsp:txXfrm>
    </dsp:sp>
    <dsp:sp modelId="{4274DEB8-16A2-4B39-B948-69D662C20951}">
      <dsp:nvSpPr>
        <dsp:cNvPr id="0" name=""/>
        <dsp:cNvSpPr/>
      </dsp:nvSpPr>
      <dsp:spPr>
        <a:xfrm>
          <a:off x="0" y="1734512"/>
          <a:ext cx="9228138" cy="1689187"/>
        </a:xfrm>
        <a:prstGeom prst="roundRect">
          <a:avLst/>
        </a:prstGeom>
        <a:solidFill>
          <a:schemeClr val="accent2">
            <a:hueOff val="-1505197"/>
            <a:satOff val="2239"/>
            <a:lumOff val="60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err="1"/>
            <a:t>High_gross</a:t>
          </a:r>
          <a:r>
            <a:rPr lang="en-US" altLang="zh-CN" sz="1500" kern="1200" dirty="0"/>
            <a:t>&lt;-movies[</a:t>
          </a:r>
          <a:r>
            <a:rPr lang="en-US" altLang="zh-CN" sz="1500" kern="1200" dirty="0" err="1"/>
            <a:t>movies$Gross</a:t>
          </a:r>
          <a:r>
            <a:rPr lang="en-US" altLang="zh-CN" sz="1500" kern="1200" dirty="0"/>
            <a:t>=='High',]
</a:t>
          </a:r>
          <a:r>
            <a:rPr lang="en-US" altLang="zh-CN" sz="1500" kern="1200" dirty="0" err="1"/>
            <a:t>Low_gross</a:t>
          </a:r>
          <a:r>
            <a:rPr lang="en-US" altLang="zh-CN" sz="1500" kern="1200" dirty="0"/>
            <a:t>&lt;-movies[</a:t>
          </a:r>
          <a:r>
            <a:rPr lang="en-US" altLang="zh-CN" sz="1500" kern="1200" dirty="0" err="1"/>
            <a:t>movies$Gross</a:t>
          </a:r>
          <a:r>
            <a:rPr lang="en-US" altLang="zh-CN" sz="1500" kern="1200" dirty="0"/>
            <a:t>=='Low',]
</a:t>
          </a:r>
          <a:r>
            <a:rPr lang="en-US" altLang="zh-CN" sz="1500" kern="1200" dirty="0" err="1"/>
            <a:t>z.test</a:t>
          </a:r>
          <a:r>
            <a:rPr lang="en-US" altLang="zh-CN" sz="1500" kern="1200" dirty="0"/>
            <a:t>(x=</a:t>
          </a:r>
          <a:r>
            <a:rPr lang="en-US" altLang="zh-CN" sz="1500" kern="1200" dirty="0" err="1"/>
            <a:t>Low_gross$imdb_score</a:t>
          </a:r>
          <a:r>
            <a:rPr lang="en-US" altLang="zh-CN" sz="1500" kern="1200" dirty="0"/>
            <a:t>, y=</a:t>
          </a:r>
          <a:r>
            <a:rPr lang="en-US" altLang="zh-CN" sz="1500" kern="1200" dirty="0" err="1"/>
            <a:t>High_gross$imdb_score</a:t>
          </a:r>
          <a:r>
            <a:rPr lang="en-US" altLang="zh-CN" sz="1500" kern="1200" dirty="0"/>
            <a:t>,
       alternative='greater', </a:t>
          </a:r>
          <a:r>
            <a:rPr lang="en-US" altLang="zh-CN" sz="1500" kern="1200" dirty="0" err="1"/>
            <a:t>sigma.x</a:t>
          </a:r>
          <a:r>
            <a:rPr lang="en-US" altLang="zh-CN" sz="1500" kern="1200" dirty="0"/>
            <a:t>=</a:t>
          </a:r>
          <a:r>
            <a:rPr lang="en-US" altLang="zh-CN" sz="1500" kern="1200" dirty="0" err="1"/>
            <a:t>sd</a:t>
          </a:r>
          <a:r>
            <a:rPr lang="en-US" altLang="zh-CN" sz="1500" kern="1200" dirty="0"/>
            <a:t>(</a:t>
          </a:r>
          <a:r>
            <a:rPr lang="en-US" altLang="zh-CN" sz="1500" kern="1200" dirty="0" err="1"/>
            <a:t>Low_gross$imdb_score</a:t>
          </a:r>
          <a:r>
            <a:rPr lang="en-US" altLang="zh-CN" sz="1500" kern="1200" dirty="0"/>
            <a:t>),
       </a:t>
          </a:r>
          <a:r>
            <a:rPr lang="en-US" altLang="zh-CN" sz="1500" kern="1200" dirty="0" err="1"/>
            <a:t>sigma.y</a:t>
          </a:r>
          <a:r>
            <a:rPr lang="en-US" altLang="zh-CN" sz="1500" kern="1200" dirty="0"/>
            <a:t> = </a:t>
          </a:r>
          <a:r>
            <a:rPr lang="en-US" altLang="zh-CN" sz="1500" kern="1200" dirty="0" err="1"/>
            <a:t>sd</a:t>
          </a:r>
          <a:r>
            <a:rPr lang="en-US" altLang="zh-CN" sz="1500" kern="1200" dirty="0"/>
            <a:t>(</a:t>
          </a:r>
          <a:r>
            <a:rPr lang="en-US" altLang="zh-CN" sz="1500" kern="1200" dirty="0" err="1"/>
            <a:t>High_gross$imdb_score</a:t>
          </a:r>
          <a:r>
            <a:rPr lang="en-US" altLang="zh-CN" sz="1500" kern="1200" dirty="0"/>
            <a:t>))</a:t>
          </a:r>
          <a:endParaRPr lang="en-US" sz="1500" kern="1200" dirty="0"/>
        </a:p>
      </dsp:txBody>
      <dsp:txXfrm>
        <a:off x="82459" y="1816971"/>
        <a:ext cx="9063220" cy="15242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93E64-10CA-4644-9893-1FA7A51E145A}">
      <dsp:nvSpPr>
        <dsp:cNvPr id="0" name=""/>
        <dsp:cNvSpPr/>
      </dsp:nvSpPr>
      <dsp:spPr>
        <a:xfrm>
          <a:off x="0" y="74012"/>
          <a:ext cx="9228138" cy="16216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We fist split the data into two groups, and use the library function to evaluate the p-value and z score for the comparison between two groups.</a:t>
          </a:r>
        </a:p>
      </dsp:txBody>
      <dsp:txXfrm>
        <a:off x="79161" y="153173"/>
        <a:ext cx="9069816" cy="1463297"/>
      </dsp:txXfrm>
    </dsp:sp>
    <dsp:sp modelId="{4274DEB8-16A2-4B39-B948-69D662C20951}">
      <dsp:nvSpPr>
        <dsp:cNvPr id="0" name=""/>
        <dsp:cNvSpPr/>
      </dsp:nvSpPr>
      <dsp:spPr>
        <a:xfrm>
          <a:off x="0" y="1730192"/>
          <a:ext cx="9228138" cy="1621619"/>
        </a:xfrm>
        <a:prstGeom prst="roundRect">
          <a:avLst/>
        </a:prstGeom>
        <a:solidFill>
          <a:schemeClr val="accent2">
            <a:hueOff val="-1505197"/>
            <a:satOff val="2239"/>
            <a:lumOff val="60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altLang="zh-CN" sz="1200" kern="1200" dirty="0"/>
            <a:t>Drama&lt;-movies[</a:t>
          </a:r>
          <a:r>
            <a:rPr lang="en-US" altLang="zh-CN" sz="1200" kern="1200" dirty="0" err="1"/>
            <a:t>movies$genre</a:t>
          </a:r>
          <a:r>
            <a:rPr lang="en-US" altLang="zh-CN" sz="1200" kern="1200" dirty="0"/>
            <a:t>=='Drama',]
</a:t>
          </a:r>
          <a:r>
            <a:rPr lang="en-US" altLang="zh-CN" sz="1200" kern="1200" dirty="0" err="1"/>
            <a:t>Sci_Fi</a:t>
          </a:r>
          <a:r>
            <a:rPr lang="en-US" altLang="zh-CN" sz="1200" kern="1200" dirty="0"/>
            <a:t> &lt;- movies[</a:t>
          </a:r>
          <a:r>
            <a:rPr lang="en-US" altLang="zh-CN" sz="1200" kern="1200" dirty="0" err="1"/>
            <a:t>movies$genre</a:t>
          </a:r>
          <a:r>
            <a:rPr lang="en-US" altLang="zh-CN" sz="1200" kern="1200" dirty="0"/>
            <a:t>=='Sci-Fi',]
</a:t>
          </a:r>
          <a:r>
            <a:rPr lang="en-US" altLang="zh-CN" sz="1200" kern="1200" dirty="0" err="1"/>
            <a:t>z.test</a:t>
          </a:r>
          <a:r>
            <a:rPr lang="en-US" altLang="zh-CN" sz="1200" kern="1200" dirty="0"/>
            <a:t>(x=</a:t>
          </a:r>
          <a:r>
            <a:rPr lang="en-US" altLang="zh-CN" sz="1200" kern="1200" dirty="0" err="1"/>
            <a:t>Drama$imdb_score,y</a:t>
          </a:r>
          <a:r>
            <a:rPr lang="en-US" altLang="zh-CN" sz="1200" kern="1200" dirty="0"/>
            <a:t>=</a:t>
          </a:r>
          <a:r>
            <a:rPr lang="en-US" altLang="zh-CN" sz="1200" kern="1200" dirty="0" err="1"/>
            <a:t>Sci_Fi$imdb_score</a:t>
          </a:r>
          <a:r>
            <a:rPr lang="en-US" altLang="zh-CN" sz="1200" kern="1200" dirty="0"/>
            <a:t>,
       alternative='greater', </a:t>
          </a:r>
          <a:r>
            <a:rPr lang="en-US" altLang="zh-CN" sz="1200" kern="1200" dirty="0" err="1"/>
            <a:t>sigma.x</a:t>
          </a:r>
          <a:r>
            <a:rPr lang="en-US" altLang="zh-CN" sz="1200" kern="1200" dirty="0"/>
            <a:t>=</a:t>
          </a:r>
          <a:r>
            <a:rPr lang="en-US" altLang="zh-CN" sz="1200" kern="1200" dirty="0" err="1"/>
            <a:t>sd</a:t>
          </a:r>
          <a:r>
            <a:rPr lang="en-US" altLang="zh-CN" sz="1200" kern="1200" dirty="0"/>
            <a:t>(</a:t>
          </a:r>
          <a:r>
            <a:rPr lang="en-US" altLang="zh-CN" sz="1200" kern="1200" dirty="0" err="1"/>
            <a:t>Drama$imdb_score</a:t>
          </a:r>
          <a:r>
            <a:rPr lang="en-US" altLang="zh-CN" sz="1200" kern="1200" dirty="0"/>
            <a:t>), 
       </a:t>
          </a:r>
          <a:r>
            <a:rPr lang="en-US" altLang="zh-CN" sz="1200" kern="1200" dirty="0" err="1"/>
            <a:t>sigma.y</a:t>
          </a:r>
          <a:r>
            <a:rPr lang="en-US" altLang="zh-CN" sz="1200" kern="1200" dirty="0"/>
            <a:t>=</a:t>
          </a:r>
          <a:r>
            <a:rPr lang="en-US" altLang="zh-CN" sz="1200" kern="1200" dirty="0" err="1"/>
            <a:t>sd</a:t>
          </a:r>
          <a:r>
            <a:rPr lang="en-US" altLang="zh-CN" sz="1200" kern="1200" dirty="0"/>
            <a:t>(</a:t>
          </a:r>
          <a:r>
            <a:rPr lang="en-US" altLang="zh-CN" sz="1200" kern="1200" dirty="0" err="1"/>
            <a:t>Sci_Fi$imdb_score</a:t>
          </a:r>
          <a:r>
            <a:rPr lang="en-US" altLang="zh-CN" sz="1200" kern="1200" dirty="0"/>
            <a:t>))</a:t>
          </a:r>
          <a:endParaRPr lang="en-US" sz="1200" kern="1200" dirty="0"/>
        </a:p>
      </dsp:txBody>
      <dsp:txXfrm>
        <a:off x="79161" y="1809353"/>
        <a:ext cx="9069816" cy="146329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2/25/2023</a:t>
            </a:fld>
            <a:endParaRPr lang="en-US"/>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9EED8031-DD67-43C6-94A0-646636C95560}"/>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18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C3B3-C67F-4C48-A663-EF010429E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C4B3F-B3CB-4CF0-AEC8-1893A6A27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6D005-2B71-4325-A646-A2278C3A2EAA}"/>
              </a:ext>
            </a:extLst>
          </p:cNvPr>
          <p:cNvSpPr>
            <a:spLocks noGrp="1"/>
          </p:cNvSpPr>
          <p:nvPr>
            <p:ph type="dt" sz="half" idx="10"/>
          </p:nvPr>
        </p:nvSpPr>
        <p:spPr/>
        <p:txBody>
          <a:bodyPr/>
          <a:lstStyle/>
          <a:p>
            <a:fld id="{6A14B861-3779-4E37-8DF0-E9EB3EA96210}" type="datetime1">
              <a:rPr lang="en-US" smtClean="0"/>
              <a:t>2/25/2023</a:t>
            </a:fld>
            <a:endParaRPr lang="en-US"/>
          </a:p>
        </p:txBody>
      </p:sp>
      <p:sp>
        <p:nvSpPr>
          <p:cNvPr id="5" name="Footer Placeholder 4">
            <a:extLst>
              <a:ext uri="{FF2B5EF4-FFF2-40B4-BE49-F238E27FC236}">
                <a16:creationId xmlns:a16="http://schemas.microsoft.com/office/drawing/2014/main" id="{DB356B01-AE16-42EF-B970-5CAF0C89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9BE2-24F4-4F83-8E64-4307C9794E1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532422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01120-856A-4F01-B7C1-D87A1E5F8150}"/>
              </a:ext>
            </a:extLst>
          </p:cNvPr>
          <p:cNvSpPr>
            <a:spLocks noGrp="1"/>
          </p:cNvSpPr>
          <p:nvPr>
            <p:ph type="title" orient="vert"/>
          </p:nvPr>
        </p:nvSpPr>
        <p:spPr>
          <a:xfrm>
            <a:off x="7874324" y="552782"/>
            <a:ext cx="2620891" cy="52947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9D62358-C84C-4947-B826-FF738422EA5B}"/>
              </a:ext>
            </a:extLst>
          </p:cNvPr>
          <p:cNvSpPr>
            <a:spLocks noGrp="1"/>
          </p:cNvSpPr>
          <p:nvPr>
            <p:ph type="body" orient="vert" idx="1"/>
          </p:nvPr>
        </p:nvSpPr>
        <p:spPr>
          <a:xfrm>
            <a:off x="838200" y="552782"/>
            <a:ext cx="6803155" cy="529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7971139-AA1A-46DB-B793-17FB8E6E8A77}"/>
              </a:ext>
            </a:extLst>
          </p:cNvPr>
          <p:cNvSpPr>
            <a:spLocks noGrp="1"/>
          </p:cNvSpPr>
          <p:nvPr>
            <p:ph type="dt" sz="half" idx="10"/>
          </p:nvPr>
        </p:nvSpPr>
        <p:spPr/>
        <p:txBody>
          <a:bodyPr/>
          <a:lstStyle/>
          <a:p>
            <a:fld id="{53E38388-E864-4553-9937-AE9FC5E50CFC}" type="datetime1">
              <a:rPr lang="en-US" smtClean="0"/>
              <a:t>2/25/2023</a:t>
            </a:fld>
            <a:endParaRPr lang="en-US"/>
          </a:p>
        </p:txBody>
      </p:sp>
      <p:sp>
        <p:nvSpPr>
          <p:cNvPr id="5" name="Footer Placeholder 4">
            <a:extLst>
              <a:ext uri="{FF2B5EF4-FFF2-40B4-BE49-F238E27FC236}">
                <a16:creationId xmlns:a16="http://schemas.microsoft.com/office/drawing/2014/main" id="{1B2E06F6-0FE2-40FB-BFEE-010C22293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A7B1B-13A1-41BA-B924-FD11450C14E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281928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2/25/2023</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853322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233A-AD59-4FB1-A1CA-AABFAE040805}"/>
              </a:ext>
            </a:extLst>
          </p:cNvPr>
          <p:cNvSpPr>
            <a:spLocks noGrp="1"/>
          </p:cNvSpPr>
          <p:nvPr>
            <p:ph type="title"/>
          </p:nvPr>
        </p:nvSpPr>
        <p:spPr>
          <a:xfrm>
            <a:off x="841249" y="552782"/>
            <a:ext cx="9538428" cy="371441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A656964-650B-4E87-9541-0E659DEC0365}"/>
              </a:ext>
            </a:extLst>
          </p:cNvPr>
          <p:cNvSpPr>
            <a:spLocks noGrp="1"/>
          </p:cNvSpPr>
          <p:nvPr>
            <p:ph type="body" idx="1"/>
          </p:nvPr>
        </p:nvSpPr>
        <p:spPr>
          <a:xfrm>
            <a:off x="841249" y="4672584"/>
            <a:ext cx="9538428" cy="1143802"/>
          </a:xfrm>
        </p:spPr>
        <p:txBody>
          <a:bodyPr>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1BB50-DF4A-47B5-A3AD-18712A3AD40E}"/>
              </a:ext>
            </a:extLst>
          </p:cNvPr>
          <p:cNvSpPr>
            <a:spLocks noGrp="1"/>
          </p:cNvSpPr>
          <p:nvPr>
            <p:ph type="dt" sz="half" idx="10"/>
          </p:nvPr>
        </p:nvSpPr>
        <p:spPr/>
        <p:txBody>
          <a:bodyPr/>
          <a:lstStyle/>
          <a:p>
            <a:fld id="{43C83AFB-9E54-459E-8C6D-0913AC3BA5D7}" type="datetime1">
              <a:rPr lang="en-US" smtClean="0"/>
              <a:t>2/25/2023</a:t>
            </a:fld>
            <a:endParaRPr lang="en-US"/>
          </a:p>
        </p:txBody>
      </p:sp>
      <p:sp>
        <p:nvSpPr>
          <p:cNvPr id="5" name="Footer Placeholder 4">
            <a:extLst>
              <a:ext uri="{FF2B5EF4-FFF2-40B4-BE49-F238E27FC236}">
                <a16:creationId xmlns:a16="http://schemas.microsoft.com/office/drawing/2014/main" id="{3CDF59B3-D1B8-4A51-AD6E-868C5BF6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CA779-6272-4A15-A566-20C4E9A60D47}"/>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F0B86E8F-91EA-4626-BCA8-3B4973C7C9D6}"/>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931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A00-5BBD-436C-BB6D-CE650FC46202}"/>
              </a:ext>
            </a:extLst>
          </p:cNvPr>
          <p:cNvSpPr>
            <a:spLocks noGrp="1"/>
          </p:cNvSpPr>
          <p:nvPr>
            <p:ph type="title"/>
          </p:nvPr>
        </p:nvSpPr>
        <p:spPr>
          <a:xfrm>
            <a:off x="841248" y="552783"/>
            <a:ext cx="9683871" cy="132588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DFB3E2E-F3C4-4CDD-9138-86AE7A1B566D}"/>
              </a:ext>
            </a:extLst>
          </p:cNvPr>
          <p:cNvSpPr>
            <a:spLocks noGrp="1"/>
          </p:cNvSpPr>
          <p:nvPr>
            <p:ph sz="half" idx="1"/>
          </p:nvPr>
        </p:nvSpPr>
        <p:spPr>
          <a:xfrm>
            <a:off x="841248" y="2108362"/>
            <a:ext cx="4507926"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795CD01-B639-46B6-B53D-18FE1E39AF50}"/>
              </a:ext>
            </a:extLst>
          </p:cNvPr>
          <p:cNvSpPr>
            <a:spLocks noGrp="1"/>
          </p:cNvSpPr>
          <p:nvPr>
            <p:ph sz="half" idx="2"/>
          </p:nvPr>
        </p:nvSpPr>
        <p:spPr>
          <a:xfrm>
            <a:off x="5699171" y="2108362"/>
            <a:ext cx="4825948"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396E34C3-86AC-48F9-92A4-F17BFAF9EF06}"/>
              </a:ext>
            </a:extLst>
          </p:cNvPr>
          <p:cNvSpPr>
            <a:spLocks noGrp="1"/>
          </p:cNvSpPr>
          <p:nvPr>
            <p:ph type="dt" sz="half" idx="10"/>
          </p:nvPr>
        </p:nvSpPr>
        <p:spPr/>
        <p:txBody>
          <a:bodyPr/>
          <a:lstStyle/>
          <a:p>
            <a:fld id="{F10144B6-0CA7-46BA-A00B-1E68E5C3ED0C}" type="datetime1">
              <a:rPr lang="en-US" smtClean="0"/>
              <a:t>2/25/2023</a:t>
            </a:fld>
            <a:endParaRPr lang="en-US"/>
          </a:p>
        </p:txBody>
      </p:sp>
      <p:sp>
        <p:nvSpPr>
          <p:cNvPr id="6" name="Footer Placeholder 5">
            <a:extLst>
              <a:ext uri="{FF2B5EF4-FFF2-40B4-BE49-F238E27FC236}">
                <a16:creationId xmlns:a16="http://schemas.microsoft.com/office/drawing/2014/main" id="{275D6A29-C51F-4654-82AD-04056FA6C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1EEB6-57E6-40E7-9702-1D5999B505DC}"/>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8" name="Straight Connector 7">
            <a:extLst>
              <a:ext uri="{FF2B5EF4-FFF2-40B4-BE49-F238E27FC236}">
                <a16:creationId xmlns:a16="http://schemas.microsoft.com/office/drawing/2014/main" id="{F929C81A-4806-44FF-99D8-13A65B2D066F}"/>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8DDCF9-5353-4B5F-8565-8C27F795A4BF}"/>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471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D1A9-BF08-4C6D-805E-244B234EE852}"/>
              </a:ext>
            </a:extLst>
          </p:cNvPr>
          <p:cNvSpPr>
            <a:spLocks noGrp="1"/>
          </p:cNvSpPr>
          <p:nvPr>
            <p:ph type="title"/>
          </p:nvPr>
        </p:nvSpPr>
        <p:spPr>
          <a:xfrm>
            <a:off x="841248" y="557784"/>
            <a:ext cx="943957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920C1D8-0907-4FDB-BFAD-36E14AF98D81}"/>
              </a:ext>
            </a:extLst>
          </p:cNvPr>
          <p:cNvSpPr>
            <a:spLocks noGrp="1"/>
          </p:cNvSpPr>
          <p:nvPr>
            <p:ph type="body" idx="1"/>
          </p:nvPr>
        </p:nvSpPr>
        <p:spPr>
          <a:xfrm>
            <a:off x="841248" y="2114185"/>
            <a:ext cx="4438887"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A4441-5FC3-4F86-8ADE-ED90424DB9B8}"/>
              </a:ext>
            </a:extLst>
          </p:cNvPr>
          <p:cNvSpPr>
            <a:spLocks noGrp="1"/>
          </p:cNvSpPr>
          <p:nvPr>
            <p:ph sz="half" idx="2"/>
          </p:nvPr>
        </p:nvSpPr>
        <p:spPr>
          <a:xfrm>
            <a:off x="841248" y="2900451"/>
            <a:ext cx="4438887"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3CEB34D-DB36-47E0-AE2C-FBEBA272076E}"/>
              </a:ext>
            </a:extLst>
          </p:cNvPr>
          <p:cNvSpPr>
            <a:spLocks noGrp="1"/>
          </p:cNvSpPr>
          <p:nvPr>
            <p:ph type="body" sz="quarter" idx="3"/>
          </p:nvPr>
        </p:nvSpPr>
        <p:spPr>
          <a:xfrm>
            <a:off x="5795090" y="2114185"/>
            <a:ext cx="4485728"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56219-D498-410D-8F2C-03045AE48016}"/>
              </a:ext>
            </a:extLst>
          </p:cNvPr>
          <p:cNvSpPr>
            <a:spLocks noGrp="1"/>
          </p:cNvSpPr>
          <p:nvPr>
            <p:ph sz="quarter" idx="4"/>
          </p:nvPr>
        </p:nvSpPr>
        <p:spPr>
          <a:xfrm>
            <a:off x="5795090" y="2900451"/>
            <a:ext cx="4485730"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DC9AD-F6B8-44D0-8169-84553C1F92C9}"/>
              </a:ext>
            </a:extLst>
          </p:cNvPr>
          <p:cNvSpPr>
            <a:spLocks noGrp="1"/>
          </p:cNvSpPr>
          <p:nvPr>
            <p:ph type="dt" sz="half" idx="10"/>
          </p:nvPr>
        </p:nvSpPr>
        <p:spPr/>
        <p:txBody>
          <a:bodyPr/>
          <a:lstStyle/>
          <a:p>
            <a:fld id="{0051F549-537C-41EC-B9CC-5B6A9AC2A6A7}" type="datetime1">
              <a:rPr lang="en-US" smtClean="0"/>
              <a:t>2/25/2023</a:t>
            </a:fld>
            <a:endParaRPr lang="en-US"/>
          </a:p>
        </p:txBody>
      </p:sp>
      <p:sp>
        <p:nvSpPr>
          <p:cNvPr id="8" name="Footer Placeholder 7">
            <a:extLst>
              <a:ext uri="{FF2B5EF4-FFF2-40B4-BE49-F238E27FC236}">
                <a16:creationId xmlns:a16="http://schemas.microsoft.com/office/drawing/2014/main" id="{FF9985ED-7382-4F00-845D-4F27841B5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2CC25-9EC7-4706-9BD4-5E20C4B33200}"/>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12" name="Straight Connector 11">
            <a:extLst>
              <a:ext uri="{FF2B5EF4-FFF2-40B4-BE49-F238E27FC236}">
                <a16:creationId xmlns:a16="http://schemas.microsoft.com/office/drawing/2014/main" id="{4DBC7D26-1B30-46B8-8221-09886FA3D030}"/>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186A75-E140-4995-A8BB-89B5ACE678D2}"/>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1C2-B85F-435F-8DF3-C714A547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9FE38-24D5-4D5F-A92E-E4F8B23FB7FC}"/>
              </a:ext>
            </a:extLst>
          </p:cNvPr>
          <p:cNvSpPr>
            <a:spLocks noGrp="1"/>
          </p:cNvSpPr>
          <p:nvPr>
            <p:ph type="dt" sz="half" idx="10"/>
          </p:nvPr>
        </p:nvSpPr>
        <p:spPr/>
        <p:txBody>
          <a:bodyPr/>
          <a:lstStyle/>
          <a:p>
            <a:fld id="{952F8D56-3D0E-48B8-8218-1F3A06A96C62}" type="datetime1">
              <a:rPr lang="en-US" smtClean="0"/>
              <a:t>2/25/2023</a:t>
            </a:fld>
            <a:endParaRPr lang="en-US"/>
          </a:p>
        </p:txBody>
      </p:sp>
      <p:sp>
        <p:nvSpPr>
          <p:cNvPr id="4" name="Footer Placeholder 3">
            <a:extLst>
              <a:ext uri="{FF2B5EF4-FFF2-40B4-BE49-F238E27FC236}">
                <a16:creationId xmlns:a16="http://schemas.microsoft.com/office/drawing/2014/main" id="{E629DF69-BE29-4038-9744-17BFC57B8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9496F-64EC-46E7-97F0-BCB7E79F820A}"/>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70927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F19E0-8FE3-45E8-A227-D74EEF1A6322}"/>
              </a:ext>
            </a:extLst>
          </p:cNvPr>
          <p:cNvSpPr>
            <a:spLocks noGrp="1"/>
          </p:cNvSpPr>
          <p:nvPr>
            <p:ph type="dt" sz="half" idx="10"/>
          </p:nvPr>
        </p:nvSpPr>
        <p:spPr/>
        <p:txBody>
          <a:bodyPr/>
          <a:lstStyle/>
          <a:p>
            <a:fld id="{E8EC309E-27D4-401F-A74A-DEA16C7B51DC}" type="datetime1">
              <a:rPr lang="en-US" smtClean="0"/>
              <a:t>2/25/2023</a:t>
            </a:fld>
            <a:endParaRPr lang="en-US"/>
          </a:p>
        </p:txBody>
      </p:sp>
      <p:sp>
        <p:nvSpPr>
          <p:cNvPr id="3" name="Footer Placeholder 2">
            <a:extLst>
              <a:ext uri="{FF2B5EF4-FFF2-40B4-BE49-F238E27FC236}">
                <a16:creationId xmlns:a16="http://schemas.microsoft.com/office/drawing/2014/main" id="{ABFB1926-56F3-40BC-A03F-62B969419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FFE2B6-07A4-4AA0-9BCE-204E13DA447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967914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266A-CB24-44C5-B2E8-011420844A17}"/>
              </a:ext>
            </a:extLst>
          </p:cNvPr>
          <p:cNvSpPr>
            <a:spLocks noGrp="1"/>
          </p:cNvSpPr>
          <p:nvPr>
            <p:ph type="title"/>
          </p:nvPr>
        </p:nvSpPr>
        <p:spPr>
          <a:xfrm>
            <a:off x="841248" y="549283"/>
            <a:ext cx="4603963" cy="2572489"/>
          </a:xfrm>
        </p:spPr>
        <p:txBody>
          <a:bodyPr anchor="ctr">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39DBD1-7133-47A5-A771-2CEA18533491}"/>
              </a:ext>
            </a:extLst>
          </p:cNvPr>
          <p:cNvSpPr>
            <a:spLocks noGrp="1"/>
          </p:cNvSpPr>
          <p:nvPr>
            <p:ph idx="1"/>
          </p:nvPr>
        </p:nvSpPr>
        <p:spPr>
          <a:xfrm>
            <a:off x="5870796" y="549283"/>
            <a:ext cx="4455517" cy="531970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76A729F-B24D-424E-B067-003B0601F259}"/>
              </a:ext>
            </a:extLst>
          </p:cNvPr>
          <p:cNvSpPr>
            <a:spLocks noGrp="1"/>
          </p:cNvSpPr>
          <p:nvPr>
            <p:ph type="body" sz="half" idx="2"/>
          </p:nvPr>
        </p:nvSpPr>
        <p:spPr>
          <a:xfrm>
            <a:off x="841248" y="3296498"/>
            <a:ext cx="4603963" cy="2572489"/>
          </a:xfrm>
        </p:spPr>
        <p:txBody>
          <a:bodyPr>
            <a:normAutofit/>
          </a:bodyPr>
          <a:lstStyle>
            <a:lvl1pPr marL="0" indent="0">
              <a:buNone/>
              <a:defRPr lang="en-US" sz="20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7323-5497-426C-9DD9-3CF69E88EC38}"/>
              </a:ext>
            </a:extLst>
          </p:cNvPr>
          <p:cNvSpPr>
            <a:spLocks noGrp="1"/>
          </p:cNvSpPr>
          <p:nvPr>
            <p:ph type="dt" sz="half" idx="10"/>
          </p:nvPr>
        </p:nvSpPr>
        <p:spPr/>
        <p:txBody>
          <a:bodyPr/>
          <a:lstStyle/>
          <a:p>
            <a:fld id="{6DEA2B81-2BC3-42D7-B67D-05C685AA80AD}" type="datetime1">
              <a:rPr lang="en-US" smtClean="0"/>
              <a:t>2/25/2023</a:t>
            </a:fld>
            <a:endParaRPr lang="en-US"/>
          </a:p>
        </p:txBody>
      </p:sp>
      <p:sp>
        <p:nvSpPr>
          <p:cNvPr id="6" name="Footer Placeholder 5">
            <a:extLst>
              <a:ext uri="{FF2B5EF4-FFF2-40B4-BE49-F238E27FC236}">
                <a16:creationId xmlns:a16="http://schemas.microsoft.com/office/drawing/2014/main" id="{45FD7667-4D25-40AF-9D6D-FCB2C21E8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50918-EDF8-47A5-BEA8-AC9A7A1536D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272949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5D2B-FAFB-4BC9-A917-610FDCD0B859}"/>
              </a:ext>
            </a:extLst>
          </p:cNvPr>
          <p:cNvSpPr>
            <a:spLocks noGrp="1"/>
          </p:cNvSpPr>
          <p:nvPr>
            <p:ph type="title"/>
          </p:nvPr>
        </p:nvSpPr>
        <p:spPr>
          <a:xfrm>
            <a:off x="841249" y="552782"/>
            <a:ext cx="4608576" cy="2569464"/>
          </a:xfrm>
        </p:spPr>
        <p:txBody>
          <a:bodyPr anchor="ctr">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226A694-5302-42BE-8A7A-6007C10F8F70}"/>
              </a:ext>
            </a:extLst>
          </p:cNvPr>
          <p:cNvSpPr>
            <a:spLocks noGrp="1"/>
          </p:cNvSpPr>
          <p:nvPr>
            <p:ph type="pic" idx="1"/>
          </p:nvPr>
        </p:nvSpPr>
        <p:spPr>
          <a:xfrm>
            <a:off x="5825952" y="552783"/>
            <a:ext cx="4663440" cy="53082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8E4481C-81D6-4329-8203-70B3FCC3F8FE}"/>
              </a:ext>
            </a:extLst>
          </p:cNvPr>
          <p:cNvSpPr>
            <a:spLocks noGrp="1"/>
          </p:cNvSpPr>
          <p:nvPr>
            <p:ph type="body" sz="half" idx="2"/>
          </p:nvPr>
        </p:nvSpPr>
        <p:spPr>
          <a:xfrm>
            <a:off x="841249" y="3300984"/>
            <a:ext cx="4608576" cy="2569464"/>
          </a:xfrm>
        </p:spPr>
        <p:txBody>
          <a:bodyPr>
            <a:normAutofit/>
          </a:bodyPr>
          <a:lstStyle>
            <a:lvl1pPr marL="0" indent="0">
              <a:buNone/>
              <a:defRPr lang="en-US" sz="20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D6C12-26C4-4DF7-B013-56D0849AC7DE}"/>
              </a:ext>
            </a:extLst>
          </p:cNvPr>
          <p:cNvSpPr>
            <a:spLocks noGrp="1"/>
          </p:cNvSpPr>
          <p:nvPr>
            <p:ph type="dt" sz="half" idx="10"/>
          </p:nvPr>
        </p:nvSpPr>
        <p:spPr/>
        <p:txBody>
          <a:bodyPr/>
          <a:lstStyle/>
          <a:p>
            <a:fld id="{F0DB8F2B-E487-4905-B553-FB649F2B6F23}" type="datetime1">
              <a:rPr lang="en-US" smtClean="0"/>
              <a:t>2/25/2023</a:t>
            </a:fld>
            <a:endParaRPr lang="en-US"/>
          </a:p>
        </p:txBody>
      </p:sp>
      <p:sp>
        <p:nvSpPr>
          <p:cNvPr id="6" name="Footer Placeholder 5">
            <a:extLst>
              <a:ext uri="{FF2B5EF4-FFF2-40B4-BE49-F238E27FC236}">
                <a16:creationId xmlns:a16="http://schemas.microsoft.com/office/drawing/2014/main" id="{5CE2F307-FB97-40EC-8517-E6F351B3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1B397-305A-42B7-A763-829634B939A9}"/>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411212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BD48A-4D17-4225-AC4D-67B4C686C55D}"/>
              </a:ext>
            </a:extLst>
          </p:cNvPr>
          <p:cNvSpPr>
            <a:spLocks noGrp="1"/>
          </p:cNvSpPr>
          <p:nvPr>
            <p:ph type="title"/>
          </p:nvPr>
        </p:nvSpPr>
        <p:spPr>
          <a:xfrm>
            <a:off x="841248" y="552782"/>
            <a:ext cx="9489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7F14A2B-77AF-4E51-B0C1-0D361EF81A2C}"/>
              </a:ext>
            </a:extLst>
          </p:cNvPr>
          <p:cNvSpPr>
            <a:spLocks noGrp="1"/>
          </p:cNvSpPr>
          <p:nvPr>
            <p:ph type="body" idx="1"/>
          </p:nvPr>
        </p:nvSpPr>
        <p:spPr>
          <a:xfrm>
            <a:off x="841248" y="2096199"/>
            <a:ext cx="9489000" cy="37473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239C2F5-57CA-4152-A766-8F877538FB16}"/>
              </a:ext>
            </a:extLst>
          </p:cNvPr>
          <p:cNvSpPr>
            <a:spLocks noGrp="1"/>
          </p:cNvSpPr>
          <p:nvPr>
            <p:ph type="dt" sz="half" idx="2"/>
          </p:nvPr>
        </p:nvSpPr>
        <p:spPr>
          <a:xfrm>
            <a:off x="841248" y="6102693"/>
            <a:ext cx="2743200" cy="365125"/>
          </a:xfrm>
          <a:prstGeom prst="rect">
            <a:avLst/>
          </a:prstGeom>
        </p:spPr>
        <p:txBody>
          <a:bodyPr vert="horz" lIns="91440" tIns="45720" rIns="91440" bIns="45720" rtlCol="0" anchor="ctr"/>
          <a:lstStyle>
            <a:lvl1pPr algn="l">
              <a:defRPr lang="en-US" sz="1000" b="1" kern="1200" cap="all" spc="300" baseline="0" smtClean="0">
                <a:solidFill>
                  <a:schemeClr val="tx1"/>
                </a:solidFill>
                <a:latin typeface="+mn-lt"/>
                <a:ea typeface="+mn-ea"/>
                <a:cs typeface="+mn-cs"/>
              </a:defRPr>
            </a:lvl1pPr>
          </a:lstStyle>
          <a:p>
            <a:fld id="{6EF7C3A7-D6F6-4D38-A7C3-B72967BB81A6}" type="datetime1">
              <a:rPr lang="en-US" smtClean="0"/>
              <a:t>2/25/2023</a:t>
            </a:fld>
            <a:endParaRPr lang="en-US"/>
          </a:p>
        </p:txBody>
      </p:sp>
      <p:sp>
        <p:nvSpPr>
          <p:cNvPr id="5" name="Footer Placeholder 4">
            <a:extLst>
              <a:ext uri="{FF2B5EF4-FFF2-40B4-BE49-F238E27FC236}">
                <a16:creationId xmlns:a16="http://schemas.microsoft.com/office/drawing/2014/main" id="{A1225FB5-D02B-4BB9-8B8B-D1A11CFE8961}"/>
              </a:ext>
            </a:extLst>
          </p:cNvPr>
          <p:cNvSpPr>
            <a:spLocks noGrp="1"/>
          </p:cNvSpPr>
          <p:nvPr>
            <p:ph type="ftr" sz="quarter" idx="3"/>
          </p:nvPr>
        </p:nvSpPr>
        <p:spPr>
          <a:xfrm rot="5400000">
            <a:off x="9234260" y="2427620"/>
            <a:ext cx="4114800" cy="365125"/>
          </a:xfrm>
          <a:prstGeom prst="rect">
            <a:avLst/>
          </a:prstGeom>
        </p:spPr>
        <p:txBody>
          <a:bodyPr vert="horz" lIns="91440" tIns="45720" rIns="91440" bIns="45720" rtlCol="0" anchor="ctr"/>
          <a:lstStyle>
            <a:lvl1pPr algn="l">
              <a:defRPr lang="en-US" sz="1000" b="1" kern="1200" cap="all" spc="300" baseline="0">
                <a:solidFill>
                  <a:schemeClr val="tx1"/>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id="{EF6244FF-6F88-4090-A77F-499DF9AAEA8B}"/>
              </a:ext>
            </a:extLst>
          </p:cNvPr>
          <p:cNvSpPr>
            <a:spLocks noGrp="1"/>
          </p:cNvSpPr>
          <p:nvPr>
            <p:ph type="sldNum" sz="quarter" idx="4"/>
          </p:nvPr>
        </p:nvSpPr>
        <p:spPr>
          <a:xfrm>
            <a:off x="10815546" y="5878515"/>
            <a:ext cx="952229" cy="420381"/>
          </a:xfrm>
          <a:prstGeom prst="rect">
            <a:avLst/>
          </a:prstGeom>
        </p:spPr>
        <p:txBody>
          <a:bodyPr vert="horz" lIns="91440" tIns="45720" rIns="91440" bIns="45720" rtlCol="0" anchor="ctr"/>
          <a:lstStyle>
            <a:lvl1pPr algn="ctr">
              <a:defRPr lang="en-US" sz="3200" b="1" kern="1200" cap="all" spc="300" baseline="0" smtClean="0">
                <a:solidFill>
                  <a:schemeClr val="tx1"/>
                </a:solidFill>
                <a:latin typeface="+mn-lt"/>
                <a:ea typeface="+mn-ea"/>
                <a:cs typeface="+mn-cs"/>
              </a:defRPr>
            </a:lvl1pPr>
          </a:lstStyle>
          <a:p>
            <a:fld id="{6586042B-6341-4E38-A80C-926D3BB8AAC9}" type="slidenum">
              <a:rPr lang="en-US" smtClean="0"/>
              <a:t>‹#›</a:t>
            </a:fld>
            <a:endParaRPr lang="en-US"/>
          </a:p>
        </p:txBody>
      </p:sp>
      <p:sp>
        <p:nvSpPr>
          <p:cNvPr id="7" name="Rectangle 6">
            <a:extLst>
              <a:ext uri="{FF2B5EF4-FFF2-40B4-BE49-F238E27FC236}">
                <a16:creationId xmlns:a16="http://schemas.microsoft.com/office/drawing/2014/main" id="{F194AEDE-F25F-43E6-A2C4-7FFF41074990}"/>
              </a:ext>
            </a:extLst>
          </p:cNvPr>
          <p:cNvSpPr/>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C793C08-EF4C-422B-A728-6C717C47DF6F}"/>
              </a:ext>
            </a:extLst>
          </p:cNvPr>
          <p:cNvCxnSpPr>
            <a:cxnSpLocks/>
          </p:cNvCxnSpPr>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825BC6-56A8-46DE-8037-A9A577624B0D}"/>
              </a:ext>
            </a:extLst>
          </p:cNvPr>
          <p:cNvCxnSpPr>
            <a:cxnSpLocks/>
          </p:cNvCxnSpPr>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05138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Black">
            <a:extLst>
              <a:ext uri="{FF2B5EF4-FFF2-40B4-BE49-F238E27FC236}">
                <a16:creationId xmlns:a16="http://schemas.microsoft.com/office/drawing/2014/main" id="{E99D7AAF-4170-4D21-AB6C-605F6F10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
            <a:extLst>
              <a:ext uri="{FF2B5EF4-FFF2-40B4-BE49-F238E27FC236}">
                <a16:creationId xmlns:a16="http://schemas.microsoft.com/office/drawing/2014/main" id="{99122642-9675-0A85-F008-1C70F54E18F3}"/>
              </a:ext>
            </a:extLst>
          </p:cNvPr>
          <p:cNvPicPr>
            <a:picLocks noChangeAspect="1"/>
          </p:cNvPicPr>
          <p:nvPr/>
        </p:nvPicPr>
        <p:blipFill rotWithShape="1">
          <a:blip r:embed="rId2">
            <a:alphaModFix amt="40000"/>
          </a:blip>
          <a:srcRect t="11593" r="-1" b="4115"/>
          <a:stretch/>
        </p:blipFill>
        <p:spPr>
          <a:xfrm>
            <a:off x="20" y="10"/>
            <a:ext cx="12188932" cy="6857990"/>
          </a:xfrm>
          <a:prstGeom prst="rect">
            <a:avLst/>
          </a:prstGeom>
        </p:spPr>
      </p:pic>
      <p:sp>
        <p:nvSpPr>
          <p:cNvPr id="24"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05085-8A7D-4DE9-7FC4-BC7143B962F1}"/>
              </a:ext>
            </a:extLst>
          </p:cNvPr>
          <p:cNvSpPr>
            <a:spLocks noGrp="1"/>
          </p:cNvSpPr>
          <p:nvPr>
            <p:ph type="ctrTitle"/>
          </p:nvPr>
        </p:nvSpPr>
        <p:spPr>
          <a:xfrm>
            <a:off x="841248" y="663960"/>
            <a:ext cx="9456049" cy="3594112"/>
          </a:xfrm>
        </p:spPr>
        <p:txBody>
          <a:bodyPr anchor="t">
            <a:normAutofit/>
          </a:bodyPr>
          <a:lstStyle/>
          <a:p>
            <a:r>
              <a:rPr lang="en-US" altLang="zh-CN" dirty="0">
                <a:solidFill>
                  <a:srgbClr val="FFFFFF"/>
                </a:solidFill>
              </a:rPr>
              <a:t>Hypothesis Testing-Part 1</a:t>
            </a:r>
            <a:endParaRPr lang="zh-CN" altLang="en-US" dirty="0">
              <a:solidFill>
                <a:srgbClr val="FFFFFF"/>
              </a:solidFill>
            </a:endParaRPr>
          </a:p>
        </p:txBody>
      </p:sp>
      <p:sp>
        <p:nvSpPr>
          <p:cNvPr id="3" name="Subtitle 2">
            <a:extLst>
              <a:ext uri="{FF2B5EF4-FFF2-40B4-BE49-F238E27FC236}">
                <a16:creationId xmlns:a16="http://schemas.microsoft.com/office/drawing/2014/main" id="{54835A55-23F7-6B5E-D417-A8CF45F86D21}"/>
              </a:ext>
            </a:extLst>
          </p:cNvPr>
          <p:cNvSpPr>
            <a:spLocks noGrp="1"/>
          </p:cNvSpPr>
          <p:nvPr>
            <p:ph type="subTitle" idx="1"/>
          </p:nvPr>
        </p:nvSpPr>
        <p:spPr>
          <a:xfrm>
            <a:off x="841248" y="4837855"/>
            <a:ext cx="9456049" cy="1027113"/>
          </a:xfrm>
        </p:spPr>
        <p:txBody>
          <a:bodyPr anchor="t">
            <a:normAutofit/>
          </a:bodyPr>
          <a:lstStyle/>
          <a:p>
            <a:r>
              <a:rPr lang="en-US" altLang="zh-CN" dirty="0">
                <a:solidFill>
                  <a:srgbClr val="FFFFFF"/>
                </a:solidFill>
              </a:rPr>
              <a:t>Xinyu Meng xm73</a:t>
            </a:r>
          </a:p>
          <a:p>
            <a:r>
              <a:rPr lang="en-US" altLang="zh-CN" dirty="0">
                <a:solidFill>
                  <a:srgbClr val="FFFFFF"/>
                </a:solidFill>
              </a:rPr>
              <a:t>Feb 26</a:t>
            </a:r>
            <a:r>
              <a:rPr lang="en-US" altLang="zh-CN" baseline="30000" dirty="0">
                <a:solidFill>
                  <a:srgbClr val="FFFFFF"/>
                </a:solidFill>
              </a:rPr>
              <a:t>th</a:t>
            </a:r>
            <a:r>
              <a:rPr lang="en-US" altLang="zh-CN" dirty="0">
                <a:solidFill>
                  <a:srgbClr val="FFFFFF"/>
                </a:solidFill>
              </a:rPr>
              <a:t>, 2023</a:t>
            </a:r>
            <a:endParaRPr lang="zh-CN" altLang="en-US" dirty="0">
              <a:solidFill>
                <a:srgbClr val="FFFFFF"/>
              </a:solidFill>
            </a:endParaRPr>
          </a:p>
        </p:txBody>
      </p:sp>
      <p:cxnSp>
        <p:nvCxnSpPr>
          <p:cNvPr id="25"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Straight Connector 18">
            <a:extLst>
              <a:ext uri="{FF2B5EF4-FFF2-40B4-BE49-F238E27FC236}">
                <a16:creationId xmlns:a16="http://schemas.microsoft.com/office/drawing/2014/main" id="{BBDB03F3-936C-4FC9-8A4E-9ADA66A980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4502926"/>
            <a:ext cx="10380954"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67376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05085-8A7D-4DE9-7FC4-BC7143B962F1}"/>
              </a:ext>
            </a:extLst>
          </p:cNvPr>
          <p:cNvSpPr>
            <a:spLocks noGrp="1"/>
          </p:cNvSpPr>
          <p:nvPr>
            <p:ph type="ctrTitle"/>
          </p:nvPr>
        </p:nvSpPr>
        <p:spPr>
          <a:xfrm>
            <a:off x="5902502" y="663960"/>
            <a:ext cx="4481500" cy="3509902"/>
          </a:xfrm>
        </p:spPr>
        <p:txBody>
          <a:bodyPr>
            <a:normAutofit/>
          </a:bodyPr>
          <a:lstStyle/>
          <a:p>
            <a:r>
              <a:rPr lang="en-US" altLang="zh-CN" sz="1600" dirty="0">
                <a:latin typeface="+mn-lt"/>
              </a:rPr>
              <a:t>Hypothesis B: Low gross movies has higher </a:t>
            </a:r>
            <a:r>
              <a:rPr lang="en-US" altLang="zh-CN" sz="1600" dirty="0" err="1">
                <a:latin typeface="+mn-lt"/>
              </a:rPr>
              <a:t>imdb</a:t>
            </a:r>
            <a:r>
              <a:rPr lang="en-US" altLang="zh-CN" sz="1600" dirty="0">
                <a:latin typeface="+mn-lt"/>
              </a:rPr>
              <a:t> scores than High gross movies.</a:t>
            </a:r>
            <a:br>
              <a:rPr lang="en-US" altLang="zh-CN" sz="1600" dirty="0">
                <a:latin typeface="+mn-lt"/>
              </a:rPr>
            </a:br>
            <a:br>
              <a:rPr lang="en-US" altLang="zh-CN" sz="1600" dirty="0">
                <a:latin typeface="+mn-lt"/>
              </a:rPr>
            </a:br>
            <a:r>
              <a:rPr lang="en-US" altLang="zh-CN" sz="1600" dirty="0">
                <a:latin typeface="+mn-lt"/>
              </a:rPr>
              <a:t>Null Hypothesis: There is no significant difference in the average </a:t>
            </a:r>
            <a:r>
              <a:rPr lang="en-US" altLang="zh-CN" sz="1600" dirty="0" err="1">
                <a:latin typeface="+mn-lt"/>
              </a:rPr>
              <a:t>imdb</a:t>
            </a:r>
            <a:r>
              <a:rPr lang="en-US" altLang="zh-CN" sz="1600" dirty="0">
                <a:latin typeface="+mn-lt"/>
              </a:rPr>
              <a:t> scores between high gross movies and low gross movies</a:t>
            </a:r>
            <a:br>
              <a:rPr lang="en-US" altLang="zh-CN" sz="1600" dirty="0">
                <a:latin typeface="+mn-lt"/>
              </a:rPr>
            </a:br>
            <a:endParaRPr lang="zh-CN" altLang="en-US" sz="1600" dirty="0">
              <a:latin typeface="+mn-lt"/>
            </a:endParaRPr>
          </a:p>
        </p:txBody>
      </p:sp>
      <p:sp>
        <p:nvSpPr>
          <p:cNvPr id="3" name="Subtitle 2">
            <a:extLst>
              <a:ext uri="{FF2B5EF4-FFF2-40B4-BE49-F238E27FC236}">
                <a16:creationId xmlns:a16="http://schemas.microsoft.com/office/drawing/2014/main" id="{54835A55-23F7-6B5E-D417-A8CF45F86D21}"/>
              </a:ext>
            </a:extLst>
          </p:cNvPr>
          <p:cNvSpPr>
            <a:spLocks noGrp="1"/>
          </p:cNvSpPr>
          <p:nvPr>
            <p:ph type="subTitle" idx="1"/>
          </p:nvPr>
        </p:nvSpPr>
        <p:spPr>
          <a:xfrm>
            <a:off x="5907733" y="4843713"/>
            <a:ext cx="4475229" cy="1034782"/>
          </a:xfrm>
        </p:spPr>
        <p:txBody>
          <a:bodyPr anchor="ctr">
            <a:normAutofit/>
          </a:bodyPr>
          <a:lstStyle/>
          <a:p>
            <a:r>
              <a:rPr lang="en-US" altLang="zh-CN" dirty="0"/>
              <a:t>Approach: Z-test</a:t>
            </a:r>
            <a:endParaRPr lang="zh-CN" altLang="en-US" dirty="0"/>
          </a:p>
        </p:txBody>
      </p:sp>
      <p:pic>
        <p:nvPicPr>
          <p:cNvPr id="23" name="Picture 3">
            <a:extLst>
              <a:ext uri="{FF2B5EF4-FFF2-40B4-BE49-F238E27FC236}">
                <a16:creationId xmlns:a16="http://schemas.microsoft.com/office/drawing/2014/main" id="{99122642-9675-0A85-F008-1C70F54E18F3}"/>
              </a:ext>
            </a:extLst>
          </p:cNvPr>
          <p:cNvPicPr>
            <a:picLocks noChangeAspect="1"/>
          </p:cNvPicPr>
          <p:nvPr/>
        </p:nvPicPr>
        <p:blipFill rotWithShape="1">
          <a:blip r:embed="rId2"/>
          <a:srcRect t="11593" r="-1" b="4115"/>
          <a:stretch/>
        </p:blipFill>
        <p:spPr>
          <a:xfrm>
            <a:off x="367744" y="2066625"/>
            <a:ext cx="4842768" cy="2724751"/>
          </a:xfrm>
          <a:prstGeom prst="rect">
            <a:avLst/>
          </a:prstGeom>
        </p:spPr>
      </p:pic>
      <p:sp>
        <p:nvSpPr>
          <p:cNvPr id="45"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37">
            <a:extLst>
              <a:ext uri="{FF2B5EF4-FFF2-40B4-BE49-F238E27FC236}">
                <a16:creationId xmlns:a16="http://schemas.microsoft.com/office/drawing/2014/main" id="{FFCB2E8B-F8CC-4CF1-9D6C-B01F64C8DD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600" y="4508787"/>
            <a:ext cx="51860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Main Horizontal Connector">
            <a:extLst>
              <a:ext uri="{FF2B5EF4-FFF2-40B4-BE49-F238E27FC236}">
                <a16:creationId xmlns:a16="http://schemas.microsoft.com/office/drawing/2014/main" id="{05B8EA5E-9C54-40D2-A319-5533E7D50E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57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9D2150D-837E-CF60-85E4-9850FE07DC94}"/>
              </a:ext>
            </a:extLst>
          </p:cNvPr>
          <p:cNvGraphicFramePr>
            <a:graphicFrameLocks noGrp="1"/>
          </p:cNvGraphicFramePr>
          <p:nvPr>
            <p:ph idx="1"/>
            <p:extLst>
              <p:ext uri="{D42A27DB-BD31-4B8C-83A1-F6EECF244321}">
                <p14:modId xmlns:p14="http://schemas.microsoft.com/office/powerpoint/2010/main" val="1465486781"/>
              </p:ext>
            </p:extLst>
          </p:nvPr>
        </p:nvGraphicFramePr>
        <p:xfrm>
          <a:off x="841375" y="2141538"/>
          <a:ext cx="9228138" cy="3425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5337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07F6-520A-F5DA-AA23-9A6BC5D2B7B1}"/>
              </a:ext>
            </a:extLst>
          </p:cNvPr>
          <p:cNvSpPr>
            <a:spLocks noGrp="1"/>
          </p:cNvSpPr>
          <p:nvPr>
            <p:ph type="title"/>
          </p:nvPr>
        </p:nvSpPr>
        <p:spPr/>
        <p:txBody>
          <a:bodyPr/>
          <a:lstStyle/>
          <a:p>
            <a:r>
              <a:rPr lang="en-US" altLang="zh-CN" dirty="0"/>
              <a:t>Conclusion</a:t>
            </a:r>
            <a:endParaRPr lang="zh-CN" altLang="en-US" dirty="0"/>
          </a:p>
        </p:txBody>
      </p:sp>
      <p:sp>
        <p:nvSpPr>
          <p:cNvPr id="8" name="Rectangle: Rounded Corners 4">
            <a:extLst>
              <a:ext uri="{FF2B5EF4-FFF2-40B4-BE49-F238E27FC236}">
                <a16:creationId xmlns:a16="http://schemas.microsoft.com/office/drawing/2014/main" id="{6399E1BA-784F-2422-BA56-45F650C5021F}"/>
              </a:ext>
            </a:extLst>
          </p:cNvPr>
          <p:cNvSpPr txBox="1"/>
          <p:nvPr/>
        </p:nvSpPr>
        <p:spPr>
          <a:xfrm>
            <a:off x="1183295" y="2579908"/>
            <a:ext cx="9065768" cy="15007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dirty="0"/>
              <a:t>The p-value is less than 2.2e-16 which is small. </a:t>
            </a:r>
            <a:r>
              <a:rPr lang="en-US" sz="1900" dirty="0" err="1"/>
              <a:t>Thereore</a:t>
            </a:r>
            <a:r>
              <a:rPr lang="en-US" sz="1900" dirty="0"/>
              <a:t>, the null hypothesis is very incompatible with the data that have been collected.</a:t>
            </a:r>
          </a:p>
          <a:p>
            <a:pPr marL="0" lvl="0" indent="0" algn="l" defTabSz="844550">
              <a:lnSpc>
                <a:spcPct val="90000"/>
              </a:lnSpc>
              <a:spcBef>
                <a:spcPct val="0"/>
              </a:spcBef>
              <a:spcAft>
                <a:spcPct val="35000"/>
              </a:spcAft>
              <a:buNone/>
            </a:pPr>
            <a:r>
              <a:rPr lang="en-US" sz="1900" dirty="0"/>
              <a:t>We can therefore reject the null hypothesis in favor of the alternative hypothesis. We can conclude that high budget R movies tend to have lower </a:t>
            </a:r>
            <a:r>
              <a:rPr lang="en-US" sz="1900" dirty="0" err="1"/>
              <a:t>imdb</a:t>
            </a:r>
            <a:r>
              <a:rPr lang="en-US" sz="1900" dirty="0"/>
              <a:t> scores than low budget R movies.</a:t>
            </a:r>
            <a:endParaRPr lang="en-US" sz="1900" kern="1200" dirty="0"/>
          </a:p>
        </p:txBody>
      </p:sp>
      <p:sp>
        <p:nvSpPr>
          <p:cNvPr id="4" name="Content Placeholder 3">
            <a:extLst>
              <a:ext uri="{FF2B5EF4-FFF2-40B4-BE49-F238E27FC236}">
                <a16:creationId xmlns:a16="http://schemas.microsoft.com/office/drawing/2014/main" id="{8C58C2EB-E679-4952-9367-37720FDD2F89}"/>
              </a:ext>
            </a:extLst>
          </p:cNvPr>
          <p:cNvSpPr>
            <a:spLocks noGrp="1"/>
          </p:cNvSpPr>
          <p:nvPr>
            <p:ph idx="1"/>
          </p:nvPr>
        </p:nvSpPr>
        <p:spPr>
          <a:xfrm>
            <a:off x="674099" y="1773428"/>
            <a:ext cx="9489000" cy="3747384"/>
          </a:xfrm>
        </p:spPr>
        <p:txBody>
          <a:bodyPr/>
          <a:lstStyle/>
          <a:p>
            <a:r>
              <a:rPr lang="en-US" altLang="zh-CN" dirty="0"/>
              <a:t>The p-value is 2.005e-11 which is smaller than the critical value 0.05. The z score is 6.6037. In conclusion, w</a:t>
            </a:r>
            <a:r>
              <a:rPr lang="en-US" altLang="zh-CN" sz="2000" dirty="0"/>
              <a:t>e can reject the null hypothesis in favor of the alternative hypothesis. We can conclude that low gross R movies tend to have higher </a:t>
            </a:r>
            <a:r>
              <a:rPr lang="en-US" altLang="zh-CN" sz="2000" dirty="0" err="1"/>
              <a:t>imdb</a:t>
            </a:r>
            <a:r>
              <a:rPr lang="en-US" altLang="zh-CN" sz="2000" dirty="0"/>
              <a:t> scores than high gross R movies.</a:t>
            </a:r>
            <a:endParaRPr lang="en-US" altLang="zh-CN" sz="2000" kern="1200" dirty="0"/>
          </a:p>
          <a:p>
            <a:pPr marL="0" indent="0">
              <a:buNone/>
            </a:pPr>
            <a:endParaRPr lang="zh-CN" altLang="en-US" dirty="0"/>
          </a:p>
        </p:txBody>
      </p:sp>
      <p:pic>
        <p:nvPicPr>
          <p:cNvPr id="5" name="Picture 4">
            <a:extLst>
              <a:ext uri="{FF2B5EF4-FFF2-40B4-BE49-F238E27FC236}">
                <a16:creationId xmlns:a16="http://schemas.microsoft.com/office/drawing/2014/main" id="{92EBF866-6DF8-CA8A-ECC3-9A71842F330C}"/>
              </a:ext>
            </a:extLst>
          </p:cNvPr>
          <p:cNvPicPr>
            <a:picLocks noChangeAspect="1"/>
          </p:cNvPicPr>
          <p:nvPr/>
        </p:nvPicPr>
        <p:blipFill>
          <a:blip r:embed="rId2"/>
          <a:stretch>
            <a:fillRect/>
          </a:stretch>
        </p:blipFill>
        <p:spPr>
          <a:xfrm>
            <a:off x="918719" y="3935715"/>
            <a:ext cx="5281118" cy="1585097"/>
          </a:xfrm>
          <a:prstGeom prst="rect">
            <a:avLst/>
          </a:prstGeom>
        </p:spPr>
      </p:pic>
    </p:spTree>
    <p:extLst>
      <p:ext uri="{BB962C8B-B14F-4D97-AF65-F5344CB8AC3E}">
        <p14:creationId xmlns:p14="http://schemas.microsoft.com/office/powerpoint/2010/main" val="2049633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05085-8A7D-4DE9-7FC4-BC7143B962F1}"/>
              </a:ext>
            </a:extLst>
          </p:cNvPr>
          <p:cNvSpPr>
            <a:spLocks noGrp="1"/>
          </p:cNvSpPr>
          <p:nvPr>
            <p:ph type="ctrTitle"/>
          </p:nvPr>
        </p:nvSpPr>
        <p:spPr>
          <a:xfrm>
            <a:off x="5902502" y="663960"/>
            <a:ext cx="4481500" cy="3509902"/>
          </a:xfrm>
        </p:spPr>
        <p:txBody>
          <a:bodyPr>
            <a:normAutofit/>
          </a:bodyPr>
          <a:lstStyle/>
          <a:p>
            <a:r>
              <a:rPr lang="en-US" altLang="zh-CN" sz="1600" dirty="0">
                <a:latin typeface="+mn-lt"/>
              </a:rPr>
              <a:t>Hypothesis C:Drama movies tend to have higher IMDb scores than Science Fiction movies</a:t>
            </a:r>
            <a:br>
              <a:rPr lang="en-US" altLang="zh-CN" sz="1600" dirty="0">
                <a:latin typeface="+mn-lt"/>
              </a:rPr>
            </a:br>
            <a:br>
              <a:rPr lang="en-US" altLang="zh-CN" sz="1600" dirty="0">
                <a:latin typeface="+mn-lt"/>
              </a:rPr>
            </a:br>
            <a:r>
              <a:rPr lang="en-US" altLang="zh-CN" sz="1600" dirty="0">
                <a:latin typeface="+mn-lt"/>
              </a:rPr>
              <a:t>Null Hypothesis: There is no significant difference in the average </a:t>
            </a:r>
            <a:r>
              <a:rPr lang="en-US" altLang="zh-CN" sz="1600" dirty="0" err="1">
                <a:latin typeface="+mn-lt"/>
              </a:rPr>
              <a:t>imdb</a:t>
            </a:r>
            <a:r>
              <a:rPr lang="en-US" altLang="zh-CN" sz="1600" dirty="0">
                <a:latin typeface="+mn-lt"/>
              </a:rPr>
              <a:t> scores between Drama and Science Fiction movies</a:t>
            </a:r>
            <a:br>
              <a:rPr lang="en-US" altLang="zh-CN" sz="1600" dirty="0">
                <a:latin typeface="+mn-lt"/>
              </a:rPr>
            </a:br>
            <a:endParaRPr lang="zh-CN" altLang="en-US" sz="1600" dirty="0">
              <a:latin typeface="+mn-lt"/>
            </a:endParaRPr>
          </a:p>
        </p:txBody>
      </p:sp>
      <p:sp>
        <p:nvSpPr>
          <p:cNvPr id="3" name="Subtitle 2">
            <a:extLst>
              <a:ext uri="{FF2B5EF4-FFF2-40B4-BE49-F238E27FC236}">
                <a16:creationId xmlns:a16="http://schemas.microsoft.com/office/drawing/2014/main" id="{54835A55-23F7-6B5E-D417-A8CF45F86D21}"/>
              </a:ext>
            </a:extLst>
          </p:cNvPr>
          <p:cNvSpPr>
            <a:spLocks noGrp="1"/>
          </p:cNvSpPr>
          <p:nvPr>
            <p:ph type="subTitle" idx="1"/>
          </p:nvPr>
        </p:nvSpPr>
        <p:spPr>
          <a:xfrm>
            <a:off x="5907733" y="4843713"/>
            <a:ext cx="4475229" cy="1034782"/>
          </a:xfrm>
        </p:spPr>
        <p:txBody>
          <a:bodyPr anchor="ctr">
            <a:normAutofit/>
          </a:bodyPr>
          <a:lstStyle/>
          <a:p>
            <a:r>
              <a:rPr lang="en-US" altLang="zh-CN" dirty="0"/>
              <a:t>Approach: Z-test</a:t>
            </a:r>
            <a:endParaRPr lang="zh-CN" altLang="en-US" dirty="0"/>
          </a:p>
        </p:txBody>
      </p:sp>
      <p:pic>
        <p:nvPicPr>
          <p:cNvPr id="23" name="Picture 3">
            <a:extLst>
              <a:ext uri="{FF2B5EF4-FFF2-40B4-BE49-F238E27FC236}">
                <a16:creationId xmlns:a16="http://schemas.microsoft.com/office/drawing/2014/main" id="{99122642-9675-0A85-F008-1C70F54E18F3}"/>
              </a:ext>
            </a:extLst>
          </p:cNvPr>
          <p:cNvPicPr>
            <a:picLocks noChangeAspect="1"/>
          </p:cNvPicPr>
          <p:nvPr/>
        </p:nvPicPr>
        <p:blipFill rotWithShape="1">
          <a:blip r:embed="rId2"/>
          <a:srcRect t="11593" r="-1" b="4115"/>
          <a:stretch/>
        </p:blipFill>
        <p:spPr>
          <a:xfrm>
            <a:off x="367744" y="2066625"/>
            <a:ext cx="4842768" cy="2724751"/>
          </a:xfrm>
          <a:prstGeom prst="rect">
            <a:avLst/>
          </a:prstGeom>
        </p:spPr>
      </p:pic>
      <p:sp>
        <p:nvSpPr>
          <p:cNvPr id="45"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37">
            <a:extLst>
              <a:ext uri="{FF2B5EF4-FFF2-40B4-BE49-F238E27FC236}">
                <a16:creationId xmlns:a16="http://schemas.microsoft.com/office/drawing/2014/main" id="{FFCB2E8B-F8CC-4CF1-9D6C-B01F64C8DD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600" y="4508787"/>
            <a:ext cx="51860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Main Horizontal Connector">
            <a:extLst>
              <a:ext uri="{FF2B5EF4-FFF2-40B4-BE49-F238E27FC236}">
                <a16:creationId xmlns:a16="http://schemas.microsoft.com/office/drawing/2014/main" id="{05B8EA5E-9C54-40D2-A319-5533E7D50E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364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9D2150D-837E-CF60-85E4-9850FE07DC94}"/>
              </a:ext>
            </a:extLst>
          </p:cNvPr>
          <p:cNvGraphicFramePr>
            <a:graphicFrameLocks noGrp="1"/>
          </p:cNvGraphicFramePr>
          <p:nvPr>
            <p:ph idx="1"/>
            <p:extLst>
              <p:ext uri="{D42A27DB-BD31-4B8C-83A1-F6EECF244321}">
                <p14:modId xmlns:p14="http://schemas.microsoft.com/office/powerpoint/2010/main" val="3446400745"/>
              </p:ext>
            </p:extLst>
          </p:nvPr>
        </p:nvGraphicFramePr>
        <p:xfrm>
          <a:off x="841375" y="2141538"/>
          <a:ext cx="9228138" cy="3425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6731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07F6-520A-F5DA-AA23-9A6BC5D2B7B1}"/>
              </a:ext>
            </a:extLst>
          </p:cNvPr>
          <p:cNvSpPr>
            <a:spLocks noGrp="1"/>
          </p:cNvSpPr>
          <p:nvPr>
            <p:ph type="title"/>
          </p:nvPr>
        </p:nvSpPr>
        <p:spPr/>
        <p:txBody>
          <a:bodyPr/>
          <a:lstStyle/>
          <a:p>
            <a:r>
              <a:rPr lang="en-US" altLang="zh-CN" dirty="0"/>
              <a:t>Conclusion</a:t>
            </a:r>
            <a:endParaRPr lang="zh-CN" altLang="en-US" dirty="0"/>
          </a:p>
        </p:txBody>
      </p:sp>
      <p:sp>
        <p:nvSpPr>
          <p:cNvPr id="8" name="Rectangle: Rounded Corners 4">
            <a:extLst>
              <a:ext uri="{FF2B5EF4-FFF2-40B4-BE49-F238E27FC236}">
                <a16:creationId xmlns:a16="http://schemas.microsoft.com/office/drawing/2014/main" id="{6399E1BA-784F-2422-BA56-45F650C5021F}"/>
              </a:ext>
            </a:extLst>
          </p:cNvPr>
          <p:cNvSpPr txBox="1"/>
          <p:nvPr/>
        </p:nvSpPr>
        <p:spPr>
          <a:xfrm>
            <a:off x="1183295" y="2579908"/>
            <a:ext cx="9065768" cy="15007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dirty="0"/>
              <a:t>The p-value is less than 2.2e-16 which is small. </a:t>
            </a:r>
            <a:r>
              <a:rPr lang="en-US" sz="1900" dirty="0" err="1"/>
              <a:t>Thereore</a:t>
            </a:r>
            <a:r>
              <a:rPr lang="en-US" sz="1900" dirty="0"/>
              <a:t>, the null hypothesis is very incompatible with the data that have been collected.</a:t>
            </a:r>
          </a:p>
          <a:p>
            <a:pPr marL="0" lvl="0" indent="0" algn="l" defTabSz="844550">
              <a:lnSpc>
                <a:spcPct val="90000"/>
              </a:lnSpc>
              <a:spcBef>
                <a:spcPct val="0"/>
              </a:spcBef>
              <a:spcAft>
                <a:spcPct val="35000"/>
              </a:spcAft>
              <a:buNone/>
            </a:pPr>
            <a:r>
              <a:rPr lang="en-US" sz="1900" dirty="0"/>
              <a:t>We can therefore reject the null hypothesis in favor of the alternative hypothesis. We can conclude that high budget R movies tend to have lower </a:t>
            </a:r>
            <a:r>
              <a:rPr lang="en-US" sz="1900" dirty="0" err="1"/>
              <a:t>imdb</a:t>
            </a:r>
            <a:r>
              <a:rPr lang="en-US" sz="1900" dirty="0"/>
              <a:t> scores than low budget R movies.</a:t>
            </a:r>
            <a:endParaRPr lang="en-US" sz="1900" kern="1200" dirty="0"/>
          </a:p>
        </p:txBody>
      </p:sp>
      <p:sp>
        <p:nvSpPr>
          <p:cNvPr id="4" name="Content Placeholder 3">
            <a:extLst>
              <a:ext uri="{FF2B5EF4-FFF2-40B4-BE49-F238E27FC236}">
                <a16:creationId xmlns:a16="http://schemas.microsoft.com/office/drawing/2014/main" id="{8C58C2EB-E679-4952-9367-37720FDD2F89}"/>
              </a:ext>
            </a:extLst>
          </p:cNvPr>
          <p:cNvSpPr>
            <a:spLocks noGrp="1"/>
          </p:cNvSpPr>
          <p:nvPr>
            <p:ph idx="1"/>
          </p:nvPr>
        </p:nvSpPr>
        <p:spPr>
          <a:xfrm>
            <a:off x="674099" y="1773428"/>
            <a:ext cx="9489000" cy="3747384"/>
          </a:xfrm>
        </p:spPr>
        <p:txBody>
          <a:bodyPr/>
          <a:lstStyle/>
          <a:p>
            <a:r>
              <a:rPr lang="en-US" altLang="zh-CN" dirty="0"/>
              <a:t>The p-value is 0.3961 which is greater than the critical value 0.05. The z score is 0.26355. In conclusion, we failed to reject the null hypothesis</a:t>
            </a:r>
            <a:endParaRPr lang="zh-CN" altLang="en-US" dirty="0"/>
          </a:p>
        </p:txBody>
      </p:sp>
      <p:pic>
        <p:nvPicPr>
          <p:cNvPr id="10" name="Picture 9">
            <a:extLst>
              <a:ext uri="{FF2B5EF4-FFF2-40B4-BE49-F238E27FC236}">
                <a16:creationId xmlns:a16="http://schemas.microsoft.com/office/drawing/2014/main" id="{9CF79DD2-C6DE-BA18-FD1B-342C624A7168}"/>
              </a:ext>
            </a:extLst>
          </p:cNvPr>
          <p:cNvPicPr>
            <a:picLocks noChangeAspect="1"/>
          </p:cNvPicPr>
          <p:nvPr/>
        </p:nvPicPr>
        <p:blipFill>
          <a:blip r:embed="rId2"/>
          <a:stretch>
            <a:fillRect/>
          </a:stretch>
        </p:blipFill>
        <p:spPr>
          <a:xfrm>
            <a:off x="970715" y="2872737"/>
            <a:ext cx="7257311" cy="2299031"/>
          </a:xfrm>
          <a:prstGeom prst="rect">
            <a:avLst/>
          </a:prstGeom>
        </p:spPr>
      </p:pic>
    </p:spTree>
    <p:extLst>
      <p:ext uri="{BB962C8B-B14F-4D97-AF65-F5344CB8AC3E}">
        <p14:creationId xmlns:p14="http://schemas.microsoft.com/office/powerpoint/2010/main" val="3070740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EED8031-DD67-43C6-94A0-646636C955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13BF36-0F34-D53A-779E-E046DC310A9C}"/>
              </a:ext>
            </a:extLst>
          </p:cNvPr>
          <p:cNvSpPr>
            <a:spLocks noGrp="1"/>
          </p:cNvSpPr>
          <p:nvPr>
            <p:ph type="title"/>
          </p:nvPr>
        </p:nvSpPr>
        <p:spPr>
          <a:xfrm>
            <a:off x="841249" y="4837855"/>
            <a:ext cx="5981860" cy="1040655"/>
          </a:xfrm>
        </p:spPr>
        <p:txBody>
          <a:bodyPr vert="horz" lIns="91440" tIns="45720" rIns="91440" bIns="45720" rtlCol="0" anchor="ctr">
            <a:normAutofit/>
          </a:bodyPr>
          <a:lstStyle/>
          <a:p>
            <a:r>
              <a:rPr lang="en-US" altLang="zh-CN" dirty="0"/>
              <a:t>Thank you!</a:t>
            </a:r>
            <a:endParaRPr lang="en-US" altLang="zh-CN"/>
          </a:p>
        </p:txBody>
      </p:sp>
      <p:sp>
        <p:nvSpPr>
          <p:cNvPr id="3" name="Content Placeholder 2">
            <a:extLst>
              <a:ext uri="{FF2B5EF4-FFF2-40B4-BE49-F238E27FC236}">
                <a16:creationId xmlns:a16="http://schemas.microsoft.com/office/drawing/2014/main" id="{2B40E499-EE53-8C26-FFB0-F6EE4BDB2C0A}"/>
              </a:ext>
            </a:extLst>
          </p:cNvPr>
          <p:cNvSpPr>
            <a:spLocks noGrp="1"/>
          </p:cNvSpPr>
          <p:nvPr>
            <p:ph idx="1"/>
          </p:nvPr>
        </p:nvSpPr>
        <p:spPr>
          <a:xfrm>
            <a:off x="7642255" y="4837855"/>
            <a:ext cx="2655042" cy="1027113"/>
          </a:xfrm>
        </p:spPr>
        <p:txBody>
          <a:bodyPr vert="horz" lIns="91440" tIns="45720" rIns="91440" bIns="45720" rtlCol="0" anchor="ctr">
            <a:normAutofit/>
          </a:bodyPr>
          <a:lstStyle/>
          <a:p>
            <a:pPr marL="0" indent="0">
              <a:buNone/>
            </a:pPr>
            <a:r>
              <a:rPr lang="en-US" altLang="zh-CN" dirty="0"/>
              <a:t>Xinyu Meng</a:t>
            </a:r>
            <a:endParaRPr lang="en-US" altLang="zh-CN"/>
          </a:p>
        </p:txBody>
      </p:sp>
      <p:pic>
        <p:nvPicPr>
          <p:cNvPr id="7" name="Graphic 6" descr="Smiling Face with No Fill">
            <a:extLst>
              <a:ext uri="{FF2B5EF4-FFF2-40B4-BE49-F238E27FC236}">
                <a16:creationId xmlns:a16="http://schemas.microsoft.com/office/drawing/2014/main" id="{A5B231C5-34A0-B264-2D93-83633C5F34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8674" y="669851"/>
            <a:ext cx="3482427" cy="3482427"/>
          </a:xfrm>
          <a:prstGeom prst="rect">
            <a:avLst/>
          </a:prstGeom>
        </p:spPr>
      </p:pic>
      <p:sp>
        <p:nvSpPr>
          <p:cNvPr id="20"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BDB03F3-936C-4FC9-8A4E-9ADA66A980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4502926"/>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FCAA1B-E660-4FFE-8F82-F41F369BDB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4510" y="4502925"/>
            <a:ext cx="0" cy="15516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664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05085-8A7D-4DE9-7FC4-BC7143B962F1}"/>
              </a:ext>
            </a:extLst>
          </p:cNvPr>
          <p:cNvSpPr>
            <a:spLocks noGrp="1"/>
          </p:cNvSpPr>
          <p:nvPr>
            <p:ph type="ctrTitle"/>
          </p:nvPr>
        </p:nvSpPr>
        <p:spPr>
          <a:xfrm>
            <a:off x="4171660" y="4303303"/>
            <a:ext cx="6125638" cy="1575207"/>
          </a:xfrm>
        </p:spPr>
        <p:txBody>
          <a:bodyPr anchor="b">
            <a:normAutofit/>
          </a:bodyPr>
          <a:lstStyle/>
          <a:p>
            <a:r>
              <a:rPr lang="en-US" altLang="zh-CN" sz="4400"/>
              <a:t>The Data Set</a:t>
            </a:r>
            <a:endParaRPr lang="zh-CN" altLang="en-US" sz="4400"/>
          </a:p>
        </p:txBody>
      </p:sp>
      <p:sp>
        <p:nvSpPr>
          <p:cNvPr id="3" name="Subtitle 2">
            <a:extLst>
              <a:ext uri="{FF2B5EF4-FFF2-40B4-BE49-F238E27FC236}">
                <a16:creationId xmlns:a16="http://schemas.microsoft.com/office/drawing/2014/main" id="{54835A55-23F7-6B5E-D417-A8CF45F86D21}"/>
              </a:ext>
            </a:extLst>
          </p:cNvPr>
          <p:cNvSpPr>
            <a:spLocks noGrp="1"/>
          </p:cNvSpPr>
          <p:nvPr>
            <p:ph type="subTitle" idx="1"/>
          </p:nvPr>
        </p:nvSpPr>
        <p:spPr>
          <a:xfrm>
            <a:off x="841248" y="4303303"/>
            <a:ext cx="2689183" cy="1561665"/>
          </a:xfrm>
        </p:spPr>
        <p:txBody>
          <a:bodyPr anchor="t">
            <a:normAutofit/>
          </a:bodyPr>
          <a:lstStyle/>
          <a:p>
            <a:pPr>
              <a:lnSpc>
                <a:spcPct val="120000"/>
              </a:lnSpc>
            </a:pPr>
            <a:r>
              <a:rPr lang="en-US" altLang="zh-CN" sz="1600"/>
              <a:t>The movies data set contains </a:t>
            </a:r>
            <a:r>
              <a:rPr lang="en-US" altLang="zh-CN" sz="1600" err="1"/>
              <a:t>imdb</a:t>
            </a:r>
            <a:r>
              <a:rPr lang="en-US" altLang="zh-CN" sz="1600"/>
              <a:t> score of 12800+ movies along with attributes including budget, gross, genre, content, and country.</a:t>
            </a:r>
            <a:endParaRPr lang="zh-CN" altLang="en-US" sz="1600"/>
          </a:p>
        </p:txBody>
      </p:sp>
      <p:pic>
        <p:nvPicPr>
          <p:cNvPr id="23" name="Picture 3">
            <a:extLst>
              <a:ext uri="{FF2B5EF4-FFF2-40B4-BE49-F238E27FC236}">
                <a16:creationId xmlns:a16="http://schemas.microsoft.com/office/drawing/2014/main" id="{99122642-9675-0A85-F008-1C70F54E18F3}"/>
              </a:ext>
            </a:extLst>
          </p:cNvPr>
          <p:cNvPicPr>
            <a:picLocks noChangeAspect="1"/>
          </p:cNvPicPr>
          <p:nvPr/>
        </p:nvPicPr>
        <p:blipFill rotWithShape="1">
          <a:blip r:embed="rId2"/>
          <a:srcRect r="36767" b="-3"/>
          <a:stretch/>
        </p:blipFill>
        <p:spPr>
          <a:xfrm>
            <a:off x="367744" y="334928"/>
            <a:ext cx="3441894" cy="3633446"/>
          </a:xfrm>
          <a:prstGeom prst="rect">
            <a:avLst/>
          </a:prstGeom>
        </p:spPr>
      </p:pic>
      <p:sp>
        <p:nvSpPr>
          <p:cNvPr id="34"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4EE7CA0-B622-47FC-B5C5-4174524344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3" y="3968377"/>
            <a:ext cx="10391227" cy="0"/>
          </a:xfrm>
          <a:prstGeom prst="line">
            <a:avLst/>
          </a:prstGeom>
          <a:ln w="127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61EBCCF-362D-4BAD-9D76-AD9825A672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3941" y="334925"/>
            <a:ext cx="0" cy="5712512"/>
          </a:xfrm>
          <a:prstGeom prst="line">
            <a:avLst/>
          </a:prstGeom>
          <a:ln w="12700">
            <a:solidFill>
              <a:schemeClr val="tx1"/>
            </a:solidFill>
          </a:ln>
          <a:effectLst/>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118FBBA-4173-AD48-BF07-7929CAB81F33}"/>
              </a:ext>
            </a:extLst>
          </p:cNvPr>
          <p:cNvPicPr>
            <a:picLocks noChangeAspect="1"/>
          </p:cNvPicPr>
          <p:nvPr/>
        </p:nvPicPr>
        <p:blipFill>
          <a:blip r:embed="rId3"/>
          <a:stretch>
            <a:fillRect/>
          </a:stretch>
        </p:blipFill>
        <p:spPr>
          <a:xfrm>
            <a:off x="4021394" y="422788"/>
            <a:ext cx="6686596" cy="3516080"/>
          </a:xfrm>
          <a:prstGeom prst="rect">
            <a:avLst/>
          </a:prstGeom>
        </p:spPr>
      </p:pic>
    </p:spTree>
    <p:extLst>
      <p:ext uri="{BB962C8B-B14F-4D97-AF65-F5344CB8AC3E}">
        <p14:creationId xmlns:p14="http://schemas.microsoft.com/office/powerpoint/2010/main" val="89792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05085-8A7D-4DE9-7FC4-BC7143B962F1}"/>
              </a:ext>
            </a:extLst>
          </p:cNvPr>
          <p:cNvSpPr>
            <a:spLocks noGrp="1"/>
          </p:cNvSpPr>
          <p:nvPr>
            <p:ph type="ctrTitle"/>
          </p:nvPr>
        </p:nvSpPr>
        <p:spPr>
          <a:xfrm>
            <a:off x="4171660" y="4303303"/>
            <a:ext cx="6125638" cy="1575207"/>
          </a:xfrm>
        </p:spPr>
        <p:txBody>
          <a:bodyPr anchor="b">
            <a:noAutofit/>
          </a:bodyPr>
          <a:lstStyle/>
          <a:p>
            <a:r>
              <a:rPr lang="en-US" altLang="zh-CN" sz="3200" dirty="0"/>
              <a:t>Alternative Hypothesis: R movies with higher budget tends to have lower </a:t>
            </a:r>
            <a:r>
              <a:rPr lang="en-US" altLang="zh-CN" sz="3200" dirty="0" err="1"/>
              <a:t>imdb</a:t>
            </a:r>
            <a:r>
              <a:rPr lang="en-US" altLang="zh-CN" sz="3200" dirty="0"/>
              <a:t> scores</a:t>
            </a:r>
            <a:endParaRPr lang="zh-CN" altLang="en-US" sz="3200" dirty="0"/>
          </a:p>
        </p:txBody>
      </p:sp>
      <p:sp>
        <p:nvSpPr>
          <p:cNvPr id="3" name="Subtitle 2">
            <a:extLst>
              <a:ext uri="{FF2B5EF4-FFF2-40B4-BE49-F238E27FC236}">
                <a16:creationId xmlns:a16="http://schemas.microsoft.com/office/drawing/2014/main" id="{54835A55-23F7-6B5E-D417-A8CF45F86D21}"/>
              </a:ext>
            </a:extLst>
          </p:cNvPr>
          <p:cNvSpPr>
            <a:spLocks noGrp="1"/>
          </p:cNvSpPr>
          <p:nvPr>
            <p:ph type="subTitle" idx="1"/>
          </p:nvPr>
        </p:nvSpPr>
        <p:spPr>
          <a:xfrm>
            <a:off x="3963368" y="422523"/>
            <a:ext cx="6420633" cy="3210927"/>
          </a:xfrm>
        </p:spPr>
        <p:txBody>
          <a:bodyPr anchor="t">
            <a:normAutofit/>
          </a:bodyPr>
          <a:lstStyle/>
          <a:p>
            <a:pPr marL="285750" indent="-285750">
              <a:lnSpc>
                <a:spcPct val="120000"/>
              </a:lnSpc>
              <a:buFont typeface="Wingdings" panose="05000000000000000000" pitchFamily="2" charset="2"/>
              <a:buChar char="l"/>
            </a:pPr>
            <a:r>
              <a:rPr lang="en-US" altLang="zh-CN" sz="1600" dirty="0"/>
              <a:t>To support this hypothesis, we can create a bar plot of IMDb scores with the three categories of budgets.</a:t>
            </a:r>
          </a:p>
          <a:p>
            <a:pPr marL="285750" indent="-285750">
              <a:lnSpc>
                <a:spcPct val="120000"/>
              </a:lnSpc>
              <a:buFont typeface="Wingdings" panose="05000000000000000000" pitchFamily="2" charset="2"/>
              <a:buChar char="l"/>
            </a:pPr>
            <a:r>
              <a:rPr lang="en-US" altLang="zh-CN" sz="1600" dirty="0"/>
              <a:t>Then with the following code, we can identify the pattern of movies with R content and lower </a:t>
            </a:r>
            <a:r>
              <a:rPr lang="en-US" altLang="zh-CN" sz="1600" dirty="0" err="1"/>
              <a:t>imdb</a:t>
            </a:r>
            <a:r>
              <a:rPr lang="en-US" altLang="zh-CN" sz="1600" dirty="0"/>
              <a:t> score with respect of budget.</a:t>
            </a:r>
            <a:endParaRPr lang="zh-CN" altLang="en-US" sz="1600" dirty="0"/>
          </a:p>
        </p:txBody>
      </p:sp>
      <p:pic>
        <p:nvPicPr>
          <p:cNvPr id="23" name="Picture 3">
            <a:extLst>
              <a:ext uri="{FF2B5EF4-FFF2-40B4-BE49-F238E27FC236}">
                <a16:creationId xmlns:a16="http://schemas.microsoft.com/office/drawing/2014/main" id="{99122642-9675-0A85-F008-1C70F54E18F3}"/>
              </a:ext>
            </a:extLst>
          </p:cNvPr>
          <p:cNvPicPr>
            <a:picLocks noChangeAspect="1"/>
          </p:cNvPicPr>
          <p:nvPr/>
        </p:nvPicPr>
        <p:blipFill rotWithShape="1">
          <a:blip r:embed="rId2"/>
          <a:srcRect r="36767" b="-3"/>
          <a:stretch/>
        </p:blipFill>
        <p:spPr>
          <a:xfrm>
            <a:off x="367744" y="334928"/>
            <a:ext cx="3441894" cy="3633446"/>
          </a:xfrm>
          <a:prstGeom prst="rect">
            <a:avLst/>
          </a:prstGeom>
        </p:spPr>
      </p:pic>
      <p:sp>
        <p:nvSpPr>
          <p:cNvPr id="34"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4EE7CA0-B622-47FC-B5C5-4174524344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3" y="3968377"/>
            <a:ext cx="10391227" cy="0"/>
          </a:xfrm>
          <a:prstGeom prst="line">
            <a:avLst/>
          </a:prstGeom>
          <a:ln w="127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61EBCCF-362D-4BAD-9D76-AD9825A672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3941" y="334925"/>
            <a:ext cx="0" cy="5712512"/>
          </a:xfrm>
          <a:prstGeom prst="line">
            <a:avLst/>
          </a:prstGeom>
          <a:ln w="1270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4" name="Subtitle 2">
            <a:extLst>
              <a:ext uri="{FF2B5EF4-FFF2-40B4-BE49-F238E27FC236}">
                <a16:creationId xmlns:a16="http://schemas.microsoft.com/office/drawing/2014/main" id="{D0111469-8789-CA05-79E3-486F5A9B76B9}"/>
              </a:ext>
            </a:extLst>
          </p:cNvPr>
          <p:cNvSpPr txBox="1">
            <a:spLocks/>
          </p:cNvSpPr>
          <p:nvPr/>
        </p:nvSpPr>
        <p:spPr>
          <a:xfrm>
            <a:off x="374163" y="3986651"/>
            <a:ext cx="3509579" cy="1794718"/>
          </a:xfrm>
          <a:prstGeom prst="rect">
            <a:avLst/>
          </a:prstGeom>
        </p:spPr>
        <p:txBody>
          <a:bodyPr vert="horz" lIns="91440" tIns="45720" rIns="91440" bIns="45720" rtlCol="0" anchor="t">
            <a:normAutofit fontScale="92500"/>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nSpc>
                <a:spcPct val="120000"/>
              </a:lnSpc>
              <a:buFont typeface="Wingdings" panose="05000000000000000000" pitchFamily="2" charset="2"/>
              <a:buChar char="l"/>
            </a:pPr>
            <a:r>
              <a:rPr lang="en-US" altLang="zh-CN" sz="1600" dirty="0" err="1"/>
              <a:t>barplot</a:t>
            </a:r>
            <a:r>
              <a:rPr lang="en-US" altLang="zh-CN" sz="1600" dirty="0"/>
              <a:t>(</a:t>
            </a:r>
            <a:r>
              <a:rPr lang="en-US" altLang="zh-CN" sz="1600" dirty="0" err="1"/>
              <a:t>tapply</a:t>
            </a:r>
            <a:r>
              <a:rPr lang="en-US" altLang="zh-CN" sz="1600" dirty="0"/>
              <a:t>(movies[</a:t>
            </a:r>
            <a:r>
              <a:rPr lang="en-US" altLang="zh-CN" sz="1600" dirty="0" err="1"/>
              <a:t>movies$content</a:t>
            </a:r>
            <a:r>
              <a:rPr lang="en-US" altLang="zh-CN" sz="1600" dirty="0"/>
              <a:t>=='R',]$</a:t>
            </a:r>
            <a:r>
              <a:rPr lang="en-US" altLang="zh-CN" sz="1600" dirty="0" err="1"/>
              <a:t>imdb_score</a:t>
            </a:r>
            <a:r>
              <a:rPr lang="en-US" altLang="zh-CN" sz="1600" dirty="0"/>
              <a:t>, movies[</a:t>
            </a:r>
            <a:r>
              <a:rPr lang="en-US" altLang="zh-CN" sz="1600" dirty="0" err="1"/>
              <a:t>movies$content</a:t>
            </a:r>
            <a:r>
              <a:rPr lang="en-US" altLang="zh-CN" sz="1600" dirty="0"/>
              <a:t>=='R',]$Budget, mean), main='</a:t>
            </a:r>
            <a:r>
              <a:rPr lang="en-US" altLang="zh-CN" sz="1600" dirty="0" err="1"/>
              <a:t>imdb</a:t>
            </a:r>
            <a:r>
              <a:rPr lang="en-US" altLang="zh-CN" sz="1600" dirty="0"/>
              <a:t> score with budgets', </a:t>
            </a:r>
            <a:r>
              <a:rPr lang="en-US" altLang="zh-CN" sz="1600" dirty="0" err="1"/>
              <a:t>xlab</a:t>
            </a:r>
            <a:r>
              <a:rPr lang="en-US" altLang="zh-CN" sz="1600" dirty="0"/>
              <a:t>='budget', </a:t>
            </a:r>
            <a:r>
              <a:rPr lang="en-US" altLang="zh-CN" sz="1600" dirty="0" err="1"/>
              <a:t>ylab</a:t>
            </a:r>
            <a:r>
              <a:rPr lang="en-US" altLang="zh-CN" sz="1600" dirty="0"/>
              <a:t>='mean </a:t>
            </a:r>
            <a:r>
              <a:rPr lang="en-US" altLang="zh-CN" sz="1600" dirty="0" err="1"/>
              <a:t>imdb</a:t>
            </a:r>
            <a:r>
              <a:rPr lang="en-US" altLang="zh-CN" sz="1600" dirty="0"/>
              <a:t> score', col=c('</a:t>
            </a:r>
            <a:r>
              <a:rPr lang="en-US" altLang="zh-CN" sz="1600" dirty="0" err="1"/>
              <a:t>red','yellow','blue','green</a:t>
            </a:r>
            <a:r>
              <a:rPr lang="en-US" altLang="zh-CN" sz="1600" dirty="0"/>
              <a:t>'))</a:t>
            </a:r>
            <a:endParaRPr lang="zh-CN" altLang="en-US" sz="1600" dirty="0"/>
          </a:p>
        </p:txBody>
      </p:sp>
      <p:pic>
        <p:nvPicPr>
          <p:cNvPr id="6" name="Picture 5">
            <a:extLst>
              <a:ext uri="{FF2B5EF4-FFF2-40B4-BE49-F238E27FC236}">
                <a16:creationId xmlns:a16="http://schemas.microsoft.com/office/drawing/2014/main" id="{5672BEFF-D61D-5D32-3DDD-FC8FFAE41243}"/>
              </a:ext>
            </a:extLst>
          </p:cNvPr>
          <p:cNvPicPr>
            <a:picLocks noChangeAspect="1"/>
          </p:cNvPicPr>
          <p:nvPr/>
        </p:nvPicPr>
        <p:blipFill>
          <a:blip r:embed="rId3"/>
          <a:stretch>
            <a:fillRect/>
          </a:stretch>
        </p:blipFill>
        <p:spPr>
          <a:xfrm>
            <a:off x="4174095" y="2027986"/>
            <a:ext cx="3613050" cy="1884773"/>
          </a:xfrm>
          <a:prstGeom prst="rect">
            <a:avLst/>
          </a:prstGeom>
        </p:spPr>
      </p:pic>
    </p:spTree>
    <p:extLst>
      <p:ext uri="{BB962C8B-B14F-4D97-AF65-F5344CB8AC3E}">
        <p14:creationId xmlns:p14="http://schemas.microsoft.com/office/powerpoint/2010/main" val="473167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05085-8A7D-4DE9-7FC4-BC7143B962F1}"/>
              </a:ext>
            </a:extLst>
          </p:cNvPr>
          <p:cNvSpPr>
            <a:spLocks noGrp="1"/>
          </p:cNvSpPr>
          <p:nvPr>
            <p:ph type="ctrTitle"/>
          </p:nvPr>
        </p:nvSpPr>
        <p:spPr>
          <a:xfrm>
            <a:off x="4171660" y="4303303"/>
            <a:ext cx="6125638" cy="1575207"/>
          </a:xfrm>
        </p:spPr>
        <p:txBody>
          <a:bodyPr anchor="b">
            <a:noAutofit/>
          </a:bodyPr>
          <a:lstStyle/>
          <a:p>
            <a:r>
              <a:rPr lang="en-US" altLang="zh-CN" sz="3200" dirty="0"/>
              <a:t>Alternative Hypothesis: Drama movies tend to have higher IMDb scores than Science Fiction movies</a:t>
            </a:r>
            <a:endParaRPr lang="zh-CN" altLang="en-US" sz="3200" dirty="0"/>
          </a:p>
        </p:txBody>
      </p:sp>
      <p:sp>
        <p:nvSpPr>
          <p:cNvPr id="3" name="Subtitle 2">
            <a:extLst>
              <a:ext uri="{FF2B5EF4-FFF2-40B4-BE49-F238E27FC236}">
                <a16:creationId xmlns:a16="http://schemas.microsoft.com/office/drawing/2014/main" id="{54835A55-23F7-6B5E-D417-A8CF45F86D21}"/>
              </a:ext>
            </a:extLst>
          </p:cNvPr>
          <p:cNvSpPr>
            <a:spLocks noGrp="1"/>
          </p:cNvSpPr>
          <p:nvPr>
            <p:ph type="subTitle" idx="1"/>
          </p:nvPr>
        </p:nvSpPr>
        <p:spPr>
          <a:xfrm>
            <a:off x="841248" y="4303303"/>
            <a:ext cx="2689183" cy="1561665"/>
          </a:xfrm>
        </p:spPr>
        <p:txBody>
          <a:bodyPr anchor="t">
            <a:normAutofit/>
          </a:bodyPr>
          <a:lstStyle/>
          <a:p>
            <a:pPr>
              <a:lnSpc>
                <a:spcPct val="120000"/>
              </a:lnSpc>
            </a:pPr>
            <a:r>
              <a:rPr lang="en-US" altLang="zh-CN" sz="1600" dirty="0" err="1"/>
              <a:t>barplot</a:t>
            </a:r>
            <a:r>
              <a:rPr lang="en-US" altLang="zh-CN" sz="1600" dirty="0"/>
              <a:t>(</a:t>
            </a:r>
            <a:r>
              <a:rPr lang="en-US" altLang="zh-CN" sz="1600" dirty="0" err="1"/>
              <a:t>tapply</a:t>
            </a:r>
            <a:r>
              <a:rPr lang="en-US" altLang="zh-CN" sz="1600" dirty="0"/>
              <a:t>(</a:t>
            </a:r>
            <a:r>
              <a:rPr lang="en-US" altLang="zh-CN" sz="1600" dirty="0" err="1"/>
              <a:t>movies$imdb_score</a:t>
            </a:r>
            <a:r>
              <a:rPr lang="en-US" altLang="zh-CN" sz="1600" dirty="0"/>
              <a:t>, </a:t>
            </a:r>
            <a:r>
              <a:rPr lang="en-US" altLang="zh-CN" sz="1600" dirty="0" err="1"/>
              <a:t>movies$genre</a:t>
            </a:r>
            <a:r>
              <a:rPr lang="en-US" altLang="zh-CN" sz="1600" dirty="0"/>
              <a:t>, mean), main='</a:t>
            </a:r>
            <a:r>
              <a:rPr lang="en-US" altLang="zh-CN" sz="1600" dirty="0" err="1"/>
              <a:t>imdb</a:t>
            </a:r>
            <a:r>
              <a:rPr lang="en-US" altLang="zh-CN" sz="1600" dirty="0"/>
              <a:t> score with genre', </a:t>
            </a:r>
            <a:r>
              <a:rPr lang="en-US" altLang="zh-CN" sz="1600" dirty="0" err="1"/>
              <a:t>xlab</a:t>
            </a:r>
            <a:r>
              <a:rPr lang="en-US" altLang="zh-CN" sz="1600" dirty="0"/>
              <a:t>='genre', </a:t>
            </a:r>
            <a:r>
              <a:rPr lang="en-US" altLang="zh-CN" sz="1600" dirty="0" err="1"/>
              <a:t>ylab</a:t>
            </a:r>
            <a:r>
              <a:rPr lang="en-US" altLang="zh-CN" sz="1600" dirty="0"/>
              <a:t>='mean </a:t>
            </a:r>
            <a:r>
              <a:rPr lang="en-US" altLang="zh-CN" sz="1600" dirty="0" err="1"/>
              <a:t>imdb</a:t>
            </a:r>
            <a:r>
              <a:rPr lang="en-US" altLang="zh-CN" sz="1600" dirty="0"/>
              <a:t> score')</a:t>
            </a:r>
            <a:endParaRPr lang="zh-CN" altLang="en-US" sz="1600" dirty="0"/>
          </a:p>
        </p:txBody>
      </p:sp>
      <p:pic>
        <p:nvPicPr>
          <p:cNvPr id="23" name="Picture 3">
            <a:extLst>
              <a:ext uri="{FF2B5EF4-FFF2-40B4-BE49-F238E27FC236}">
                <a16:creationId xmlns:a16="http://schemas.microsoft.com/office/drawing/2014/main" id="{99122642-9675-0A85-F008-1C70F54E18F3}"/>
              </a:ext>
            </a:extLst>
          </p:cNvPr>
          <p:cNvPicPr>
            <a:picLocks noChangeAspect="1"/>
          </p:cNvPicPr>
          <p:nvPr/>
        </p:nvPicPr>
        <p:blipFill rotWithShape="1">
          <a:blip r:embed="rId2"/>
          <a:srcRect r="36767" b="-3"/>
          <a:stretch/>
        </p:blipFill>
        <p:spPr>
          <a:xfrm>
            <a:off x="367744" y="334928"/>
            <a:ext cx="3441894" cy="3633446"/>
          </a:xfrm>
          <a:prstGeom prst="rect">
            <a:avLst/>
          </a:prstGeom>
        </p:spPr>
      </p:pic>
      <p:sp>
        <p:nvSpPr>
          <p:cNvPr id="34"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4EE7CA0-B622-47FC-B5C5-4174524344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3" y="3968377"/>
            <a:ext cx="10391227" cy="0"/>
          </a:xfrm>
          <a:prstGeom prst="line">
            <a:avLst/>
          </a:prstGeom>
          <a:ln w="127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61EBCCF-362D-4BAD-9D76-AD9825A672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3941" y="334925"/>
            <a:ext cx="0" cy="5712512"/>
          </a:xfrm>
          <a:prstGeom prst="line">
            <a:avLst/>
          </a:prstGeom>
          <a:ln w="1270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4" name="Subtitle 2">
            <a:extLst>
              <a:ext uri="{FF2B5EF4-FFF2-40B4-BE49-F238E27FC236}">
                <a16:creationId xmlns:a16="http://schemas.microsoft.com/office/drawing/2014/main" id="{09935AF2-B567-A244-124E-1C68A735ED02}"/>
              </a:ext>
            </a:extLst>
          </p:cNvPr>
          <p:cNvSpPr txBox="1">
            <a:spLocks/>
          </p:cNvSpPr>
          <p:nvPr/>
        </p:nvSpPr>
        <p:spPr>
          <a:xfrm>
            <a:off x="3963368" y="820394"/>
            <a:ext cx="6420630" cy="2618427"/>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nSpc>
                <a:spcPct val="120000"/>
              </a:lnSpc>
              <a:buFont typeface="Wingdings" panose="05000000000000000000" pitchFamily="2" charset="2"/>
              <a:buChar char="l"/>
            </a:pPr>
            <a:r>
              <a:rPr lang="en-US" altLang="zh-CN" sz="1600" dirty="0"/>
              <a:t>To support this hypothesis, we can create a </a:t>
            </a:r>
            <a:r>
              <a:rPr lang="en-US" altLang="zh-CN" sz="1600" dirty="0" err="1"/>
              <a:t>barplot</a:t>
            </a:r>
            <a:r>
              <a:rPr lang="en-US" altLang="zh-CN" sz="1600" dirty="0"/>
              <a:t> of IMDb scores for each genre and compare the mean across the different genres. If the mean for history movie is significantly higher than the means for the other genres, the alternative hypothesis would be promising.</a:t>
            </a:r>
          </a:p>
          <a:p>
            <a:pPr marL="285750" indent="-285750">
              <a:lnSpc>
                <a:spcPct val="120000"/>
              </a:lnSpc>
              <a:buFont typeface="Wingdings" panose="05000000000000000000" pitchFamily="2" charset="2"/>
              <a:buChar char="l"/>
            </a:pPr>
            <a:endParaRPr lang="zh-CN" altLang="en-US" sz="1600" dirty="0"/>
          </a:p>
        </p:txBody>
      </p:sp>
      <p:pic>
        <p:nvPicPr>
          <p:cNvPr id="6" name="Picture 5">
            <a:extLst>
              <a:ext uri="{FF2B5EF4-FFF2-40B4-BE49-F238E27FC236}">
                <a16:creationId xmlns:a16="http://schemas.microsoft.com/office/drawing/2014/main" id="{25E01273-A697-A78A-24DF-2AE0DF460138}"/>
              </a:ext>
            </a:extLst>
          </p:cNvPr>
          <p:cNvPicPr>
            <a:picLocks noChangeAspect="1"/>
          </p:cNvPicPr>
          <p:nvPr/>
        </p:nvPicPr>
        <p:blipFill>
          <a:blip r:embed="rId3"/>
          <a:stretch>
            <a:fillRect/>
          </a:stretch>
        </p:blipFill>
        <p:spPr>
          <a:xfrm>
            <a:off x="4167356" y="2255313"/>
            <a:ext cx="3924592" cy="1544137"/>
          </a:xfrm>
          <a:prstGeom prst="rect">
            <a:avLst/>
          </a:prstGeom>
        </p:spPr>
      </p:pic>
    </p:spTree>
    <p:extLst>
      <p:ext uri="{BB962C8B-B14F-4D97-AF65-F5344CB8AC3E}">
        <p14:creationId xmlns:p14="http://schemas.microsoft.com/office/powerpoint/2010/main" val="109353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05085-8A7D-4DE9-7FC4-BC7143B962F1}"/>
              </a:ext>
            </a:extLst>
          </p:cNvPr>
          <p:cNvSpPr>
            <a:spLocks noGrp="1"/>
          </p:cNvSpPr>
          <p:nvPr>
            <p:ph type="ctrTitle"/>
          </p:nvPr>
        </p:nvSpPr>
        <p:spPr>
          <a:xfrm>
            <a:off x="4171660" y="4303303"/>
            <a:ext cx="6125638" cy="1575207"/>
          </a:xfrm>
        </p:spPr>
        <p:txBody>
          <a:bodyPr anchor="b">
            <a:noAutofit/>
          </a:bodyPr>
          <a:lstStyle/>
          <a:p>
            <a:r>
              <a:rPr lang="en-US" altLang="zh-CN" sz="2800" dirty="0"/>
              <a:t>Alternative Hypothesis: movies with low gross tend to have higher IMDb scores than movies with higher gross</a:t>
            </a:r>
            <a:endParaRPr lang="zh-CN" altLang="en-US" sz="2800" dirty="0"/>
          </a:p>
        </p:txBody>
      </p:sp>
      <p:sp>
        <p:nvSpPr>
          <p:cNvPr id="3" name="Subtitle 2">
            <a:extLst>
              <a:ext uri="{FF2B5EF4-FFF2-40B4-BE49-F238E27FC236}">
                <a16:creationId xmlns:a16="http://schemas.microsoft.com/office/drawing/2014/main" id="{54835A55-23F7-6B5E-D417-A8CF45F86D21}"/>
              </a:ext>
            </a:extLst>
          </p:cNvPr>
          <p:cNvSpPr>
            <a:spLocks noGrp="1"/>
          </p:cNvSpPr>
          <p:nvPr>
            <p:ph type="subTitle" idx="1"/>
          </p:nvPr>
        </p:nvSpPr>
        <p:spPr>
          <a:xfrm>
            <a:off x="841248" y="4303303"/>
            <a:ext cx="2689183" cy="1561665"/>
          </a:xfrm>
        </p:spPr>
        <p:txBody>
          <a:bodyPr anchor="t">
            <a:normAutofit/>
          </a:bodyPr>
          <a:lstStyle/>
          <a:p>
            <a:pPr>
              <a:lnSpc>
                <a:spcPct val="120000"/>
              </a:lnSpc>
            </a:pPr>
            <a:r>
              <a:rPr lang="en-US" altLang="zh-CN" sz="1600" dirty="0" err="1"/>
              <a:t>barplot</a:t>
            </a:r>
            <a:r>
              <a:rPr lang="en-US" altLang="zh-CN" sz="1600" dirty="0"/>
              <a:t>(</a:t>
            </a:r>
            <a:r>
              <a:rPr lang="en-US" altLang="zh-CN" sz="1600" dirty="0" err="1"/>
              <a:t>tapply</a:t>
            </a:r>
            <a:r>
              <a:rPr lang="en-US" altLang="zh-CN" sz="1600" dirty="0"/>
              <a:t>(</a:t>
            </a:r>
            <a:r>
              <a:rPr lang="en-US" altLang="zh-CN" sz="1600" dirty="0" err="1"/>
              <a:t>movies$imdb_score</a:t>
            </a:r>
            <a:r>
              <a:rPr lang="en-US" altLang="zh-CN" sz="1600" dirty="0"/>
              <a:t>, </a:t>
            </a:r>
            <a:r>
              <a:rPr lang="en-US" altLang="zh-CN" sz="1600" dirty="0" err="1"/>
              <a:t>movies$Gross</a:t>
            </a:r>
            <a:r>
              <a:rPr lang="en-US" altLang="zh-CN" sz="1600" dirty="0"/>
              <a:t>, mean), main='</a:t>
            </a:r>
            <a:r>
              <a:rPr lang="en-US" altLang="zh-CN" sz="1600" dirty="0" err="1"/>
              <a:t>imdb</a:t>
            </a:r>
            <a:r>
              <a:rPr lang="en-US" altLang="zh-CN" sz="1600" dirty="0"/>
              <a:t> score with gross', </a:t>
            </a:r>
            <a:r>
              <a:rPr lang="en-US" altLang="zh-CN" sz="1600" dirty="0" err="1"/>
              <a:t>xlab</a:t>
            </a:r>
            <a:r>
              <a:rPr lang="en-US" altLang="zh-CN" sz="1600" dirty="0"/>
              <a:t>='gross', </a:t>
            </a:r>
            <a:r>
              <a:rPr lang="en-US" altLang="zh-CN" sz="1600" dirty="0" err="1"/>
              <a:t>ylab</a:t>
            </a:r>
            <a:r>
              <a:rPr lang="en-US" altLang="zh-CN" sz="1600" dirty="0"/>
              <a:t>='mean </a:t>
            </a:r>
            <a:r>
              <a:rPr lang="en-US" altLang="zh-CN" sz="1600" dirty="0" err="1"/>
              <a:t>imdb</a:t>
            </a:r>
            <a:r>
              <a:rPr lang="en-US" altLang="zh-CN" sz="1600" dirty="0"/>
              <a:t> score')</a:t>
            </a:r>
            <a:endParaRPr lang="zh-CN" altLang="en-US" sz="1600" dirty="0"/>
          </a:p>
        </p:txBody>
      </p:sp>
      <p:pic>
        <p:nvPicPr>
          <p:cNvPr id="23" name="Picture 3">
            <a:extLst>
              <a:ext uri="{FF2B5EF4-FFF2-40B4-BE49-F238E27FC236}">
                <a16:creationId xmlns:a16="http://schemas.microsoft.com/office/drawing/2014/main" id="{99122642-9675-0A85-F008-1C70F54E18F3}"/>
              </a:ext>
            </a:extLst>
          </p:cNvPr>
          <p:cNvPicPr>
            <a:picLocks noChangeAspect="1"/>
          </p:cNvPicPr>
          <p:nvPr/>
        </p:nvPicPr>
        <p:blipFill rotWithShape="1">
          <a:blip r:embed="rId2"/>
          <a:srcRect r="36767" b="-3"/>
          <a:stretch/>
        </p:blipFill>
        <p:spPr>
          <a:xfrm>
            <a:off x="367744" y="334928"/>
            <a:ext cx="3441894" cy="3633446"/>
          </a:xfrm>
          <a:prstGeom prst="rect">
            <a:avLst/>
          </a:prstGeom>
        </p:spPr>
      </p:pic>
      <p:sp>
        <p:nvSpPr>
          <p:cNvPr id="34"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4EE7CA0-B622-47FC-B5C5-4174524344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3" y="3968377"/>
            <a:ext cx="10391227" cy="0"/>
          </a:xfrm>
          <a:prstGeom prst="line">
            <a:avLst/>
          </a:prstGeom>
          <a:ln w="127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61EBCCF-362D-4BAD-9D76-AD9825A672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3941" y="334925"/>
            <a:ext cx="0" cy="5712512"/>
          </a:xfrm>
          <a:prstGeom prst="line">
            <a:avLst/>
          </a:prstGeom>
          <a:ln w="1270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4" name="Subtitle 2">
            <a:extLst>
              <a:ext uri="{FF2B5EF4-FFF2-40B4-BE49-F238E27FC236}">
                <a16:creationId xmlns:a16="http://schemas.microsoft.com/office/drawing/2014/main" id="{09935AF2-B567-A244-124E-1C68A735ED02}"/>
              </a:ext>
            </a:extLst>
          </p:cNvPr>
          <p:cNvSpPr txBox="1">
            <a:spLocks/>
          </p:cNvSpPr>
          <p:nvPr/>
        </p:nvSpPr>
        <p:spPr>
          <a:xfrm>
            <a:off x="3963368" y="820394"/>
            <a:ext cx="6420630" cy="2618427"/>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nSpc>
                <a:spcPct val="120000"/>
              </a:lnSpc>
              <a:buFont typeface="Wingdings" panose="05000000000000000000" pitchFamily="2" charset="2"/>
              <a:buChar char="l"/>
            </a:pPr>
            <a:r>
              <a:rPr lang="en-US" altLang="zh-CN" sz="1600" dirty="0"/>
              <a:t>To support this hypothesis, we can create a </a:t>
            </a:r>
            <a:r>
              <a:rPr lang="en-US" altLang="zh-CN" sz="1600" dirty="0" err="1"/>
              <a:t>barplot</a:t>
            </a:r>
            <a:r>
              <a:rPr lang="en-US" altLang="zh-CN" sz="1600" dirty="0"/>
              <a:t> of IMDb scores for each different gross and compare the mean across the movies with different grosses. If the mean for low gross movie is significantly higher than the means for the other movies, the alternative hypothesis would be promising.</a:t>
            </a:r>
          </a:p>
        </p:txBody>
      </p:sp>
      <p:pic>
        <p:nvPicPr>
          <p:cNvPr id="7" name="Picture 6">
            <a:extLst>
              <a:ext uri="{FF2B5EF4-FFF2-40B4-BE49-F238E27FC236}">
                <a16:creationId xmlns:a16="http://schemas.microsoft.com/office/drawing/2014/main" id="{A7C9AA54-9B06-C2FE-9FA0-93342B6430F4}"/>
              </a:ext>
            </a:extLst>
          </p:cNvPr>
          <p:cNvPicPr>
            <a:picLocks noChangeAspect="1"/>
          </p:cNvPicPr>
          <p:nvPr/>
        </p:nvPicPr>
        <p:blipFill>
          <a:blip r:embed="rId3"/>
          <a:stretch>
            <a:fillRect/>
          </a:stretch>
        </p:blipFill>
        <p:spPr>
          <a:xfrm>
            <a:off x="3888149" y="2428452"/>
            <a:ext cx="3735429" cy="1539922"/>
          </a:xfrm>
          <a:prstGeom prst="rect">
            <a:avLst/>
          </a:prstGeom>
        </p:spPr>
      </p:pic>
    </p:spTree>
    <p:extLst>
      <p:ext uri="{BB962C8B-B14F-4D97-AF65-F5344CB8AC3E}">
        <p14:creationId xmlns:p14="http://schemas.microsoft.com/office/powerpoint/2010/main" val="1837869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Black">
            <a:extLst>
              <a:ext uri="{FF2B5EF4-FFF2-40B4-BE49-F238E27FC236}">
                <a16:creationId xmlns:a16="http://schemas.microsoft.com/office/drawing/2014/main" id="{E99D7AAF-4170-4D21-AB6C-605F6F10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
            <a:extLst>
              <a:ext uri="{FF2B5EF4-FFF2-40B4-BE49-F238E27FC236}">
                <a16:creationId xmlns:a16="http://schemas.microsoft.com/office/drawing/2014/main" id="{99122642-9675-0A85-F008-1C70F54E18F3}"/>
              </a:ext>
            </a:extLst>
          </p:cNvPr>
          <p:cNvPicPr>
            <a:picLocks noChangeAspect="1"/>
          </p:cNvPicPr>
          <p:nvPr/>
        </p:nvPicPr>
        <p:blipFill rotWithShape="1">
          <a:blip r:embed="rId2">
            <a:alphaModFix amt="40000"/>
          </a:blip>
          <a:srcRect t="11593" r="-1" b="4115"/>
          <a:stretch/>
        </p:blipFill>
        <p:spPr>
          <a:xfrm>
            <a:off x="20" y="10"/>
            <a:ext cx="12188932" cy="6857990"/>
          </a:xfrm>
          <a:prstGeom prst="rect">
            <a:avLst/>
          </a:prstGeom>
        </p:spPr>
      </p:pic>
      <p:sp>
        <p:nvSpPr>
          <p:cNvPr id="24"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05085-8A7D-4DE9-7FC4-BC7143B962F1}"/>
              </a:ext>
            </a:extLst>
          </p:cNvPr>
          <p:cNvSpPr>
            <a:spLocks noGrp="1"/>
          </p:cNvSpPr>
          <p:nvPr>
            <p:ph type="ctrTitle"/>
          </p:nvPr>
        </p:nvSpPr>
        <p:spPr>
          <a:xfrm>
            <a:off x="841248" y="663960"/>
            <a:ext cx="9456049" cy="3594112"/>
          </a:xfrm>
        </p:spPr>
        <p:txBody>
          <a:bodyPr anchor="t">
            <a:normAutofit/>
          </a:bodyPr>
          <a:lstStyle/>
          <a:p>
            <a:r>
              <a:rPr lang="en-US" altLang="zh-CN" dirty="0">
                <a:solidFill>
                  <a:srgbClr val="FFFFFF"/>
                </a:solidFill>
              </a:rPr>
              <a:t>Hypothesis Testing-Part 2</a:t>
            </a:r>
            <a:endParaRPr lang="zh-CN" altLang="en-US" dirty="0">
              <a:solidFill>
                <a:srgbClr val="FFFFFF"/>
              </a:solidFill>
            </a:endParaRPr>
          </a:p>
        </p:txBody>
      </p:sp>
      <p:sp>
        <p:nvSpPr>
          <p:cNvPr id="3" name="Subtitle 2">
            <a:extLst>
              <a:ext uri="{FF2B5EF4-FFF2-40B4-BE49-F238E27FC236}">
                <a16:creationId xmlns:a16="http://schemas.microsoft.com/office/drawing/2014/main" id="{54835A55-23F7-6B5E-D417-A8CF45F86D21}"/>
              </a:ext>
            </a:extLst>
          </p:cNvPr>
          <p:cNvSpPr>
            <a:spLocks noGrp="1"/>
          </p:cNvSpPr>
          <p:nvPr>
            <p:ph type="subTitle" idx="1"/>
          </p:nvPr>
        </p:nvSpPr>
        <p:spPr>
          <a:xfrm>
            <a:off x="841248" y="4837855"/>
            <a:ext cx="9456049" cy="1027113"/>
          </a:xfrm>
        </p:spPr>
        <p:txBody>
          <a:bodyPr anchor="t">
            <a:normAutofit/>
          </a:bodyPr>
          <a:lstStyle/>
          <a:p>
            <a:r>
              <a:rPr lang="en-US" altLang="zh-CN" dirty="0">
                <a:solidFill>
                  <a:srgbClr val="FFFFFF"/>
                </a:solidFill>
              </a:rPr>
              <a:t>Xinyu Meng xm73</a:t>
            </a:r>
          </a:p>
          <a:p>
            <a:r>
              <a:rPr lang="en-US" altLang="zh-CN" dirty="0">
                <a:solidFill>
                  <a:srgbClr val="FFFFFF"/>
                </a:solidFill>
              </a:rPr>
              <a:t>Feb 26</a:t>
            </a:r>
            <a:r>
              <a:rPr lang="en-US" altLang="zh-CN" baseline="30000" dirty="0">
                <a:solidFill>
                  <a:srgbClr val="FFFFFF"/>
                </a:solidFill>
              </a:rPr>
              <a:t>th</a:t>
            </a:r>
            <a:r>
              <a:rPr lang="en-US" altLang="zh-CN" dirty="0">
                <a:solidFill>
                  <a:srgbClr val="FFFFFF"/>
                </a:solidFill>
              </a:rPr>
              <a:t>, 2023</a:t>
            </a:r>
            <a:endParaRPr lang="zh-CN" altLang="en-US" dirty="0">
              <a:solidFill>
                <a:srgbClr val="FFFFFF"/>
              </a:solidFill>
            </a:endParaRPr>
          </a:p>
        </p:txBody>
      </p:sp>
      <p:cxnSp>
        <p:nvCxnSpPr>
          <p:cNvPr id="25"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Straight Connector 18">
            <a:extLst>
              <a:ext uri="{FF2B5EF4-FFF2-40B4-BE49-F238E27FC236}">
                <a16:creationId xmlns:a16="http://schemas.microsoft.com/office/drawing/2014/main" id="{BBDB03F3-936C-4FC9-8A4E-9ADA66A980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4502926"/>
            <a:ext cx="10380954"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73120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05085-8A7D-4DE9-7FC4-BC7143B962F1}"/>
              </a:ext>
            </a:extLst>
          </p:cNvPr>
          <p:cNvSpPr>
            <a:spLocks noGrp="1"/>
          </p:cNvSpPr>
          <p:nvPr>
            <p:ph type="ctrTitle"/>
          </p:nvPr>
        </p:nvSpPr>
        <p:spPr>
          <a:xfrm>
            <a:off x="5902502" y="663960"/>
            <a:ext cx="4481500" cy="3509902"/>
          </a:xfrm>
        </p:spPr>
        <p:txBody>
          <a:bodyPr>
            <a:normAutofit/>
          </a:bodyPr>
          <a:lstStyle/>
          <a:p>
            <a:r>
              <a:rPr lang="en-US" altLang="zh-CN" sz="1600" dirty="0">
                <a:latin typeface="+mn-lt"/>
              </a:rPr>
              <a:t>Hypothesis A:High budget R movies have lower mean </a:t>
            </a:r>
            <a:r>
              <a:rPr lang="en-US" altLang="zh-CN" sz="1600" dirty="0" err="1">
                <a:latin typeface="+mn-lt"/>
              </a:rPr>
              <a:t>imdb</a:t>
            </a:r>
            <a:r>
              <a:rPr lang="en-US" altLang="zh-CN" sz="1600" dirty="0">
                <a:latin typeface="+mn-lt"/>
              </a:rPr>
              <a:t> scores than low budget R movies</a:t>
            </a:r>
            <a:br>
              <a:rPr lang="en-US" altLang="zh-CN" sz="1600" dirty="0">
                <a:latin typeface="+mn-lt"/>
              </a:rPr>
            </a:br>
            <a:br>
              <a:rPr lang="en-US" altLang="zh-CN" sz="1600" dirty="0">
                <a:latin typeface="+mn-lt"/>
              </a:rPr>
            </a:br>
            <a:r>
              <a:rPr lang="en-US" altLang="zh-CN" sz="1600" dirty="0">
                <a:latin typeface="+mn-lt"/>
              </a:rPr>
              <a:t>Null Hypothesis: There is no significant difference in the average </a:t>
            </a:r>
            <a:r>
              <a:rPr lang="en-US" altLang="zh-CN" sz="1600" dirty="0" err="1">
                <a:latin typeface="+mn-lt"/>
              </a:rPr>
              <a:t>imdb</a:t>
            </a:r>
            <a:r>
              <a:rPr lang="en-US" altLang="zh-CN" sz="1600" dirty="0">
                <a:latin typeface="+mn-lt"/>
              </a:rPr>
              <a:t> scores between high budget R movies and low budget R </a:t>
            </a:r>
            <a:r>
              <a:rPr lang="en-US" altLang="zh-CN" sz="1600" dirty="0" err="1">
                <a:latin typeface="+mn-lt"/>
              </a:rPr>
              <a:t>moveis</a:t>
            </a:r>
            <a:br>
              <a:rPr lang="en-US" altLang="zh-CN" sz="1600" dirty="0">
                <a:latin typeface="+mn-lt"/>
              </a:rPr>
            </a:br>
            <a:endParaRPr lang="zh-CN" altLang="en-US" sz="1600" dirty="0">
              <a:latin typeface="+mn-lt"/>
            </a:endParaRPr>
          </a:p>
        </p:txBody>
      </p:sp>
      <p:sp>
        <p:nvSpPr>
          <p:cNvPr id="3" name="Subtitle 2">
            <a:extLst>
              <a:ext uri="{FF2B5EF4-FFF2-40B4-BE49-F238E27FC236}">
                <a16:creationId xmlns:a16="http://schemas.microsoft.com/office/drawing/2014/main" id="{54835A55-23F7-6B5E-D417-A8CF45F86D21}"/>
              </a:ext>
            </a:extLst>
          </p:cNvPr>
          <p:cNvSpPr>
            <a:spLocks noGrp="1"/>
          </p:cNvSpPr>
          <p:nvPr>
            <p:ph type="subTitle" idx="1"/>
          </p:nvPr>
        </p:nvSpPr>
        <p:spPr>
          <a:xfrm>
            <a:off x="5907733" y="4843713"/>
            <a:ext cx="4475229" cy="1034782"/>
          </a:xfrm>
        </p:spPr>
        <p:txBody>
          <a:bodyPr anchor="ctr">
            <a:normAutofit/>
          </a:bodyPr>
          <a:lstStyle/>
          <a:p>
            <a:r>
              <a:rPr lang="en-US" altLang="zh-CN" dirty="0"/>
              <a:t>Approach: Z-test</a:t>
            </a:r>
            <a:endParaRPr lang="zh-CN" altLang="en-US" dirty="0"/>
          </a:p>
        </p:txBody>
      </p:sp>
      <p:pic>
        <p:nvPicPr>
          <p:cNvPr id="23" name="Picture 3">
            <a:extLst>
              <a:ext uri="{FF2B5EF4-FFF2-40B4-BE49-F238E27FC236}">
                <a16:creationId xmlns:a16="http://schemas.microsoft.com/office/drawing/2014/main" id="{99122642-9675-0A85-F008-1C70F54E18F3}"/>
              </a:ext>
            </a:extLst>
          </p:cNvPr>
          <p:cNvPicPr>
            <a:picLocks noChangeAspect="1"/>
          </p:cNvPicPr>
          <p:nvPr/>
        </p:nvPicPr>
        <p:blipFill rotWithShape="1">
          <a:blip r:embed="rId2"/>
          <a:srcRect t="11593" r="-1" b="4115"/>
          <a:stretch/>
        </p:blipFill>
        <p:spPr>
          <a:xfrm>
            <a:off x="367744" y="2066625"/>
            <a:ext cx="4842768" cy="2724751"/>
          </a:xfrm>
          <a:prstGeom prst="rect">
            <a:avLst/>
          </a:prstGeom>
        </p:spPr>
      </p:pic>
      <p:sp>
        <p:nvSpPr>
          <p:cNvPr id="45"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37">
            <a:extLst>
              <a:ext uri="{FF2B5EF4-FFF2-40B4-BE49-F238E27FC236}">
                <a16:creationId xmlns:a16="http://schemas.microsoft.com/office/drawing/2014/main" id="{FFCB2E8B-F8CC-4CF1-9D6C-B01F64C8DD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600" y="4508787"/>
            <a:ext cx="51860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Main Horizontal Connector">
            <a:extLst>
              <a:ext uri="{FF2B5EF4-FFF2-40B4-BE49-F238E27FC236}">
                <a16:creationId xmlns:a16="http://schemas.microsoft.com/office/drawing/2014/main" id="{05B8EA5E-9C54-40D2-A319-5533E7D50E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305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9D2150D-837E-CF60-85E4-9850FE07DC94}"/>
              </a:ext>
            </a:extLst>
          </p:cNvPr>
          <p:cNvGraphicFramePr>
            <a:graphicFrameLocks noGrp="1"/>
          </p:cNvGraphicFramePr>
          <p:nvPr>
            <p:ph idx="1"/>
            <p:extLst>
              <p:ext uri="{D42A27DB-BD31-4B8C-83A1-F6EECF244321}">
                <p14:modId xmlns:p14="http://schemas.microsoft.com/office/powerpoint/2010/main" val="3984190038"/>
              </p:ext>
            </p:extLst>
          </p:nvPr>
        </p:nvGraphicFramePr>
        <p:xfrm>
          <a:off x="841375" y="2141538"/>
          <a:ext cx="9228138" cy="3425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5871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07F6-520A-F5DA-AA23-9A6BC5D2B7B1}"/>
              </a:ext>
            </a:extLst>
          </p:cNvPr>
          <p:cNvSpPr>
            <a:spLocks noGrp="1"/>
          </p:cNvSpPr>
          <p:nvPr>
            <p:ph type="title"/>
          </p:nvPr>
        </p:nvSpPr>
        <p:spPr/>
        <p:txBody>
          <a:bodyPr/>
          <a:lstStyle/>
          <a:p>
            <a:r>
              <a:rPr lang="en-US" altLang="zh-CN" dirty="0"/>
              <a:t>Conclusion</a:t>
            </a:r>
            <a:endParaRPr lang="zh-CN" altLang="en-US" dirty="0"/>
          </a:p>
        </p:txBody>
      </p:sp>
      <p:pic>
        <p:nvPicPr>
          <p:cNvPr id="5" name="Content Placeholder 4">
            <a:extLst>
              <a:ext uri="{FF2B5EF4-FFF2-40B4-BE49-F238E27FC236}">
                <a16:creationId xmlns:a16="http://schemas.microsoft.com/office/drawing/2014/main" id="{6204D948-7A18-12C8-46BF-EE1C5BCEAF46}"/>
              </a:ext>
            </a:extLst>
          </p:cNvPr>
          <p:cNvPicPr>
            <a:picLocks noGrp="1" noChangeAspect="1"/>
          </p:cNvPicPr>
          <p:nvPr>
            <p:ph idx="1"/>
          </p:nvPr>
        </p:nvPicPr>
        <p:blipFill>
          <a:blip r:embed="rId2"/>
          <a:stretch>
            <a:fillRect/>
          </a:stretch>
        </p:blipFill>
        <p:spPr>
          <a:xfrm>
            <a:off x="5403737" y="4110900"/>
            <a:ext cx="5319221" cy="1737511"/>
          </a:xfrm>
        </p:spPr>
      </p:pic>
      <p:grpSp>
        <p:nvGrpSpPr>
          <p:cNvPr id="6" name="Group 5">
            <a:extLst>
              <a:ext uri="{FF2B5EF4-FFF2-40B4-BE49-F238E27FC236}">
                <a16:creationId xmlns:a16="http://schemas.microsoft.com/office/drawing/2014/main" id="{61844F24-6762-A989-D53B-25553D544087}"/>
              </a:ext>
            </a:extLst>
          </p:cNvPr>
          <p:cNvGrpSpPr/>
          <p:nvPr/>
        </p:nvGrpSpPr>
        <p:grpSpPr>
          <a:xfrm>
            <a:off x="1102110" y="2498723"/>
            <a:ext cx="9228138" cy="1663081"/>
            <a:chOff x="0" y="1740272"/>
            <a:chExt cx="9228138" cy="1663081"/>
          </a:xfrm>
        </p:grpSpPr>
        <p:sp>
          <p:nvSpPr>
            <p:cNvPr id="7" name="Rectangle: Rounded Corners 6">
              <a:extLst>
                <a:ext uri="{FF2B5EF4-FFF2-40B4-BE49-F238E27FC236}">
                  <a16:creationId xmlns:a16="http://schemas.microsoft.com/office/drawing/2014/main" id="{5FF4EB56-1962-9182-339E-739C65DDE809}"/>
                </a:ext>
              </a:extLst>
            </p:cNvPr>
            <p:cNvSpPr/>
            <p:nvPr/>
          </p:nvSpPr>
          <p:spPr>
            <a:xfrm>
              <a:off x="0" y="1740272"/>
              <a:ext cx="9228138" cy="1663081"/>
            </a:xfrm>
            <a:prstGeom prst="roundRect">
              <a:avLst/>
            </a:prstGeom>
          </p:spPr>
          <p:style>
            <a:lnRef idx="2">
              <a:schemeClr val="lt1">
                <a:hueOff val="0"/>
                <a:satOff val="0"/>
                <a:lumOff val="0"/>
                <a:alphaOff val="0"/>
              </a:schemeClr>
            </a:lnRef>
            <a:fillRef idx="1">
              <a:schemeClr val="accent2">
                <a:hueOff val="-1505197"/>
                <a:satOff val="2239"/>
                <a:lumOff val="6077"/>
                <a:alphaOff val="0"/>
              </a:schemeClr>
            </a:fillRef>
            <a:effectRef idx="0">
              <a:schemeClr val="accent2">
                <a:hueOff val="-1505197"/>
                <a:satOff val="2239"/>
                <a:lumOff val="6077"/>
                <a:alphaOff val="0"/>
              </a:schemeClr>
            </a:effectRef>
            <a:fontRef idx="minor">
              <a:schemeClr val="lt1"/>
            </a:fontRef>
          </p:style>
        </p:sp>
        <p:sp>
          <p:nvSpPr>
            <p:cNvPr id="8" name="Rectangle: Rounded Corners 4">
              <a:extLst>
                <a:ext uri="{FF2B5EF4-FFF2-40B4-BE49-F238E27FC236}">
                  <a16:creationId xmlns:a16="http://schemas.microsoft.com/office/drawing/2014/main" id="{6399E1BA-784F-2422-BA56-45F650C5021F}"/>
                </a:ext>
              </a:extLst>
            </p:cNvPr>
            <p:cNvSpPr txBox="1"/>
            <p:nvPr/>
          </p:nvSpPr>
          <p:spPr>
            <a:xfrm>
              <a:off x="81185" y="1821457"/>
              <a:ext cx="9065768" cy="15007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dirty="0"/>
                <a:t>The p-value is less than 2.2e-16 which is small. Therefore, the null hypothesis is very incompatible with the data that have been collected.</a:t>
              </a:r>
            </a:p>
            <a:p>
              <a:pPr marL="0" lvl="0" indent="0" algn="l" defTabSz="844550">
                <a:lnSpc>
                  <a:spcPct val="90000"/>
                </a:lnSpc>
                <a:spcBef>
                  <a:spcPct val="0"/>
                </a:spcBef>
                <a:spcAft>
                  <a:spcPct val="35000"/>
                </a:spcAft>
                <a:buNone/>
              </a:pPr>
              <a:r>
                <a:rPr lang="en-US" sz="1900" dirty="0"/>
                <a:t>We can therefore reject the null hypothesis in favor of the alternative hypothesis. We can conclude that high budget R movies tend to have lower </a:t>
              </a:r>
              <a:r>
                <a:rPr lang="en-US" sz="1900" dirty="0" err="1"/>
                <a:t>imdb</a:t>
              </a:r>
              <a:r>
                <a:rPr lang="en-US" sz="1900" dirty="0"/>
                <a:t> scores than low budget R movies.</a:t>
              </a:r>
              <a:endParaRPr lang="en-US" sz="1900" kern="1200" dirty="0"/>
            </a:p>
          </p:txBody>
        </p:sp>
      </p:grpSp>
    </p:spTree>
    <p:extLst>
      <p:ext uri="{BB962C8B-B14F-4D97-AF65-F5344CB8AC3E}">
        <p14:creationId xmlns:p14="http://schemas.microsoft.com/office/powerpoint/2010/main" val="143366225"/>
      </p:ext>
    </p:extLst>
  </p:cSld>
  <p:clrMapOvr>
    <a:masterClrMapping/>
  </p:clrMapOvr>
</p:sld>
</file>

<file path=ppt/theme/theme1.xml><?xml version="1.0" encoding="utf-8"?>
<a:theme xmlns:a="http://schemas.openxmlformats.org/drawingml/2006/main" name="MimeoVTI">
  <a:themeElements>
    <a:clrScheme name="AnalogousFromRegularSeedLeftStep">
      <a:dk1>
        <a:srgbClr val="000000"/>
      </a:dk1>
      <a:lt1>
        <a:srgbClr val="FFFFFF"/>
      </a:lt1>
      <a:dk2>
        <a:srgbClr val="1B2431"/>
      </a:dk2>
      <a:lt2>
        <a:srgbClr val="F3F3F0"/>
      </a:lt2>
      <a:accent1>
        <a:srgbClr val="5429E7"/>
      </a:accent1>
      <a:accent2>
        <a:srgbClr val="1B3ED6"/>
      </a:accent2>
      <a:accent3>
        <a:srgbClr val="299CE7"/>
      </a:accent3>
      <a:accent4>
        <a:srgbClr val="15C0BC"/>
      </a:accent4>
      <a:accent5>
        <a:srgbClr val="23C57E"/>
      </a:accent5>
      <a:accent6>
        <a:srgbClr val="16C72F"/>
      </a:accent6>
      <a:hlink>
        <a:srgbClr val="7F9531"/>
      </a:hlink>
      <a:folHlink>
        <a:srgbClr val="7F7F7F"/>
      </a:folHlink>
    </a:clrScheme>
    <a:fontScheme name="Custom 3">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meoVTI" id="{63E3BFD8-7F9C-46D1-A4F3-04054403C108}" vid="{C505C190-EE38-45FD-8294-6454536D04BA}"/>
    </a:ext>
  </a:extLst>
</a:theme>
</file>

<file path=docProps/app.xml><?xml version="1.0" encoding="utf-8"?>
<Properties xmlns="http://schemas.openxmlformats.org/officeDocument/2006/extended-properties" xmlns:vt="http://schemas.openxmlformats.org/officeDocument/2006/docPropsVTypes">
  <TotalTime>329</TotalTime>
  <Words>1098</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Elephant</vt:lpstr>
      <vt:lpstr>Univers Condensed</vt:lpstr>
      <vt:lpstr>Wingdings</vt:lpstr>
      <vt:lpstr>MimeoVTI</vt:lpstr>
      <vt:lpstr>Hypothesis Testing-Part 1</vt:lpstr>
      <vt:lpstr>The Data Set</vt:lpstr>
      <vt:lpstr>Alternative Hypothesis: R movies with higher budget tends to have lower imdb scores</vt:lpstr>
      <vt:lpstr>Alternative Hypothesis: Drama movies tend to have higher IMDb scores than Science Fiction movies</vt:lpstr>
      <vt:lpstr>Alternative Hypothesis: movies with low gross tend to have higher IMDb scores than movies with higher gross</vt:lpstr>
      <vt:lpstr>Hypothesis Testing-Part 2</vt:lpstr>
      <vt:lpstr>Hypothesis A:High budget R movies have lower mean imdb scores than low budget R movies  Null Hypothesis: There is no significant difference in the average imdb scores between high budget R movies and low budget R moveis </vt:lpstr>
      <vt:lpstr>PowerPoint Presentation</vt:lpstr>
      <vt:lpstr>Conclusion</vt:lpstr>
      <vt:lpstr>Hypothesis B: Low gross movies has higher imdb scores than High gross movies.  Null Hypothesis: There is no significant difference in the average imdb scores between high gross movies and low gross movies </vt:lpstr>
      <vt:lpstr>PowerPoint Presentation</vt:lpstr>
      <vt:lpstr>Conclusion</vt:lpstr>
      <vt:lpstr>Hypothesis C:Drama movies tend to have higher IMDb scores than Science Fiction movies  Null Hypothesis: There is no significant difference in the average imdb scores between Drama and Science Fiction movies </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Testing-Part 1</dc:title>
  <dc:creator>Xinyu Meng</dc:creator>
  <cp:lastModifiedBy>Xinyu Meng</cp:lastModifiedBy>
  <cp:revision>7</cp:revision>
  <dcterms:created xsi:type="dcterms:W3CDTF">2023-02-25T22:44:13Z</dcterms:created>
  <dcterms:modified xsi:type="dcterms:W3CDTF">2023-02-26T04:13:13Z</dcterms:modified>
</cp:coreProperties>
</file>