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9" r:id="rId12"/>
    <p:sldId id="270" r:id="rId13"/>
    <p:sldId id="267" r:id="rId14"/>
    <p:sldId id="268" r:id="rId15"/>
    <p:sldId id="25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393C-7941-252D-3D37-8031EA0C4E0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45DEE2F-3D96-A290-DA3F-01A96175C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78EFEB3-F913-3842-7131-108390EFE492}"/>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7C9AF06D-AA37-A33E-B167-427168365FE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FB62299-4A22-2E74-8044-3C01CCAAF2ED}"/>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264697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68E7-9980-59B5-1EC9-1E857FB18B0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15E420B-F2C3-FF3A-F5AA-08CD2E6577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2677D3-8FE2-54A4-5797-693D99F1DD0C}"/>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DF151A3C-89E8-CF1A-B81C-3C8C5065B7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F249C27-6108-C77C-2E25-E4DA390D789F}"/>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220829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4D126F-76EB-75B6-C891-1CFF335029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120854D-F5E8-F438-33DA-D9D755D7DD1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657D709-8761-D245-CDAD-5E4D789F48FF}"/>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2746E740-803F-C363-6957-15844622C5B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97EA496-423A-48CF-E0A6-B950BC0D3C6A}"/>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20686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2279-2E39-E507-2817-9499C835CA1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B7D3601-E404-D55A-8E6B-E55766F75C9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A3AED22-971B-021A-9CA3-4E750B04450B}"/>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A15DBCD5-1BCA-BD28-62BE-327BE3187C4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3B556A7-9CB0-0140-6C99-1E25BF19BD51}"/>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364280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852E-1B7B-0220-5DBF-E1A31E77051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EC416AE-5ECE-4F02-C2EB-22C9C0ED2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C6B19B9-D7BB-BA13-B496-0F32563AC6BE}"/>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F3F52F85-A7D7-168E-471C-99D1142CE7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E797028-D14B-E28C-BF34-4E05A9CE53FD}"/>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136036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1CF9-EA19-88D5-5E0D-EBE9D74D157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1CEA432-E731-5C3D-D75C-728F56A4143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13A65B3-ADEC-E0D0-6A96-19870ABE128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6DDEB77-E51A-5709-C8E3-DCD56C014E6E}"/>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6" name="Footer Placeholder 5">
            <a:extLst>
              <a:ext uri="{FF2B5EF4-FFF2-40B4-BE49-F238E27FC236}">
                <a16:creationId xmlns:a16="http://schemas.microsoft.com/office/drawing/2014/main" id="{42657139-5FCB-E69D-4509-174ACBF0905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0ACB-A7B1-90BD-86EB-5F35A446A112}"/>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3147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2F77-EEF3-BD71-4314-29F35F59F44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CAD1860-C345-662D-F3A8-5FCFE6B97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0B5D4B7-FA62-2E27-8530-7AAAEC18E68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B040870-8F9E-8869-3957-67768987D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534CBFDD-73E0-6C87-33FB-26561B60523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C12D0C3-CCDA-2665-1DFD-5BD5EE7C440E}"/>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8" name="Footer Placeholder 7">
            <a:extLst>
              <a:ext uri="{FF2B5EF4-FFF2-40B4-BE49-F238E27FC236}">
                <a16:creationId xmlns:a16="http://schemas.microsoft.com/office/drawing/2014/main" id="{813FDE8D-0028-16EB-CBE9-126845A63E5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8EB73D0-1CEA-AE8B-EB8C-5DD608015675}"/>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205538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E2D4-2542-D7E5-70B5-29F88F3FA0C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1D4EC8E-FF9C-7189-1C48-7C3D63362F01}"/>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4" name="Footer Placeholder 3">
            <a:extLst>
              <a:ext uri="{FF2B5EF4-FFF2-40B4-BE49-F238E27FC236}">
                <a16:creationId xmlns:a16="http://schemas.microsoft.com/office/drawing/2014/main" id="{B9C42B70-4AC3-538A-6E6C-DDC650AAFF4F}"/>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C2EE594-CAFD-E914-49B6-DBB59A66D853}"/>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370714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3F158-EFB1-B322-BD2D-F9D89D61AEB8}"/>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3" name="Footer Placeholder 2">
            <a:extLst>
              <a:ext uri="{FF2B5EF4-FFF2-40B4-BE49-F238E27FC236}">
                <a16:creationId xmlns:a16="http://schemas.microsoft.com/office/drawing/2014/main" id="{4F03E3CC-730A-D9E7-57E6-91D420E0780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84F7E46-5383-4A06-D85E-CB8511401E75}"/>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130310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0903-7743-3331-0E6B-F0F12382B7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3B9D3D7-B969-7B09-1AFE-5CEA04AD8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CBA81BB-0200-7ED0-F9AE-0F61204DB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B8D0F62-1072-B97C-F92E-DD9E6B0D094D}"/>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6" name="Footer Placeholder 5">
            <a:extLst>
              <a:ext uri="{FF2B5EF4-FFF2-40B4-BE49-F238E27FC236}">
                <a16:creationId xmlns:a16="http://schemas.microsoft.com/office/drawing/2014/main" id="{F537A835-8048-883C-6043-85A538F19B8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0335C1-6619-78D7-9243-F7EB79A11371}"/>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27660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21D0-2616-D3D7-8237-832FB704903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ED74BA1-D32F-2ABE-5975-4877E8A90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7D6005E-A426-7EA4-9EC8-6938AF532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6DDAEC7-3796-45CC-430A-C8023D60658C}"/>
              </a:ext>
            </a:extLst>
          </p:cNvPr>
          <p:cNvSpPr>
            <a:spLocks noGrp="1"/>
          </p:cNvSpPr>
          <p:nvPr>
            <p:ph type="dt" sz="half" idx="10"/>
          </p:nvPr>
        </p:nvSpPr>
        <p:spPr/>
        <p:txBody>
          <a:bodyPr/>
          <a:lstStyle/>
          <a:p>
            <a:fld id="{8A825E97-D74C-4937-9E20-7A4E12FE0F40}" type="datetimeFigureOut">
              <a:rPr lang="zh-CN" altLang="en-US" smtClean="0"/>
              <a:t>2023/3/7</a:t>
            </a:fld>
            <a:endParaRPr lang="zh-CN" altLang="en-US"/>
          </a:p>
        </p:txBody>
      </p:sp>
      <p:sp>
        <p:nvSpPr>
          <p:cNvPr id="6" name="Footer Placeholder 5">
            <a:extLst>
              <a:ext uri="{FF2B5EF4-FFF2-40B4-BE49-F238E27FC236}">
                <a16:creationId xmlns:a16="http://schemas.microsoft.com/office/drawing/2014/main" id="{D87610CE-A1EA-47F1-66C9-622D51E95B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A7C61FE-9914-AE02-C5B4-9837E77954A7}"/>
              </a:ext>
            </a:extLst>
          </p:cNvPr>
          <p:cNvSpPr>
            <a:spLocks noGrp="1"/>
          </p:cNvSpPr>
          <p:nvPr>
            <p:ph type="sldNum" sz="quarter" idx="12"/>
          </p:nvPr>
        </p:nvSpPr>
        <p:spPr/>
        <p:txBody>
          <a:body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361514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153CB-6298-9665-58DA-3529F7E4D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F841E03-1DBA-F4D1-4483-2DF6A56F5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463C9AE-E648-3DA0-823B-87D2AFECF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5E97-D74C-4937-9E20-7A4E12FE0F40}" type="datetimeFigureOut">
              <a:rPr lang="zh-CN" altLang="en-US" smtClean="0"/>
              <a:t>2023/3/7</a:t>
            </a:fld>
            <a:endParaRPr lang="zh-CN" altLang="en-US"/>
          </a:p>
        </p:txBody>
      </p:sp>
      <p:sp>
        <p:nvSpPr>
          <p:cNvPr id="5" name="Footer Placeholder 4">
            <a:extLst>
              <a:ext uri="{FF2B5EF4-FFF2-40B4-BE49-F238E27FC236}">
                <a16:creationId xmlns:a16="http://schemas.microsoft.com/office/drawing/2014/main" id="{819986AD-F82A-728D-EF49-1D53AC43E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C131135D-EC4E-558E-2136-D7BB67781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049B4-2E9D-4290-B37D-4C6F0E1F658D}" type="slidenum">
              <a:rPr lang="zh-CN" altLang="en-US" smtClean="0"/>
              <a:t>‹#›</a:t>
            </a:fld>
            <a:endParaRPr lang="zh-CN" altLang="en-US"/>
          </a:p>
        </p:txBody>
      </p:sp>
    </p:spTree>
    <p:extLst>
      <p:ext uri="{BB962C8B-B14F-4D97-AF65-F5344CB8AC3E}">
        <p14:creationId xmlns:p14="http://schemas.microsoft.com/office/powerpoint/2010/main" val="149253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6E0B3A-62DE-054E-35F3-7743A16CE9EF}"/>
              </a:ext>
            </a:extLst>
          </p:cNvPr>
          <p:cNvSpPr>
            <a:spLocks noGrp="1"/>
          </p:cNvSpPr>
          <p:nvPr>
            <p:ph type="ctrTitle"/>
          </p:nvPr>
        </p:nvSpPr>
        <p:spPr>
          <a:xfrm>
            <a:off x="804672" y="962246"/>
            <a:ext cx="6437700" cy="2611967"/>
          </a:xfrm>
        </p:spPr>
        <p:txBody>
          <a:bodyPr anchor="b">
            <a:normAutofit/>
          </a:bodyPr>
          <a:lstStyle/>
          <a:p>
            <a:pPr algn="l"/>
            <a:r>
              <a:rPr lang="en-US" altLang="zh-CN" sz="5400"/>
              <a:t>Court of Data on Gun Control-For</a:t>
            </a:r>
            <a:endParaRPr lang="zh-CN" altLang="en-US" sz="5400"/>
          </a:p>
        </p:txBody>
      </p:sp>
      <p:sp>
        <p:nvSpPr>
          <p:cNvPr id="3" name="Subtitle 2">
            <a:extLst>
              <a:ext uri="{FF2B5EF4-FFF2-40B4-BE49-F238E27FC236}">
                <a16:creationId xmlns:a16="http://schemas.microsoft.com/office/drawing/2014/main" id="{3ECCEBD7-8E69-017B-4515-9E90482FBC4F}"/>
              </a:ext>
            </a:extLst>
          </p:cNvPr>
          <p:cNvSpPr>
            <a:spLocks noGrp="1"/>
          </p:cNvSpPr>
          <p:nvPr>
            <p:ph type="subTitle" idx="1"/>
          </p:nvPr>
        </p:nvSpPr>
        <p:spPr>
          <a:xfrm>
            <a:off x="804672" y="3719618"/>
            <a:ext cx="4167376" cy="1155525"/>
          </a:xfrm>
        </p:spPr>
        <p:txBody>
          <a:bodyPr anchor="t">
            <a:normAutofit/>
          </a:bodyPr>
          <a:lstStyle/>
          <a:p>
            <a:pPr algn="l"/>
            <a:r>
              <a:rPr lang="en-US" altLang="zh-CN" sz="2000" dirty="0"/>
              <a:t>Xinyu Meng</a:t>
            </a:r>
          </a:p>
          <a:p>
            <a:pPr algn="l"/>
            <a:r>
              <a:rPr lang="en-US" altLang="zh-CN" sz="2000" dirty="0"/>
              <a:t>xm73</a:t>
            </a:r>
            <a:endParaRPr lang="zh-CN" altLang="en-US" sz="2000" dirty="0"/>
          </a:p>
        </p:txBody>
      </p:sp>
    </p:spTree>
    <p:extLst>
      <p:ext uri="{BB962C8B-B14F-4D97-AF65-F5344CB8AC3E}">
        <p14:creationId xmlns:p14="http://schemas.microsoft.com/office/powerpoint/2010/main" val="781928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56E077-7E85-578E-4970-5655204EF9BC}"/>
              </a:ext>
            </a:extLst>
          </p:cNvPr>
          <p:cNvSpPr>
            <a:spLocks noGrp="1"/>
          </p:cNvSpPr>
          <p:nvPr>
            <p:ph type="title"/>
          </p:nvPr>
        </p:nvSpPr>
        <p:spPr>
          <a:xfrm>
            <a:off x="833002" y="448253"/>
            <a:ext cx="10520702" cy="1325563"/>
          </a:xfrm>
        </p:spPr>
        <p:txBody>
          <a:bodyPr>
            <a:normAutofit/>
          </a:bodyPr>
          <a:lstStyle/>
          <a:p>
            <a:r>
              <a:rPr lang="en-US" altLang="zh-CN" dirty="0"/>
              <a:t>Surges in gun deaths</a:t>
            </a:r>
            <a:endParaRPr lang="zh-CN" altLang="en-US" dirty="0"/>
          </a:p>
        </p:txBody>
      </p:sp>
      <p:sp>
        <p:nvSpPr>
          <p:cNvPr id="3" name="Content Placeholder 2">
            <a:extLst>
              <a:ext uri="{FF2B5EF4-FFF2-40B4-BE49-F238E27FC236}">
                <a16:creationId xmlns:a16="http://schemas.microsoft.com/office/drawing/2014/main" id="{57641247-D3DB-880B-A046-073C5025F75D}"/>
              </a:ext>
            </a:extLst>
          </p:cNvPr>
          <p:cNvSpPr>
            <a:spLocks noGrp="1"/>
          </p:cNvSpPr>
          <p:nvPr>
            <p:ph idx="1"/>
          </p:nvPr>
        </p:nvSpPr>
        <p:spPr>
          <a:xfrm>
            <a:off x="838200" y="2191807"/>
            <a:ext cx="4936067" cy="3985155"/>
          </a:xfrm>
        </p:spPr>
        <p:txBody>
          <a:bodyPr>
            <a:normAutofit/>
          </a:bodyPr>
          <a:lstStyle/>
          <a:p>
            <a:r>
              <a:rPr lang="en-US" altLang="zh-CN" sz="2000"/>
              <a:t>Over the last decade, gun violence has jumped over 22% across the country. States with the weakest gun laws have been hit hardest by rising violence: from 2011 to 2020, gun death rates rose by a staggering 37% in F states. A states saw a smaller increase over this period, one roughly half the size of F states.</a:t>
            </a:r>
            <a:endParaRPr lang="zh-CN" altLang="en-US" sz="2000"/>
          </a:p>
        </p:txBody>
      </p:sp>
      <p:pic>
        <p:nvPicPr>
          <p:cNvPr id="7" name="Picture 6">
            <a:extLst>
              <a:ext uri="{FF2B5EF4-FFF2-40B4-BE49-F238E27FC236}">
                <a16:creationId xmlns:a16="http://schemas.microsoft.com/office/drawing/2014/main" id="{B513F169-8D2A-B074-92A2-444E1321613E}"/>
              </a:ext>
            </a:extLst>
          </p:cNvPr>
          <p:cNvPicPr>
            <a:picLocks noChangeAspect="1"/>
          </p:cNvPicPr>
          <p:nvPr/>
        </p:nvPicPr>
        <p:blipFill>
          <a:blip r:embed="rId2"/>
          <a:stretch>
            <a:fillRect/>
          </a:stretch>
        </p:blipFill>
        <p:spPr>
          <a:xfrm>
            <a:off x="6417734" y="2481475"/>
            <a:ext cx="4935970" cy="3405819"/>
          </a:xfrm>
          <a:prstGeom prst="rect">
            <a:avLst/>
          </a:prstGeom>
        </p:spPr>
      </p:pic>
      <p:sp>
        <p:nvSpPr>
          <p:cNvPr id="4" name="Subtitle 2">
            <a:extLst>
              <a:ext uri="{FF2B5EF4-FFF2-40B4-BE49-F238E27FC236}">
                <a16:creationId xmlns:a16="http://schemas.microsoft.com/office/drawing/2014/main" id="{DF6408D5-D841-DE5B-EF27-2504416CECC7}"/>
              </a:ext>
            </a:extLst>
          </p:cNvPr>
          <p:cNvSpPr txBox="1">
            <a:spLocks/>
          </p:cNvSpPr>
          <p:nvPr/>
        </p:nvSpPr>
        <p:spPr>
          <a:xfrm>
            <a:off x="6417734" y="6089023"/>
            <a:ext cx="3403534" cy="5672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00" dirty="0"/>
              <a:t>Trend in gun death rates</a:t>
            </a:r>
          </a:p>
          <a:p>
            <a:pPr marL="0" indent="0">
              <a:buNone/>
            </a:pPr>
            <a:r>
              <a:rPr lang="en-US" altLang="zh-CN" sz="1100" dirty="0"/>
              <a:t>From Giffords data 2021</a:t>
            </a:r>
            <a:endParaRPr lang="zh-CN" altLang="en-US" sz="1100" dirty="0"/>
          </a:p>
        </p:txBody>
      </p:sp>
    </p:spTree>
    <p:extLst>
      <p:ext uri="{BB962C8B-B14F-4D97-AF65-F5344CB8AC3E}">
        <p14:creationId xmlns:p14="http://schemas.microsoft.com/office/powerpoint/2010/main" val="250070250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5C8A506-F4DF-BDA4-ADFF-80D7C96586A8}"/>
              </a:ext>
            </a:extLst>
          </p:cNvPr>
          <p:cNvSpPr>
            <a:spLocks noGrp="1"/>
          </p:cNvSpPr>
          <p:nvPr>
            <p:ph type="title"/>
          </p:nvPr>
        </p:nvSpPr>
        <p:spPr>
          <a:xfrm>
            <a:off x="777240" y="731519"/>
            <a:ext cx="2845191" cy="3237579"/>
          </a:xfrm>
        </p:spPr>
        <p:txBody>
          <a:bodyPr>
            <a:normAutofit/>
          </a:bodyPr>
          <a:lstStyle/>
          <a:p>
            <a:r>
              <a:rPr lang="en-US" altLang="zh-CN" sz="3800">
                <a:solidFill>
                  <a:srgbClr val="FFFFFF"/>
                </a:solidFill>
              </a:rPr>
              <a:t>Is my data to be trusted?</a:t>
            </a:r>
            <a:endParaRPr lang="zh-CN" altLang="en-US"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5ADE94-746D-11B2-7138-57FAB4C9812A}"/>
              </a:ext>
            </a:extLst>
          </p:cNvPr>
          <p:cNvSpPr>
            <a:spLocks noGrp="1"/>
          </p:cNvSpPr>
          <p:nvPr>
            <p:ph idx="1"/>
          </p:nvPr>
        </p:nvSpPr>
        <p:spPr>
          <a:xfrm>
            <a:off x="4379709" y="686862"/>
            <a:ext cx="7037591" cy="5475129"/>
          </a:xfrm>
        </p:spPr>
        <p:txBody>
          <a:bodyPr anchor="ctr">
            <a:normAutofit/>
          </a:bodyPr>
          <a:lstStyle/>
          <a:p>
            <a:r>
              <a:rPr lang="en-US" altLang="zh-CN" sz="2400" dirty="0"/>
              <a:t>My data is to be trusted because my sources of the data –BBC News and Giffords are reputable sources of information. Giffords is a nonprofit organization founded by former Congresswoman Gabby Giffords that advocates for gun safety and gun violence prevention. </a:t>
            </a:r>
          </a:p>
          <a:p>
            <a:r>
              <a:rPr lang="en-US" altLang="zh-CN" sz="2400" dirty="0"/>
              <a:t>Also, both source use a wide range of data(world-wide or country-wide), which provides sufficient sample size to analyze. </a:t>
            </a:r>
          </a:p>
          <a:p>
            <a:r>
              <a:rPr lang="en-US" altLang="zh-CN" sz="2400" dirty="0"/>
              <a:t>Both BBC News and Giffords take steps to verify the accuracy of their data before publishing it. This may include fact-checking with multiple sources, consulting with experts in their field, etc. </a:t>
            </a:r>
            <a:endParaRPr lang="zh-CN" altLang="en-US" sz="2400" dirty="0"/>
          </a:p>
        </p:txBody>
      </p:sp>
    </p:spTree>
    <p:extLst>
      <p:ext uri="{BB962C8B-B14F-4D97-AF65-F5344CB8AC3E}">
        <p14:creationId xmlns:p14="http://schemas.microsoft.com/office/powerpoint/2010/main" val="181420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0E26834-9954-B7FC-DC3F-F116D65CE81C}"/>
              </a:ext>
            </a:extLst>
          </p:cNvPr>
          <p:cNvSpPr>
            <a:spLocks noGrp="1"/>
          </p:cNvSpPr>
          <p:nvPr>
            <p:ph type="title"/>
          </p:nvPr>
        </p:nvSpPr>
        <p:spPr>
          <a:xfrm>
            <a:off x="777240" y="731519"/>
            <a:ext cx="2845191" cy="3237579"/>
          </a:xfrm>
        </p:spPr>
        <p:txBody>
          <a:bodyPr>
            <a:normAutofit/>
          </a:bodyPr>
          <a:lstStyle/>
          <a:p>
            <a:r>
              <a:rPr lang="en-US" altLang="zh-CN" sz="3500">
                <a:solidFill>
                  <a:srgbClr val="FFFFFF"/>
                </a:solidFill>
              </a:rPr>
              <a:t>Is there cherry-picking present? May we fooled by data?</a:t>
            </a:r>
            <a:endParaRPr lang="zh-CN" altLang="en-US" sz="35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63B79D-7AB7-47DB-D549-733E2B31A595}"/>
              </a:ext>
            </a:extLst>
          </p:cNvPr>
          <p:cNvSpPr>
            <a:spLocks noGrp="1"/>
          </p:cNvSpPr>
          <p:nvPr>
            <p:ph idx="1"/>
          </p:nvPr>
        </p:nvSpPr>
        <p:spPr>
          <a:xfrm>
            <a:off x="4379709" y="686862"/>
            <a:ext cx="7037591" cy="5475129"/>
          </a:xfrm>
        </p:spPr>
        <p:txBody>
          <a:bodyPr anchor="ctr">
            <a:normAutofit/>
          </a:bodyPr>
          <a:lstStyle/>
          <a:p>
            <a:r>
              <a:rPr lang="en-US" altLang="zh-CN" sz="2600" dirty="0"/>
              <a:t>In my data, all the sources are non-partisan.</a:t>
            </a:r>
          </a:p>
          <a:p>
            <a:r>
              <a:rPr lang="en-US" altLang="zh-CN" sz="2600" dirty="0"/>
              <a:t>As both Giffords and BBC News have a reputation for accuracy and impartiality, based on their transparent data collecting and analysis methods, I believe my data is unbiased.</a:t>
            </a:r>
          </a:p>
          <a:p>
            <a:r>
              <a:rPr lang="en-US" altLang="zh-CN" sz="2600" dirty="0"/>
              <a:t>However, it is still possible there are some cherry-picking in my data as the founder and employees of Giffords are mostly promoting gun control. Therefore, it is still possible their expert can select the data with respect to forwarding gun control laws. </a:t>
            </a:r>
            <a:endParaRPr lang="zh-CN" altLang="en-US" sz="2600" dirty="0"/>
          </a:p>
        </p:txBody>
      </p:sp>
    </p:spTree>
    <p:extLst>
      <p:ext uri="{BB962C8B-B14F-4D97-AF65-F5344CB8AC3E}">
        <p14:creationId xmlns:p14="http://schemas.microsoft.com/office/powerpoint/2010/main" val="136146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CC0F9-5CA0-7DC9-6A54-79B7A7066600}"/>
              </a:ext>
            </a:extLst>
          </p:cNvPr>
          <p:cNvSpPr>
            <a:spLocks noGrp="1"/>
          </p:cNvSpPr>
          <p:nvPr>
            <p:ph type="title"/>
          </p:nvPr>
        </p:nvSpPr>
        <p:spPr>
          <a:xfrm>
            <a:off x="838200" y="704088"/>
            <a:ext cx="3529953" cy="2980944"/>
          </a:xfrm>
        </p:spPr>
        <p:txBody>
          <a:bodyPr>
            <a:normAutofit/>
          </a:bodyPr>
          <a:lstStyle/>
          <a:p>
            <a:r>
              <a:rPr lang="en-US" altLang="zh-CN">
                <a:solidFill>
                  <a:schemeClr val="bg1"/>
                </a:solidFill>
              </a:rPr>
              <a:t>Summary</a:t>
            </a:r>
            <a:endParaRPr lang="zh-CN" altLang="en-US">
              <a:solidFill>
                <a:schemeClr val="bg1"/>
              </a:solidFill>
            </a:endParaRPr>
          </a:p>
        </p:txBody>
      </p:sp>
      <p:sp>
        <p:nvSpPr>
          <p:cNvPr id="3" name="Content Placeholder 2">
            <a:extLst>
              <a:ext uri="{FF2B5EF4-FFF2-40B4-BE49-F238E27FC236}">
                <a16:creationId xmlns:a16="http://schemas.microsoft.com/office/drawing/2014/main" id="{8C0B824F-51DF-FC84-06DE-D4BD57C9FA96}"/>
              </a:ext>
            </a:extLst>
          </p:cNvPr>
          <p:cNvSpPr>
            <a:spLocks noGrp="1"/>
          </p:cNvSpPr>
          <p:nvPr>
            <p:ph idx="1"/>
          </p:nvPr>
        </p:nvSpPr>
        <p:spPr>
          <a:xfrm>
            <a:off x="6212410" y="704088"/>
            <a:ext cx="5135293" cy="5248656"/>
          </a:xfrm>
        </p:spPr>
        <p:txBody>
          <a:bodyPr anchor="ctr">
            <a:normAutofit/>
          </a:bodyPr>
          <a:lstStyle/>
          <a:p>
            <a:r>
              <a:rPr lang="en-US" altLang="zh-CN" sz="2400" dirty="0"/>
              <a:t>Guns are gradually spreading in the United States due to the epidemic. Gun deaths are rising every year.</a:t>
            </a:r>
          </a:p>
          <a:p>
            <a:r>
              <a:rPr lang="en-US" altLang="zh-CN" sz="2400" dirty="0"/>
              <a:t>Based on the data, we can see that gun control policies have had a positive impact on alleviating the gun problem.</a:t>
            </a:r>
          </a:p>
          <a:p>
            <a:r>
              <a:rPr lang="en-US" altLang="zh-CN" sz="2400" dirty="0"/>
              <a:t>Therefore, in order to slow down the rise of gun deaths or reduce the number of gun deaths, the government should introduce more firearms control mechanisms.</a:t>
            </a:r>
            <a:endParaRPr lang="zh-CN" altLang="en-US" sz="2400" dirty="0"/>
          </a:p>
        </p:txBody>
      </p:sp>
    </p:spTree>
    <p:extLst>
      <p:ext uri="{BB962C8B-B14F-4D97-AF65-F5344CB8AC3E}">
        <p14:creationId xmlns:p14="http://schemas.microsoft.com/office/powerpoint/2010/main" val="361744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D86CF-E83F-43ED-AE11-86183484CE1B}"/>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altLang="zh-CN" sz="4800" kern="1200" dirty="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4778648C-D9B9-C787-CEB4-EDD98B9A2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427505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4973-0A2F-648C-E90C-F98DD5C14FDF}"/>
              </a:ext>
            </a:extLst>
          </p:cNvPr>
          <p:cNvSpPr>
            <a:spLocks noGrp="1"/>
          </p:cNvSpPr>
          <p:nvPr>
            <p:ph type="title"/>
          </p:nvPr>
        </p:nvSpPr>
        <p:spPr/>
        <p:txBody>
          <a:bodyPr/>
          <a:lstStyle/>
          <a:p>
            <a:r>
              <a:rPr lang="en-US" altLang="zh-CN" dirty="0"/>
              <a:t>References</a:t>
            </a:r>
            <a:endParaRPr lang="zh-CN" altLang="en-US" dirty="0"/>
          </a:p>
        </p:txBody>
      </p:sp>
      <p:sp>
        <p:nvSpPr>
          <p:cNvPr id="3" name="Content Placeholder 2">
            <a:extLst>
              <a:ext uri="{FF2B5EF4-FFF2-40B4-BE49-F238E27FC236}">
                <a16:creationId xmlns:a16="http://schemas.microsoft.com/office/drawing/2014/main" id="{3884FC56-FC3C-349B-3FA8-8056B0707A00}"/>
              </a:ext>
            </a:extLst>
          </p:cNvPr>
          <p:cNvSpPr>
            <a:spLocks noGrp="1"/>
          </p:cNvSpPr>
          <p:nvPr>
            <p:ph idx="1"/>
          </p:nvPr>
        </p:nvSpPr>
        <p:spPr/>
        <p:txBody>
          <a:bodyPr/>
          <a:lstStyle/>
          <a:p>
            <a:r>
              <a:rPr lang="en-US" altLang="zh-CN" sz="1800" dirty="0">
                <a:effectLst/>
                <a:latin typeface="Times New Roman" panose="02020603050405020304" pitchFamily="18" charset="0"/>
              </a:rPr>
              <a:t>BBC News. (2023, January 24). </a:t>
            </a:r>
            <a:r>
              <a:rPr lang="en-US" altLang="zh-CN" sz="1800" i="1" dirty="0">
                <a:effectLst/>
                <a:latin typeface="Times New Roman" panose="02020603050405020304" pitchFamily="18" charset="0"/>
              </a:rPr>
              <a:t>Gun violence in US and what the statistics tell us</a:t>
            </a:r>
            <a:r>
              <a:rPr lang="en-US" altLang="zh-CN" sz="1800" dirty="0">
                <a:effectLst/>
                <a:latin typeface="Times New Roman" panose="02020603050405020304" pitchFamily="18" charset="0"/>
              </a:rPr>
              <a:t>. https://www.bbc.com/news/world-us-canada-41488081</a:t>
            </a:r>
          </a:p>
          <a:p>
            <a:r>
              <a:rPr lang="en-US" altLang="zh-CN" sz="1800" dirty="0">
                <a:effectLst/>
                <a:latin typeface="Times New Roman" panose="02020603050405020304" pitchFamily="18" charset="0"/>
              </a:rPr>
              <a:t>Giffords: Courage to Fight Gun Violence. (2022, September 21). </a:t>
            </a:r>
            <a:r>
              <a:rPr lang="en-US" altLang="zh-CN" sz="1800" i="1" dirty="0">
                <a:effectLst/>
                <a:latin typeface="Times New Roman" panose="02020603050405020304" pitchFamily="18" charset="0"/>
              </a:rPr>
              <a:t>2021 Annual Scorecard | Giffords</a:t>
            </a:r>
            <a:r>
              <a:rPr lang="en-US" altLang="zh-CN" sz="1800" dirty="0">
                <a:effectLst/>
                <a:latin typeface="Times New Roman" panose="02020603050405020304" pitchFamily="18" charset="0"/>
              </a:rPr>
              <a:t>. Giffords. https://giffords.org/lawcenter/resources/scorecard/#how-does-your-state-compare</a:t>
            </a:r>
          </a:p>
          <a:p>
            <a:endParaRPr lang="zh-CN" altLang="en-US" dirty="0"/>
          </a:p>
        </p:txBody>
      </p:sp>
    </p:spTree>
    <p:extLst>
      <p:ext uri="{BB962C8B-B14F-4D97-AF65-F5344CB8AC3E}">
        <p14:creationId xmlns:p14="http://schemas.microsoft.com/office/powerpoint/2010/main" val="148583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58589E-0CA0-11F7-49FF-9FFDC1662A59}"/>
              </a:ext>
            </a:extLst>
          </p:cNvPr>
          <p:cNvSpPr>
            <a:spLocks noGrp="1"/>
          </p:cNvSpPr>
          <p:nvPr>
            <p:ph type="title"/>
          </p:nvPr>
        </p:nvSpPr>
        <p:spPr>
          <a:xfrm>
            <a:off x="838200" y="704088"/>
            <a:ext cx="3529953" cy="2980944"/>
          </a:xfrm>
        </p:spPr>
        <p:txBody>
          <a:bodyPr>
            <a:normAutofit/>
          </a:bodyPr>
          <a:lstStyle/>
          <a:p>
            <a:r>
              <a:rPr lang="en-US" altLang="zh-CN">
                <a:solidFill>
                  <a:schemeClr val="bg1"/>
                </a:solidFill>
              </a:rPr>
              <a:t>What is Gun Control?</a:t>
            </a:r>
            <a:endParaRPr lang="zh-CN" altLang="en-US">
              <a:solidFill>
                <a:schemeClr val="bg1"/>
              </a:solidFill>
            </a:endParaRPr>
          </a:p>
        </p:txBody>
      </p:sp>
      <p:sp>
        <p:nvSpPr>
          <p:cNvPr id="3" name="Content Placeholder 2">
            <a:extLst>
              <a:ext uri="{FF2B5EF4-FFF2-40B4-BE49-F238E27FC236}">
                <a16:creationId xmlns:a16="http://schemas.microsoft.com/office/drawing/2014/main" id="{50BCF28A-D929-C2FF-3C35-7DB59ADC8099}"/>
              </a:ext>
            </a:extLst>
          </p:cNvPr>
          <p:cNvSpPr>
            <a:spLocks noGrp="1"/>
          </p:cNvSpPr>
          <p:nvPr>
            <p:ph idx="1"/>
          </p:nvPr>
        </p:nvSpPr>
        <p:spPr>
          <a:xfrm>
            <a:off x="6212410" y="704088"/>
            <a:ext cx="5135293" cy="5248656"/>
          </a:xfrm>
        </p:spPr>
        <p:txBody>
          <a:bodyPr anchor="ctr">
            <a:normAutofit/>
          </a:bodyPr>
          <a:lstStyle/>
          <a:p>
            <a:r>
              <a:rPr lang="en-US" altLang="zh-CN" sz="2400" dirty="0"/>
              <a:t>Gun control refers to laws and policies aimed at regulating the manufacture, sale, transfer, possession, modification, or use of firearms by individuals. The purpose of these laws is to reduce the number of gun-related deaths and injuries, whether by accident, suicide, or crime.</a:t>
            </a:r>
          </a:p>
          <a:p>
            <a:r>
              <a:rPr lang="en-US" altLang="zh-CN" sz="2400" dirty="0"/>
              <a:t>I will show in this presentation why we need more regulations for gun control to reduce more deaths and injuries.</a:t>
            </a:r>
            <a:endParaRPr lang="zh-CN" altLang="en-US" sz="2400" dirty="0"/>
          </a:p>
        </p:txBody>
      </p:sp>
    </p:spTree>
    <p:extLst>
      <p:ext uri="{BB962C8B-B14F-4D97-AF65-F5344CB8AC3E}">
        <p14:creationId xmlns:p14="http://schemas.microsoft.com/office/powerpoint/2010/main" val="353351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ss shooting per year in the US">
            <a:extLst>
              <a:ext uri="{FF2B5EF4-FFF2-40B4-BE49-F238E27FC236}">
                <a16:creationId xmlns:a16="http://schemas.microsoft.com/office/drawing/2014/main" id="{462D5A8A-07D0-79EC-1AD9-83B11C376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48350" y="1340757"/>
            <a:ext cx="5890683" cy="4329652"/>
          </a:xfrm>
          <a:prstGeom prst="rect">
            <a:avLst/>
          </a:prstGeom>
          <a:noFill/>
          <a:extLst>
            <a:ext uri="{909E8E84-426E-40DD-AFC4-6F175D3DCCD1}">
              <a14:hiddenFill xmlns:a14="http://schemas.microsoft.com/office/drawing/2010/main">
                <a:solidFill>
                  <a:srgbClr val="FFFFFF"/>
                </a:solidFill>
              </a14:hiddenFill>
            </a:ext>
          </a:extLst>
        </p:spPr>
      </p:pic>
      <p:sp>
        <p:nvSpPr>
          <p:cNvPr id="1036" name="Freeform: Shape 103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Freeform: Shape 1034">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2AABF-8B3A-3445-4720-B33D9B6F088B}"/>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altLang="zh-CN" sz="5000" kern="1200">
                <a:solidFill>
                  <a:schemeClr val="tx1"/>
                </a:solidFill>
                <a:latin typeface="+mj-lt"/>
                <a:ea typeface="+mj-ea"/>
                <a:cs typeface="+mj-cs"/>
              </a:rPr>
              <a:t>Mass gun shootings on the rise</a:t>
            </a:r>
          </a:p>
        </p:txBody>
      </p:sp>
      <p:sp>
        <p:nvSpPr>
          <p:cNvPr id="9" name="Content Placeholder 2">
            <a:extLst>
              <a:ext uri="{FF2B5EF4-FFF2-40B4-BE49-F238E27FC236}">
                <a16:creationId xmlns:a16="http://schemas.microsoft.com/office/drawing/2014/main" id="{830F70AE-01BC-6087-AC8D-80A99918EDE6}"/>
              </a:ext>
            </a:extLst>
          </p:cNvPr>
          <p:cNvSpPr txBox="1">
            <a:spLocks/>
          </p:cNvSpPr>
          <p:nvPr/>
        </p:nvSpPr>
        <p:spPr>
          <a:xfrm>
            <a:off x="565236" y="2587752"/>
            <a:ext cx="5135293" cy="1974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Shootings are rampant in the United States.</a:t>
            </a:r>
            <a:endParaRPr lang="zh-CN" altLang="en-US" sz="2400" dirty="0"/>
          </a:p>
        </p:txBody>
      </p:sp>
    </p:spTree>
    <p:extLst>
      <p:ext uri="{BB962C8B-B14F-4D97-AF65-F5344CB8AC3E}">
        <p14:creationId xmlns:p14="http://schemas.microsoft.com/office/powerpoint/2010/main" val="32974254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C90CACC-0B5C-78DC-4862-823E2D14F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230350"/>
            <a:ext cx="5890683" cy="4609459"/>
          </a:xfrm>
          <a:prstGeom prst="rect">
            <a:avLst/>
          </a:prstGeom>
          <a:noFill/>
          <a:extLst>
            <a:ext uri="{909E8E84-426E-40DD-AFC4-6F175D3DCCD1}">
              <a14:hiddenFill xmlns:a14="http://schemas.microsoft.com/office/drawing/2010/main">
                <a:solidFill>
                  <a:srgbClr val="FFFFFF"/>
                </a:solidFill>
              </a14:hiddenFill>
            </a:ext>
          </a:extLst>
        </p:spPr>
      </p:pic>
      <p:sp>
        <p:nvSpPr>
          <p:cNvPr id="2057" name="Freeform: Shape 2056">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Freeform: Shape 2058">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6305DA-8960-A669-630F-D15EAAF1E413}"/>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altLang="zh-CN" sz="3400" kern="1200">
                <a:solidFill>
                  <a:schemeClr val="tx1"/>
                </a:solidFill>
                <a:latin typeface="+mj-lt"/>
                <a:ea typeface="+mj-ea"/>
                <a:cs typeface="+mj-cs"/>
              </a:rPr>
              <a:t>Gunshot injuries in the United States are a worldwide problem</a:t>
            </a:r>
          </a:p>
        </p:txBody>
      </p:sp>
    </p:spTree>
    <p:extLst>
      <p:ext uri="{BB962C8B-B14F-4D97-AF65-F5344CB8AC3E}">
        <p14:creationId xmlns:p14="http://schemas.microsoft.com/office/powerpoint/2010/main" val="42083697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F66106-C6AA-98B3-4948-F1E75A691C0F}"/>
              </a:ext>
            </a:extLst>
          </p:cNvPr>
          <p:cNvSpPr>
            <a:spLocks noGrp="1"/>
          </p:cNvSpPr>
          <p:nvPr>
            <p:ph type="title"/>
          </p:nvPr>
        </p:nvSpPr>
        <p:spPr>
          <a:xfrm>
            <a:off x="966952" y="1204108"/>
            <a:ext cx="2669406" cy="1781175"/>
          </a:xfrm>
        </p:spPr>
        <p:txBody>
          <a:bodyPr>
            <a:normAutofit/>
          </a:bodyPr>
          <a:lstStyle/>
          <a:p>
            <a:r>
              <a:rPr lang="en-US" altLang="zh-CN" sz="3200">
                <a:solidFill>
                  <a:srgbClr val="FFFFFF"/>
                </a:solidFill>
              </a:rPr>
              <a:t>How Americans think?</a:t>
            </a:r>
            <a:endParaRPr lang="zh-CN" altLang="en-US" sz="3200">
              <a:solidFill>
                <a:srgbClr val="FFFFFF"/>
              </a:solidFill>
            </a:endParaRPr>
          </a:p>
        </p:txBody>
      </p:sp>
      <p:sp>
        <p:nvSpPr>
          <p:cNvPr id="3" name="Content Placeholder 2">
            <a:extLst>
              <a:ext uri="{FF2B5EF4-FFF2-40B4-BE49-F238E27FC236}">
                <a16:creationId xmlns:a16="http://schemas.microsoft.com/office/drawing/2014/main" id="{B9FDE268-9F67-A7F8-9CED-14950B23D7AC}"/>
              </a:ext>
            </a:extLst>
          </p:cNvPr>
          <p:cNvSpPr>
            <a:spLocks noGrp="1"/>
          </p:cNvSpPr>
          <p:nvPr>
            <p:ph idx="1"/>
          </p:nvPr>
        </p:nvSpPr>
        <p:spPr>
          <a:xfrm>
            <a:off x="966951" y="3355130"/>
            <a:ext cx="2669407" cy="2427333"/>
          </a:xfrm>
        </p:spPr>
        <p:txBody>
          <a:bodyPr>
            <a:normAutofit/>
          </a:bodyPr>
          <a:lstStyle/>
          <a:p>
            <a:r>
              <a:rPr lang="en-US" altLang="zh-CN" sz="1600"/>
              <a:t>It is clear that most Americans believe that the United States needs stricter gun control policies.</a:t>
            </a:r>
          </a:p>
          <a:p>
            <a:endParaRPr lang="zh-CN" altLang="en-US" sz="1600"/>
          </a:p>
        </p:txBody>
      </p:sp>
      <p:pic>
        <p:nvPicPr>
          <p:cNvPr id="3074" name="Picture 2" descr="Gun control opinion">
            <a:extLst>
              <a:ext uri="{FF2B5EF4-FFF2-40B4-BE49-F238E27FC236}">
                <a16:creationId xmlns:a16="http://schemas.microsoft.com/office/drawing/2014/main" id="{19253C66-9866-985F-79AA-08E65A499A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6267" y="952500"/>
            <a:ext cx="6875392"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6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97DCE2-1564-DDA1-AFDF-3C0D09CF5E2D}"/>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altLang="zh-CN" sz="3800" kern="1200">
                <a:solidFill>
                  <a:srgbClr val="FFFFFF"/>
                </a:solidFill>
                <a:latin typeface="+mj-lt"/>
                <a:ea typeface="+mj-ea"/>
                <a:cs typeface="+mj-cs"/>
              </a:rPr>
              <a:t>Some states in US has regulation for guns</a:t>
            </a:r>
          </a:p>
        </p:txBody>
      </p:sp>
      <p:pic>
        <p:nvPicPr>
          <p:cNvPr id="4098" name="Picture 2" descr="Map showing states with assault weapon restrictions, April 2022">
            <a:extLst>
              <a:ext uri="{FF2B5EF4-FFF2-40B4-BE49-F238E27FC236}">
                <a16:creationId xmlns:a16="http://schemas.microsoft.com/office/drawing/2014/main" id="{C27816D2-1FA4-3578-416E-1F4D6D1FD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21358" y="643467"/>
            <a:ext cx="5473571"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6792208E-2901-8557-B55F-1D6366CB3F72}"/>
              </a:ext>
            </a:extLst>
          </p:cNvPr>
          <p:cNvSpPr txBox="1">
            <a:spLocks/>
          </p:cNvSpPr>
          <p:nvPr/>
        </p:nvSpPr>
        <p:spPr>
          <a:xfrm>
            <a:off x="5721358" y="6333406"/>
            <a:ext cx="3403534" cy="5672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00" dirty="0"/>
              <a:t>Gun restrictions by state in 2022</a:t>
            </a:r>
            <a:endParaRPr lang="zh-CN" altLang="en-US" sz="1100" dirty="0"/>
          </a:p>
        </p:txBody>
      </p:sp>
    </p:spTree>
    <p:extLst>
      <p:ext uri="{BB962C8B-B14F-4D97-AF65-F5344CB8AC3E}">
        <p14:creationId xmlns:p14="http://schemas.microsoft.com/office/powerpoint/2010/main" val="102555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F00CC0-1758-F998-3968-A2AEC4E786FC}"/>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altLang="zh-CN" sz="3000" kern="1200" dirty="0">
                <a:solidFill>
                  <a:srgbClr val="FFFFFF"/>
                </a:solidFill>
                <a:latin typeface="+mj-lt"/>
                <a:ea typeface="+mj-ea"/>
                <a:cs typeface="+mj-cs"/>
              </a:rPr>
              <a:t>States with stricter gun control policies have lower rates of gunshot deaths</a:t>
            </a:r>
          </a:p>
        </p:txBody>
      </p:sp>
      <p:pic>
        <p:nvPicPr>
          <p:cNvPr id="5" name="Content Placeholder 4">
            <a:extLst>
              <a:ext uri="{FF2B5EF4-FFF2-40B4-BE49-F238E27FC236}">
                <a16:creationId xmlns:a16="http://schemas.microsoft.com/office/drawing/2014/main" id="{E5AFCF0E-13AC-694C-98B3-E7D8475CF2D8}"/>
              </a:ext>
            </a:extLst>
          </p:cNvPr>
          <p:cNvPicPr>
            <a:picLocks noGrp="1" noChangeAspect="1"/>
          </p:cNvPicPr>
          <p:nvPr>
            <p:ph idx="1"/>
          </p:nvPr>
        </p:nvPicPr>
        <p:blipFill>
          <a:blip r:embed="rId2"/>
          <a:stretch>
            <a:fillRect/>
          </a:stretch>
        </p:blipFill>
        <p:spPr>
          <a:xfrm>
            <a:off x="5320996" y="1664354"/>
            <a:ext cx="6274296" cy="3529292"/>
          </a:xfrm>
          <a:prstGeom prst="rect">
            <a:avLst/>
          </a:prstGeom>
        </p:spPr>
      </p:pic>
      <p:sp>
        <p:nvSpPr>
          <p:cNvPr id="6" name="Subtitle 2">
            <a:extLst>
              <a:ext uri="{FF2B5EF4-FFF2-40B4-BE49-F238E27FC236}">
                <a16:creationId xmlns:a16="http://schemas.microsoft.com/office/drawing/2014/main" id="{A997C588-15B4-3C76-C63B-65349CF5B0A3}"/>
              </a:ext>
            </a:extLst>
          </p:cNvPr>
          <p:cNvSpPr txBox="1">
            <a:spLocks/>
          </p:cNvSpPr>
          <p:nvPr/>
        </p:nvSpPr>
        <p:spPr>
          <a:xfrm>
            <a:off x="5320996" y="5310851"/>
            <a:ext cx="3403534" cy="56724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00" dirty="0"/>
              <a:t>States with lowest gun death rates ranked higher in gun law strength</a:t>
            </a:r>
          </a:p>
          <a:p>
            <a:pPr marL="0" indent="0">
              <a:buNone/>
            </a:pPr>
            <a:r>
              <a:rPr lang="en-US" altLang="zh-CN" sz="1100" dirty="0"/>
              <a:t>From Giffords data 2021</a:t>
            </a:r>
            <a:endParaRPr lang="zh-CN" altLang="en-US" sz="1100" dirty="0"/>
          </a:p>
        </p:txBody>
      </p:sp>
    </p:spTree>
    <p:extLst>
      <p:ext uri="{BB962C8B-B14F-4D97-AF65-F5344CB8AC3E}">
        <p14:creationId xmlns:p14="http://schemas.microsoft.com/office/powerpoint/2010/main" val="332396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EF66DE-1930-AACC-2206-780B0AA4CD10}"/>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altLang="zh-CN" sz="3000" kern="1200">
                <a:solidFill>
                  <a:srgbClr val="FFFFFF"/>
                </a:solidFill>
                <a:latin typeface="+mj-lt"/>
                <a:ea typeface="+mj-ea"/>
                <a:cs typeface="+mj-cs"/>
              </a:rPr>
              <a:t>States with more lenient gun control policies have higher rates of gunshot deaths</a:t>
            </a:r>
          </a:p>
        </p:txBody>
      </p:sp>
      <p:pic>
        <p:nvPicPr>
          <p:cNvPr id="5" name="Content Placeholder 4">
            <a:extLst>
              <a:ext uri="{FF2B5EF4-FFF2-40B4-BE49-F238E27FC236}">
                <a16:creationId xmlns:a16="http://schemas.microsoft.com/office/drawing/2014/main" id="{9E3EB35D-B8E3-8C76-F971-37DD59BD82B7}"/>
              </a:ext>
            </a:extLst>
          </p:cNvPr>
          <p:cNvPicPr>
            <a:picLocks noGrp="1" noChangeAspect="1"/>
          </p:cNvPicPr>
          <p:nvPr>
            <p:ph idx="1"/>
          </p:nvPr>
        </p:nvPicPr>
        <p:blipFill>
          <a:blip r:embed="rId2"/>
          <a:stretch>
            <a:fillRect/>
          </a:stretch>
        </p:blipFill>
        <p:spPr>
          <a:xfrm>
            <a:off x="5320996" y="1695726"/>
            <a:ext cx="6274296" cy="3466548"/>
          </a:xfrm>
          <a:prstGeom prst="rect">
            <a:avLst/>
          </a:prstGeom>
        </p:spPr>
      </p:pic>
      <p:sp>
        <p:nvSpPr>
          <p:cNvPr id="3" name="Subtitle 2">
            <a:extLst>
              <a:ext uri="{FF2B5EF4-FFF2-40B4-BE49-F238E27FC236}">
                <a16:creationId xmlns:a16="http://schemas.microsoft.com/office/drawing/2014/main" id="{67716413-478D-3662-8AE9-34D39668653E}"/>
              </a:ext>
            </a:extLst>
          </p:cNvPr>
          <p:cNvSpPr txBox="1">
            <a:spLocks/>
          </p:cNvSpPr>
          <p:nvPr/>
        </p:nvSpPr>
        <p:spPr>
          <a:xfrm>
            <a:off x="5320996" y="5310851"/>
            <a:ext cx="3403534" cy="56724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00" dirty="0"/>
              <a:t>States with highest gun death rates ranked lower in gun law strength</a:t>
            </a:r>
          </a:p>
          <a:p>
            <a:pPr marL="0" indent="0">
              <a:buNone/>
            </a:pPr>
            <a:r>
              <a:rPr lang="en-US" altLang="zh-CN" sz="1100" dirty="0"/>
              <a:t>From Giffords data 2021</a:t>
            </a:r>
            <a:endParaRPr lang="zh-CN" altLang="en-US" sz="1100" dirty="0"/>
          </a:p>
        </p:txBody>
      </p:sp>
    </p:spTree>
    <p:extLst>
      <p:ext uri="{BB962C8B-B14F-4D97-AF65-F5344CB8AC3E}">
        <p14:creationId xmlns:p14="http://schemas.microsoft.com/office/powerpoint/2010/main" val="255098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188A59-BD03-D122-BF3E-A133CFB41829}"/>
              </a:ext>
            </a:extLst>
          </p:cNvPr>
          <p:cNvSpPr>
            <a:spLocks noGrp="1"/>
          </p:cNvSpPr>
          <p:nvPr>
            <p:ph type="title"/>
          </p:nvPr>
        </p:nvSpPr>
        <p:spPr>
          <a:xfrm>
            <a:off x="833002" y="448253"/>
            <a:ext cx="10520702" cy="1325563"/>
          </a:xfrm>
        </p:spPr>
        <p:txBody>
          <a:bodyPr>
            <a:normAutofit/>
          </a:bodyPr>
          <a:lstStyle/>
          <a:p>
            <a:r>
              <a:rPr lang="en-US" altLang="zh-CN"/>
              <a:t>Special Cases</a:t>
            </a:r>
            <a:endParaRPr lang="zh-CN" altLang="en-US" dirty="0"/>
          </a:p>
        </p:txBody>
      </p:sp>
      <p:sp>
        <p:nvSpPr>
          <p:cNvPr id="3" name="Content Placeholder 2">
            <a:extLst>
              <a:ext uri="{FF2B5EF4-FFF2-40B4-BE49-F238E27FC236}">
                <a16:creationId xmlns:a16="http://schemas.microsoft.com/office/drawing/2014/main" id="{3125C1AE-916A-D529-D8D2-7E1F5A13DA82}"/>
              </a:ext>
            </a:extLst>
          </p:cNvPr>
          <p:cNvSpPr>
            <a:spLocks noGrp="1"/>
          </p:cNvSpPr>
          <p:nvPr>
            <p:ph idx="1"/>
          </p:nvPr>
        </p:nvSpPr>
        <p:spPr>
          <a:xfrm>
            <a:off x="838200" y="2191807"/>
            <a:ext cx="3311013" cy="3985155"/>
          </a:xfrm>
        </p:spPr>
        <p:txBody>
          <a:bodyPr>
            <a:normAutofit/>
          </a:bodyPr>
          <a:lstStyle/>
          <a:p>
            <a:r>
              <a:rPr lang="en-US" altLang="zh-CN" sz="2000" dirty="0"/>
              <a:t>Compare Arkansas, the state with the weakest gun control laws, and California, the state with the strongest gun control laws, California is one-third the size of Arkansas in terms of gun deaths per 100k.</a:t>
            </a:r>
            <a:endParaRPr lang="zh-CN" altLang="en-US" sz="2000" dirty="0"/>
          </a:p>
        </p:txBody>
      </p:sp>
      <p:pic>
        <p:nvPicPr>
          <p:cNvPr id="5" name="Picture 4">
            <a:extLst>
              <a:ext uri="{FF2B5EF4-FFF2-40B4-BE49-F238E27FC236}">
                <a16:creationId xmlns:a16="http://schemas.microsoft.com/office/drawing/2014/main" id="{BF1FF91B-D126-2AD7-3AB3-D8149F597DFC}"/>
              </a:ext>
            </a:extLst>
          </p:cNvPr>
          <p:cNvPicPr>
            <a:picLocks noChangeAspect="1"/>
          </p:cNvPicPr>
          <p:nvPr/>
        </p:nvPicPr>
        <p:blipFill>
          <a:blip r:embed="rId2"/>
          <a:stretch>
            <a:fillRect/>
          </a:stretch>
        </p:blipFill>
        <p:spPr>
          <a:xfrm>
            <a:off x="5270090" y="1111044"/>
            <a:ext cx="6640862" cy="5065917"/>
          </a:xfrm>
          <a:prstGeom prst="rect">
            <a:avLst/>
          </a:prstGeom>
        </p:spPr>
      </p:pic>
      <p:sp>
        <p:nvSpPr>
          <p:cNvPr id="4" name="Subtitle 2">
            <a:extLst>
              <a:ext uri="{FF2B5EF4-FFF2-40B4-BE49-F238E27FC236}">
                <a16:creationId xmlns:a16="http://schemas.microsoft.com/office/drawing/2014/main" id="{30F1C605-D24E-8615-817A-E63BCEB88856}"/>
              </a:ext>
            </a:extLst>
          </p:cNvPr>
          <p:cNvSpPr txBox="1">
            <a:spLocks/>
          </p:cNvSpPr>
          <p:nvPr/>
        </p:nvSpPr>
        <p:spPr>
          <a:xfrm>
            <a:off x="5340660" y="6233857"/>
            <a:ext cx="3403534" cy="56724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100" dirty="0"/>
              <a:t>Gun law strength and gun deaths comparison between California and Arkansas</a:t>
            </a:r>
          </a:p>
          <a:p>
            <a:pPr marL="0" indent="0">
              <a:buNone/>
            </a:pPr>
            <a:r>
              <a:rPr lang="en-US" altLang="zh-CN" sz="1100" dirty="0"/>
              <a:t>From Giffords data 2021</a:t>
            </a:r>
            <a:endParaRPr lang="zh-CN" altLang="en-US" sz="1100" dirty="0"/>
          </a:p>
        </p:txBody>
      </p:sp>
    </p:spTree>
    <p:extLst>
      <p:ext uri="{BB962C8B-B14F-4D97-AF65-F5344CB8AC3E}">
        <p14:creationId xmlns:p14="http://schemas.microsoft.com/office/powerpoint/2010/main" val="11051764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690</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Arial</vt:lpstr>
      <vt:lpstr>Calibri</vt:lpstr>
      <vt:lpstr>Times New Roman</vt:lpstr>
      <vt:lpstr>Office Theme</vt:lpstr>
      <vt:lpstr>Court of Data on Gun Control-For</vt:lpstr>
      <vt:lpstr>What is Gun Control?</vt:lpstr>
      <vt:lpstr>Mass gun shootings on the rise</vt:lpstr>
      <vt:lpstr>Gunshot injuries in the United States are a worldwide problem</vt:lpstr>
      <vt:lpstr>How Americans think?</vt:lpstr>
      <vt:lpstr>Some states in US has regulation for guns</vt:lpstr>
      <vt:lpstr>States with stricter gun control policies have lower rates of gunshot deaths</vt:lpstr>
      <vt:lpstr>States with more lenient gun control policies have higher rates of gunshot deaths</vt:lpstr>
      <vt:lpstr>Special Cases</vt:lpstr>
      <vt:lpstr>Surges in gun deaths</vt:lpstr>
      <vt:lpstr>Is my data to be trusted?</vt:lpstr>
      <vt:lpstr>Is there cherry-picking present? May we fooled by data?</vt:lpstr>
      <vt:lpstr>Summary</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Court of Data on Gun Control-For</dc:title>
  <dc:creator>Xinyu Meng</dc:creator>
  <cp:lastModifiedBy>Xinyu Meng</cp:lastModifiedBy>
  <cp:revision>5</cp:revision>
  <dcterms:created xsi:type="dcterms:W3CDTF">2023-02-14T01:12:06Z</dcterms:created>
  <dcterms:modified xsi:type="dcterms:W3CDTF">2023-03-07T20:48:50Z</dcterms:modified>
</cp:coreProperties>
</file>