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94" r:id="rId6"/>
    <p:sldId id="295" r:id="rId7"/>
    <p:sldId id="274" r:id="rId8"/>
    <p:sldId id="296" r:id="rId9"/>
    <p:sldId id="286" r:id="rId10"/>
    <p:sldId id="297" r:id="rId11"/>
    <p:sldId id="276" r:id="rId12"/>
    <p:sldId id="28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 autoAdjust="0"/>
    <p:restoredTop sz="86711" autoAdjust="0"/>
  </p:normalViewPr>
  <p:slideViewPr>
    <p:cSldViewPr snapToGrid="0" showGuides="1">
      <p:cViewPr varScale="1">
        <p:scale>
          <a:sx n="58" d="100"/>
          <a:sy n="58" d="100"/>
        </p:scale>
        <p:origin x="1000" y="64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dy\Desktop\&#20154;&#24037;&#26234;&#33021;&#23548;&#35770;\im2txt\&#20248;&#21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dy\Desktop\&#20154;&#24037;&#26234;&#33021;&#23548;&#35770;\im2txt\&#20248;&#21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Sheet1!$J$12</c:f>
              <c:strCache>
                <c:ptCount val="1"/>
                <c:pt idx="0">
                  <c:v>训练集平均BLEU得分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Sheet1!$I$13:$I$18</c:f>
              <c:strCache>
                <c:ptCount val="6"/>
                <c:pt idx="0">
                  <c:v>原始</c:v>
                </c:pt>
                <c:pt idx="1">
                  <c:v>合并向量64</c:v>
                </c:pt>
                <c:pt idx="2">
                  <c:v>文本的LSTM翻倍</c:v>
                </c:pt>
                <c:pt idx="3">
                  <c:v>平均池化</c:v>
                </c:pt>
                <c:pt idx="4">
                  <c:v>缩小LSTM和Dense到256</c:v>
                </c:pt>
                <c:pt idx="5">
                  <c:v>池化改为Flatten</c:v>
                </c:pt>
              </c:strCache>
            </c:strRef>
          </c:cat>
          <c:val>
            <c:numRef>
              <c:f>Sheet1!$J$13:$J$18</c:f>
              <c:numCache>
                <c:formatCode>General</c:formatCode>
                <c:ptCount val="6"/>
                <c:pt idx="0">
                  <c:v>0.108989</c:v>
                </c:pt>
                <c:pt idx="1">
                  <c:v>0.21551100000000001</c:v>
                </c:pt>
                <c:pt idx="2">
                  <c:v>6.0861999999999999E-2</c:v>
                </c:pt>
                <c:pt idx="3">
                  <c:v>0.78630599999999995</c:v>
                </c:pt>
                <c:pt idx="4">
                  <c:v>7.2300000000000003E-2</c:v>
                </c:pt>
                <c:pt idx="5">
                  <c:v>5.1460000000000004E-3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6-4619-8B33-0B0A4D36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7066360"/>
        <c:axId val="827064760"/>
      </c:barChart>
      <c:catAx>
        <c:axId val="827066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064760"/>
        <c:crosses val="autoZero"/>
        <c:auto val="1"/>
        <c:lblAlgn val="ctr"/>
        <c:lblOffset val="100"/>
        <c:noMultiLvlLbl val="0"/>
      </c:catAx>
      <c:valAx>
        <c:axId val="827064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066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Sheet1!$M$12</c:f>
              <c:strCache>
                <c:ptCount val="1"/>
                <c:pt idx="0">
                  <c:v>测试集平均BLEU得分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Sheet1!$L$13:$L$18</c:f>
              <c:strCache>
                <c:ptCount val="6"/>
                <c:pt idx="0">
                  <c:v>原始</c:v>
                </c:pt>
                <c:pt idx="1">
                  <c:v>合并向量64</c:v>
                </c:pt>
                <c:pt idx="2">
                  <c:v>文本的LSTM翻倍</c:v>
                </c:pt>
                <c:pt idx="3">
                  <c:v>平均池化</c:v>
                </c:pt>
                <c:pt idx="4">
                  <c:v>缩小LSTM和Dense到256</c:v>
                </c:pt>
                <c:pt idx="5">
                  <c:v>池化改为Flatten</c:v>
                </c:pt>
              </c:strCache>
            </c:strRef>
          </c:cat>
          <c:val>
            <c:numRef>
              <c:f>Sheet1!$M$13:$M$18</c:f>
              <c:numCache>
                <c:formatCode>General</c:formatCode>
                <c:ptCount val="6"/>
                <c:pt idx="0">
                  <c:v>5.3410000000000003E-3</c:v>
                </c:pt>
                <c:pt idx="1">
                  <c:v>6.6540000000000002E-3</c:v>
                </c:pt>
                <c:pt idx="2">
                  <c:v>3.7699999999999999E-3</c:v>
                </c:pt>
                <c:pt idx="3">
                  <c:v>1.1348E-2</c:v>
                </c:pt>
                <c:pt idx="4">
                  <c:v>6.319E-3</c:v>
                </c:pt>
                <c:pt idx="5">
                  <c:v>3.6410000000000001E-3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8-4F45-BFF9-6508DDBC4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0310328"/>
        <c:axId val="780307768"/>
      </c:barChart>
      <c:catAx>
        <c:axId val="780310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307768"/>
        <c:crosses val="autoZero"/>
        <c:auto val="1"/>
        <c:lblAlgn val="ctr"/>
        <c:lblOffset val="100"/>
        <c:noMultiLvlLbl val="0"/>
      </c:catAx>
      <c:valAx>
        <c:axId val="78030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31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2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8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7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2020/11/13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Task9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项目进展汇报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模型改进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F6A831E-CE69-442B-ABC5-20F1BD4D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54400"/>
              </p:ext>
            </p:extLst>
          </p:nvPr>
        </p:nvGraphicFramePr>
        <p:xfrm>
          <a:off x="172598" y="1231134"/>
          <a:ext cx="5873826" cy="389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EBF3CB4-F975-4F7E-B635-F064ED6CF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625505"/>
              </p:ext>
            </p:extLst>
          </p:nvPr>
        </p:nvGraphicFramePr>
        <p:xfrm>
          <a:off x="6096000" y="2623444"/>
          <a:ext cx="6028063" cy="3601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83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>
            <p:custDataLst>
              <p:tags r:id="rId1"/>
            </p:custDataLst>
          </p:nvPr>
        </p:nvGrpSpPr>
        <p:grpSpPr>
          <a:xfrm>
            <a:off x="6249016" y="382602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TextBox 26"/>
            <p:cNvSpPr txBox="1"/>
            <p:nvPr/>
          </p:nvSpPr>
          <p:spPr bwMode="auto">
            <a:xfrm>
              <a:off x="7788188" y="3629281"/>
              <a:ext cx="2147157" cy="96985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b="1" dirty="0">
                  <a:solidFill>
                    <a:schemeClr val="tx2"/>
                  </a:solidFill>
                </a:rPr>
                <a:t>基于图像字幕的拓展衍生</a:t>
              </a:r>
              <a:endParaRPr lang="en-US" altLang="zh-CN" b="1" dirty="0">
                <a:solidFill>
                  <a:schemeClr val="tx2"/>
                </a:solidFill>
              </a:endParaRPr>
            </a:p>
            <a:p>
              <a:pPr algn="l" latinLnBrk="0"/>
              <a:r>
                <a:rPr lang="zh-CN" altLang="en-US" dirty="0">
                  <a:solidFill>
                    <a:schemeClr val="tx2"/>
                  </a:solidFill>
                  <a:effectLst/>
                </a:rPr>
                <a:t>根据生成的单词构建知识图谱、</a:t>
              </a:r>
              <a:endParaRPr lang="en-US" altLang="zh-CN" dirty="0">
                <a:solidFill>
                  <a:schemeClr val="tx2"/>
                </a:solidFill>
                <a:effectLst/>
              </a:endParaRPr>
            </a:p>
            <a:p>
              <a:pPr algn="l" latinLnBrk="0"/>
              <a:r>
                <a:rPr lang="zh-CN" altLang="en-US" dirty="0">
                  <a:solidFill>
                    <a:schemeClr val="tx2"/>
                  </a:solidFill>
                  <a:effectLst/>
                </a:rPr>
                <a:t>写更长的话等等</a:t>
              </a:r>
            </a:p>
          </p:txBody>
        </p: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2"/>
            </p:custDataLst>
          </p:nvPr>
        </p:nvGrpSpPr>
        <p:grpSpPr>
          <a:xfrm>
            <a:off x="6249015" y="22038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TextBox 24"/>
            <p:cNvSpPr txBox="1"/>
            <p:nvPr/>
          </p:nvSpPr>
          <p:spPr bwMode="auto">
            <a:xfrm>
              <a:off x="7788188" y="2168859"/>
              <a:ext cx="2147157" cy="100811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b="1" dirty="0">
                  <a:solidFill>
                    <a:schemeClr val="accent1"/>
                  </a:solidFill>
                </a:rPr>
                <a:t>尝试更大的训练集和测试集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l" latinLnBrk="0"/>
              <a:r>
                <a:rPr lang="zh-CN" altLang="en-US" dirty="0">
                  <a:solidFill>
                    <a:schemeClr val="accent1"/>
                  </a:solidFill>
                  <a:effectLst/>
                </a:rPr>
                <a:t>限于模型训练的时间，没有</a:t>
              </a:r>
              <a:endParaRPr lang="en-US" altLang="zh-CN" dirty="0">
                <a:solidFill>
                  <a:schemeClr val="accent1"/>
                </a:solidFill>
                <a:effectLst/>
              </a:endParaRPr>
            </a:p>
            <a:p>
              <a:pPr algn="l" latinLnBrk="0"/>
              <a:r>
                <a:rPr lang="zh-CN" altLang="en-US" dirty="0">
                  <a:solidFill>
                    <a:schemeClr val="accent1"/>
                  </a:solidFill>
                </a:rPr>
                <a:t>在完整的数据集上训练模型</a:t>
              </a:r>
              <a:endParaRPr lang="zh-CN" altLang="en-US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966673" y="2027106"/>
            <a:ext cx="4003314" cy="1513427"/>
            <a:chOff x="1966673" y="1663546"/>
            <a:chExt cx="4003314" cy="1513427"/>
          </a:xfrm>
        </p:grpSpPr>
        <p:sp>
          <p:nvSpPr>
            <p:cNvPr id="5" name="Teardrop 3"/>
            <p:cNvSpPr/>
            <p:nvPr/>
          </p:nvSpPr>
          <p:spPr>
            <a:xfrm flipV="1">
              <a:off x="4417764" y="1663546"/>
              <a:ext cx="1552223" cy="15134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4836007" y="2016087"/>
              <a:ext cx="853718" cy="901005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TextBox 38"/>
            <p:cNvSpPr txBox="1"/>
            <p:nvPr/>
          </p:nvSpPr>
          <p:spPr bwMode="auto">
            <a:xfrm>
              <a:off x="1966673" y="2003333"/>
              <a:ext cx="2147157" cy="101063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dirty="0">
                  <a:solidFill>
                    <a:schemeClr val="accent2"/>
                  </a:solidFill>
                </a:rPr>
                <a:t>在当前模型改进的基础上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 algn="r" latinLnBrk="0"/>
              <a:r>
                <a:rPr lang="zh-CN" altLang="en-US" b="1" dirty="0">
                  <a:solidFill>
                    <a:schemeClr val="accent2"/>
                  </a:solidFill>
                  <a:effectLst/>
                </a:rPr>
                <a:t>尝试不同改进策略的组合</a:t>
              </a:r>
              <a:endParaRPr lang="en-US" altLang="zh-CN" b="1" dirty="0">
                <a:solidFill>
                  <a:schemeClr val="accent2"/>
                </a:solidFill>
                <a:effectLst/>
              </a:endParaRPr>
            </a:p>
            <a:p>
              <a:pPr algn="r" latinLnBrk="0"/>
              <a:r>
                <a:rPr lang="zh-CN" altLang="en-US" dirty="0">
                  <a:solidFill>
                    <a:schemeClr val="accent2"/>
                  </a:solidFill>
                  <a:effectLst/>
                </a:rPr>
                <a:t>以达到更好的模型效果</a:t>
              </a:r>
            </a:p>
          </p:txBody>
        </p: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2193650" y="3826024"/>
            <a:ext cx="3776337" cy="1350151"/>
            <a:chOff x="2193650" y="3465004"/>
            <a:chExt cx="3776337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40"/>
            <p:cNvSpPr txBox="1"/>
            <p:nvPr/>
          </p:nvSpPr>
          <p:spPr bwMode="auto">
            <a:xfrm>
              <a:off x="2193650" y="3837087"/>
              <a:ext cx="2147157" cy="94391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b="1" dirty="0">
                  <a:solidFill>
                    <a:schemeClr val="accent3"/>
                  </a:solidFill>
                  <a:effectLst/>
                </a:rPr>
                <a:t>模型框架引入更新的机制</a:t>
              </a:r>
              <a:endParaRPr lang="en-US" altLang="zh-CN" b="1" dirty="0">
                <a:solidFill>
                  <a:schemeClr val="accent3"/>
                </a:solidFill>
                <a:effectLst/>
              </a:endParaRPr>
            </a:p>
            <a:p>
              <a:pPr algn="r" latinLnBrk="0"/>
              <a:r>
                <a:rPr lang="zh-CN" altLang="en-US" dirty="0">
                  <a:solidFill>
                    <a:schemeClr val="accent3"/>
                  </a:solidFill>
                  <a:effectLst/>
                </a:rPr>
                <a:t>如</a:t>
              </a:r>
              <a:r>
                <a:rPr lang="en-US" altLang="zh-CN" dirty="0">
                  <a:solidFill>
                    <a:schemeClr val="accent3"/>
                  </a:solidFill>
                  <a:effectLst/>
                </a:rPr>
                <a:t>Attention</a:t>
              </a:r>
              <a:r>
                <a:rPr lang="zh-CN" altLang="en-US" dirty="0">
                  <a:solidFill>
                    <a:schemeClr val="accent3"/>
                  </a:solidFill>
                  <a:effectLst/>
                </a:rPr>
                <a:t>机制等</a:t>
              </a: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接下来方向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8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2450" y="2832632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2450" y="2832633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4375" y="2904555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0143" y="29214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295683" y="2976558"/>
            <a:ext cx="1314417" cy="420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流程分析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430496" y="3949919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430495" y="3949918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2502420" y="4021839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2574093" y="40408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295683" y="4097268"/>
            <a:ext cx="1946152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模型改进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CF7F9B4C-B0CC-4924-A2D1-81C42D5467E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30496" y="5078327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2DCCDFBD-1B88-42C3-852D-C227CB88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95" y="5078326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6F7DC3AC-F8C2-4182-96C4-AE1DEC4C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20" y="5150247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5C9CC1E2-9BD4-46DC-A895-A9B7C54E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093" y="516928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71C91B-50A2-41C8-9B10-FB3B85D0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83" y="5225676"/>
            <a:ext cx="1946152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5" grpId="0" animBg="1" autoUpdateAnimBg="0"/>
      <p:bldP spid="21" grpId="0" animBg="1"/>
      <p:bldP spid="22" grpId="0" animBg="1" autoUpdateAnimBg="0"/>
      <p:bldP spid="23" grpId="0" animBg="1" autoUpdateAnimBg="0"/>
      <p:bldP spid="24" grpId="0" autoUpdateAnimBg="0"/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154867"/>
            <a:chOff x="257174" y="1093495"/>
            <a:chExt cx="5448103" cy="115491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769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4915059" y="1916832"/>
            <a:ext cx="2628744" cy="3977736"/>
            <a:chOff x="4915059" y="1916832"/>
            <a:chExt cx="2628744" cy="3977736"/>
          </a:xfrm>
        </p:grpSpPr>
        <p:grpSp>
          <p:nvGrpSpPr>
            <p:cNvPr id="4" name="PA_库_组合 1"/>
            <p:cNvGrpSpPr/>
            <p:nvPr>
              <p:custDataLst>
                <p:tags r:id="rId2"/>
              </p:custDataLst>
            </p:nvPr>
          </p:nvGrpSpPr>
          <p:grpSpPr>
            <a:xfrm>
              <a:off x="4915059" y="1916832"/>
              <a:ext cx="2628744" cy="3977736"/>
              <a:chOff x="4348163" y="784225"/>
              <a:chExt cx="3495675" cy="5289550"/>
            </a:xfrm>
          </p:grpSpPr>
          <p:sp>
            <p:nvSpPr>
              <p:cNvPr id="32" name="Freeform: Shape 2"/>
              <p:cNvSpPr/>
              <p:nvPr/>
            </p:nvSpPr>
            <p:spPr bwMode="auto">
              <a:xfrm>
                <a:off x="4348163" y="784225"/>
                <a:ext cx="1895475" cy="1016000"/>
              </a:xfrm>
              <a:custGeom>
                <a:avLst/>
                <a:gdLst>
                  <a:gd name="T0" fmla="*/ 0 w 1194"/>
                  <a:gd name="T1" fmla="*/ 222 h 640"/>
                  <a:gd name="T2" fmla="*/ 326 w 1194"/>
                  <a:gd name="T3" fmla="*/ 0 h 640"/>
                  <a:gd name="T4" fmla="*/ 888 w 1194"/>
                  <a:gd name="T5" fmla="*/ 0 h 640"/>
                  <a:gd name="T6" fmla="*/ 1194 w 1194"/>
                  <a:gd name="T7" fmla="*/ 222 h 640"/>
                  <a:gd name="T8" fmla="*/ 1012 w 1194"/>
                  <a:gd name="T9" fmla="*/ 554 h 640"/>
                  <a:gd name="T10" fmla="*/ 1012 w 1194"/>
                  <a:gd name="T11" fmla="*/ 554 h 640"/>
                  <a:gd name="T12" fmla="*/ 688 w 1194"/>
                  <a:gd name="T13" fmla="*/ 596 h 640"/>
                  <a:gd name="T14" fmla="*/ 464 w 1194"/>
                  <a:gd name="T15" fmla="*/ 624 h 640"/>
                  <a:gd name="T16" fmla="*/ 390 w 1194"/>
                  <a:gd name="T17" fmla="*/ 636 h 640"/>
                  <a:gd name="T18" fmla="*/ 360 w 1194"/>
                  <a:gd name="T19" fmla="*/ 640 h 640"/>
                  <a:gd name="T20" fmla="*/ 360 w 1194"/>
                  <a:gd name="T21" fmla="*/ 640 h 640"/>
                  <a:gd name="T22" fmla="*/ 354 w 1194"/>
                  <a:gd name="T23" fmla="*/ 638 h 640"/>
                  <a:gd name="T24" fmla="*/ 344 w 1194"/>
                  <a:gd name="T25" fmla="*/ 632 h 640"/>
                  <a:gd name="T26" fmla="*/ 312 w 1194"/>
                  <a:gd name="T27" fmla="*/ 608 h 640"/>
                  <a:gd name="T28" fmla="*/ 218 w 1194"/>
                  <a:gd name="T29" fmla="*/ 528 h 640"/>
                  <a:gd name="T30" fmla="*/ 82 w 1194"/>
                  <a:gd name="T31" fmla="*/ 414 h 640"/>
                  <a:gd name="T32" fmla="*/ 0 w 1194"/>
                  <a:gd name="T33" fmla="*/ 22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4" h="640">
                    <a:moveTo>
                      <a:pt x="0" y="222"/>
                    </a:moveTo>
                    <a:lnTo>
                      <a:pt x="326" y="0"/>
                    </a:lnTo>
                    <a:lnTo>
                      <a:pt x="888" y="0"/>
                    </a:lnTo>
                    <a:lnTo>
                      <a:pt x="1194" y="222"/>
                    </a:lnTo>
                    <a:lnTo>
                      <a:pt x="1012" y="554"/>
                    </a:lnTo>
                    <a:lnTo>
                      <a:pt x="1012" y="554"/>
                    </a:lnTo>
                    <a:lnTo>
                      <a:pt x="688" y="596"/>
                    </a:lnTo>
                    <a:lnTo>
                      <a:pt x="464" y="624"/>
                    </a:lnTo>
                    <a:lnTo>
                      <a:pt x="390" y="636"/>
                    </a:lnTo>
                    <a:lnTo>
                      <a:pt x="360" y="640"/>
                    </a:lnTo>
                    <a:lnTo>
                      <a:pt x="360" y="640"/>
                    </a:lnTo>
                    <a:lnTo>
                      <a:pt x="354" y="638"/>
                    </a:lnTo>
                    <a:lnTo>
                      <a:pt x="344" y="632"/>
                    </a:lnTo>
                    <a:lnTo>
                      <a:pt x="312" y="608"/>
                    </a:lnTo>
                    <a:lnTo>
                      <a:pt x="218" y="528"/>
                    </a:lnTo>
                    <a:lnTo>
                      <a:pt x="82" y="414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3" name="Freeform: Shape 3"/>
              <p:cNvSpPr/>
              <p:nvPr/>
            </p:nvSpPr>
            <p:spPr bwMode="auto">
              <a:xfrm>
                <a:off x="4662488" y="1517650"/>
                <a:ext cx="1095375" cy="2501900"/>
              </a:xfrm>
              <a:custGeom>
                <a:avLst/>
                <a:gdLst>
                  <a:gd name="T0" fmla="*/ 690 w 690"/>
                  <a:gd name="T1" fmla="*/ 576 h 1576"/>
                  <a:gd name="T2" fmla="*/ 690 w 690"/>
                  <a:gd name="T3" fmla="*/ 4 h 1576"/>
                  <a:gd name="T4" fmla="*/ 76 w 690"/>
                  <a:gd name="T5" fmla="*/ 0 h 1576"/>
                  <a:gd name="T6" fmla="*/ 0 w 690"/>
                  <a:gd name="T7" fmla="*/ 504 h 1576"/>
                  <a:gd name="T8" fmla="*/ 146 w 690"/>
                  <a:gd name="T9" fmla="*/ 1448 h 1576"/>
                  <a:gd name="T10" fmla="*/ 528 w 690"/>
                  <a:gd name="T11" fmla="*/ 1576 h 1576"/>
                  <a:gd name="T12" fmla="*/ 690 w 690"/>
                  <a:gd name="T13" fmla="*/ 1448 h 1576"/>
                  <a:gd name="T14" fmla="*/ 690 w 690"/>
                  <a:gd name="T15" fmla="*/ 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576">
                    <a:moveTo>
                      <a:pt x="690" y="576"/>
                    </a:moveTo>
                    <a:lnTo>
                      <a:pt x="690" y="4"/>
                    </a:lnTo>
                    <a:lnTo>
                      <a:pt x="76" y="0"/>
                    </a:lnTo>
                    <a:lnTo>
                      <a:pt x="0" y="504"/>
                    </a:lnTo>
                    <a:lnTo>
                      <a:pt x="146" y="1448"/>
                    </a:lnTo>
                    <a:lnTo>
                      <a:pt x="528" y="1576"/>
                    </a:lnTo>
                    <a:lnTo>
                      <a:pt x="690" y="1448"/>
                    </a:lnTo>
                    <a:lnTo>
                      <a:pt x="690" y="57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Freeform: Shape 4"/>
              <p:cNvSpPr/>
              <p:nvPr/>
            </p:nvSpPr>
            <p:spPr bwMode="auto">
              <a:xfrm>
                <a:off x="4348163" y="1136650"/>
                <a:ext cx="546100" cy="2905125"/>
              </a:xfrm>
              <a:custGeom>
                <a:avLst/>
                <a:gdLst>
                  <a:gd name="T0" fmla="*/ 230 w 344"/>
                  <a:gd name="T1" fmla="*/ 1830 h 1830"/>
                  <a:gd name="T2" fmla="*/ 126 w 344"/>
                  <a:gd name="T3" fmla="*/ 1706 h 1830"/>
                  <a:gd name="T4" fmla="*/ 0 w 344"/>
                  <a:gd name="T5" fmla="*/ 0 h 1830"/>
                  <a:gd name="T6" fmla="*/ 274 w 344"/>
                  <a:gd name="T7" fmla="*/ 240 h 1830"/>
                  <a:gd name="T8" fmla="*/ 344 w 344"/>
                  <a:gd name="T9" fmla="*/ 1688 h 1830"/>
                  <a:gd name="T10" fmla="*/ 230 w 344"/>
                  <a:gd name="T11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1830">
                    <a:moveTo>
                      <a:pt x="230" y="1830"/>
                    </a:moveTo>
                    <a:lnTo>
                      <a:pt x="126" y="1706"/>
                    </a:lnTo>
                    <a:lnTo>
                      <a:pt x="0" y="0"/>
                    </a:lnTo>
                    <a:lnTo>
                      <a:pt x="274" y="240"/>
                    </a:lnTo>
                    <a:lnTo>
                      <a:pt x="344" y="1688"/>
                    </a:lnTo>
                    <a:lnTo>
                      <a:pt x="230" y="18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35" name="Freeform: Shape 5"/>
              <p:cNvSpPr/>
              <p:nvPr/>
            </p:nvSpPr>
            <p:spPr bwMode="auto">
              <a:xfrm>
                <a:off x="5757863" y="1136650"/>
                <a:ext cx="485775" cy="1327150"/>
              </a:xfrm>
              <a:custGeom>
                <a:avLst/>
                <a:gdLst>
                  <a:gd name="T0" fmla="*/ 0 w 306"/>
                  <a:gd name="T1" fmla="*/ 244 h 836"/>
                  <a:gd name="T2" fmla="*/ 306 w 306"/>
                  <a:gd name="T3" fmla="*/ 0 h 836"/>
                  <a:gd name="T4" fmla="*/ 294 w 306"/>
                  <a:gd name="T5" fmla="*/ 556 h 836"/>
                  <a:gd name="T6" fmla="*/ 294 w 306"/>
                  <a:gd name="T7" fmla="*/ 688 h 836"/>
                  <a:gd name="T8" fmla="*/ 0 w 306"/>
                  <a:gd name="T9" fmla="*/ 836 h 836"/>
                  <a:gd name="T10" fmla="*/ 0 w 306"/>
                  <a:gd name="T11" fmla="*/ 244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836">
                    <a:moveTo>
                      <a:pt x="0" y="244"/>
                    </a:moveTo>
                    <a:lnTo>
                      <a:pt x="306" y="0"/>
                    </a:lnTo>
                    <a:lnTo>
                      <a:pt x="294" y="556"/>
                    </a:lnTo>
                    <a:lnTo>
                      <a:pt x="294" y="688"/>
                    </a:lnTo>
                    <a:lnTo>
                      <a:pt x="0" y="836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6"/>
              <p:cNvSpPr/>
              <p:nvPr/>
            </p:nvSpPr>
            <p:spPr bwMode="auto">
              <a:xfrm>
                <a:off x="4672013" y="4724400"/>
                <a:ext cx="1200150" cy="720725"/>
              </a:xfrm>
              <a:custGeom>
                <a:avLst/>
                <a:gdLst>
                  <a:gd name="T0" fmla="*/ 108 w 756"/>
                  <a:gd name="T1" fmla="*/ 450 h 454"/>
                  <a:gd name="T2" fmla="*/ 684 w 756"/>
                  <a:gd name="T3" fmla="*/ 454 h 454"/>
                  <a:gd name="T4" fmla="*/ 756 w 756"/>
                  <a:gd name="T5" fmla="*/ 180 h 454"/>
                  <a:gd name="T6" fmla="*/ 756 w 756"/>
                  <a:gd name="T7" fmla="*/ 180 h 454"/>
                  <a:gd name="T8" fmla="*/ 746 w 756"/>
                  <a:gd name="T9" fmla="*/ 152 h 454"/>
                  <a:gd name="T10" fmla="*/ 718 w 756"/>
                  <a:gd name="T11" fmla="*/ 94 h 454"/>
                  <a:gd name="T12" fmla="*/ 700 w 756"/>
                  <a:gd name="T13" fmla="*/ 62 h 454"/>
                  <a:gd name="T14" fmla="*/ 684 w 756"/>
                  <a:gd name="T15" fmla="*/ 34 h 454"/>
                  <a:gd name="T16" fmla="*/ 668 w 756"/>
                  <a:gd name="T17" fmla="*/ 12 h 454"/>
                  <a:gd name="T18" fmla="*/ 662 w 756"/>
                  <a:gd name="T19" fmla="*/ 4 h 454"/>
                  <a:gd name="T20" fmla="*/ 656 w 756"/>
                  <a:gd name="T21" fmla="*/ 2 h 454"/>
                  <a:gd name="T22" fmla="*/ 656 w 756"/>
                  <a:gd name="T23" fmla="*/ 2 h 454"/>
                  <a:gd name="T24" fmla="*/ 646 w 756"/>
                  <a:gd name="T25" fmla="*/ 0 h 454"/>
                  <a:gd name="T26" fmla="*/ 634 w 756"/>
                  <a:gd name="T27" fmla="*/ 0 h 454"/>
                  <a:gd name="T28" fmla="*/ 592 w 756"/>
                  <a:gd name="T29" fmla="*/ 0 h 454"/>
                  <a:gd name="T30" fmla="*/ 484 w 756"/>
                  <a:gd name="T31" fmla="*/ 8 h 454"/>
                  <a:gd name="T32" fmla="*/ 376 w 756"/>
                  <a:gd name="T33" fmla="*/ 18 h 454"/>
                  <a:gd name="T34" fmla="*/ 318 w 756"/>
                  <a:gd name="T35" fmla="*/ 24 h 454"/>
                  <a:gd name="T36" fmla="*/ 84 w 756"/>
                  <a:gd name="T37" fmla="*/ 24 h 454"/>
                  <a:gd name="T38" fmla="*/ 0 w 756"/>
                  <a:gd name="T39" fmla="*/ 110 h 454"/>
                  <a:gd name="T40" fmla="*/ 108 w 756"/>
                  <a:gd name="T41" fmla="*/ 4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454">
                    <a:moveTo>
                      <a:pt x="108" y="450"/>
                    </a:moveTo>
                    <a:lnTo>
                      <a:pt x="684" y="454"/>
                    </a:lnTo>
                    <a:lnTo>
                      <a:pt x="756" y="180"/>
                    </a:lnTo>
                    <a:lnTo>
                      <a:pt x="756" y="180"/>
                    </a:lnTo>
                    <a:lnTo>
                      <a:pt x="746" y="152"/>
                    </a:lnTo>
                    <a:lnTo>
                      <a:pt x="718" y="94"/>
                    </a:lnTo>
                    <a:lnTo>
                      <a:pt x="700" y="62"/>
                    </a:lnTo>
                    <a:lnTo>
                      <a:pt x="684" y="34"/>
                    </a:lnTo>
                    <a:lnTo>
                      <a:pt x="668" y="12"/>
                    </a:lnTo>
                    <a:lnTo>
                      <a:pt x="662" y="4"/>
                    </a:lnTo>
                    <a:lnTo>
                      <a:pt x="656" y="2"/>
                    </a:lnTo>
                    <a:lnTo>
                      <a:pt x="656" y="2"/>
                    </a:lnTo>
                    <a:lnTo>
                      <a:pt x="646" y="0"/>
                    </a:lnTo>
                    <a:lnTo>
                      <a:pt x="634" y="0"/>
                    </a:lnTo>
                    <a:lnTo>
                      <a:pt x="592" y="0"/>
                    </a:lnTo>
                    <a:lnTo>
                      <a:pt x="484" y="8"/>
                    </a:lnTo>
                    <a:lnTo>
                      <a:pt x="376" y="18"/>
                    </a:lnTo>
                    <a:lnTo>
                      <a:pt x="318" y="24"/>
                    </a:lnTo>
                    <a:lnTo>
                      <a:pt x="84" y="24"/>
                    </a:lnTo>
                    <a:lnTo>
                      <a:pt x="0" y="110"/>
                    </a:lnTo>
                    <a:lnTo>
                      <a:pt x="108" y="45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7"/>
              <p:cNvSpPr/>
              <p:nvPr/>
            </p:nvSpPr>
            <p:spPr bwMode="auto">
              <a:xfrm>
                <a:off x="4398963" y="4321175"/>
                <a:ext cx="444500" cy="1117600"/>
              </a:xfrm>
              <a:custGeom>
                <a:avLst/>
                <a:gdLst>
                  <a:gd name="T0" fmla="*/ 0 w 280"/>
                  <a:gd name="T1" fmla="*/ 0 h 704"/>
                  <a:gd name="T2" fmla="*/ 28 w 280"/>
                  <a:gd name="T3" fmla="*/ 346 h 704"/>
                  <a:gd name="T4" fmla="*/ 280 w 280"/>
                  <a:gd name="T5" fmla="*/ 704 h 704"/>
                  <a:gd name="T6" fmla="*/ 266 w 280"/>
                  <a:gd name="T7" fmla="*/ 364 h 704"/>
                  <a:gd name="T8" fmla="*/ 228 w 280"/>
                  <a:gd name="T9" fmla="*/ 10 h 704"/>
                  <a:gd name="T10" fmla="*/ 0 w 280"/>
                  <a:gd name="T1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704">
                    <a:moveTo>
                      <a:pt x="0" y="0"/>
                    </a:moveTo>
                    <a:lnTo>
                      <a:pt x="28" y="346"/>
                    </a:lnTo>
                    <a:lnTo>
                      <a:pt x="280" y="704"/>
                    </a:lnTo>
                    <a:lnTo>
                      <a:pt x="266" y="364"/>
                    </a:lnTo>
                    <a:lnTo>
                      <a:pt x="228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8"/>
              <p:cNvSpPr/>
              <p:nvPr/>
            </p:nvSpPr>
            <p:spPr bwMode="auto">
              <a:xfrm>
                <a:off x="4398963" y="3727450"/>
                <a:ext cx="1628775" cy="1171575"/>
              </a:xfrm>
              <a:custGeom>
                <a:avLst/>
                <a:gdLst>
                  <a:gd name="T0" fmla="*/ 856 w 1026"/>
                  <a:gd name="T1" fmla="*/ 56 h 738"/>
                  <a:gd name="T2" fmla="*/ 312 w 1026"/>
                  <a:gd name="T3" fmla="*/ 56 h 738"/>
                  <a:gd name="T4" fmla="*/ 0 w 1026"/>
                  <a:gd name="T5" fmla="*/ 374 h 738"/>
                  <a:gd name="T6" fmla="*/ 266 w 1026"/>
                  <a:gd name="T7" fmla="*/ 738 h 738"/>
                  <a:gd name="T8" fmla="*/ 856 w 1026"/>
                  <a:gd name="T9" fmla="*/ 738 h 738"/>
                  <a:gd name="T10" fmla="*/ 922 w 1026"/>
                  <a:gd name="T11" fmla="*/ 474 h 738"/>
                  <a:gd name="T12" fmla="*/ 1026 w 1026"/>
                  <a:gd name="T13" fmla="*/ 216 h 738"/>
                  <a:gd name="T14" fmla="*/ 918 w 1026"/>
                  <a:gd name="T15" fmla="*/ 0 h 738"/>
                  <a:gd name="T16" fmla="*/ 856 w 1026"/>
                  <a:gd name="T17" fmla="*/ 5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6" h="738">
                    <a:moveTo>
                      <a:pt x="856" y="56"/>
                    </a:moveTo>
                    <a:lnTo>
                      <a:pt x="312" y="56"/>
                    </a:lnTo>
                    <a:lnTo>
                      <a:pt x="0" y="374"/>
                    </a:lnTo>
                    <a:lnTo>
                      <a:pt x="266" y="738"/>
                    </a:lnTo>
                    <a:lnTo>
                      <a:pt x="856" y="738"/>
                    </a:lnTo>
                    <a:lnTo>
                      <a:pt x="922" y="474"/>
                    </a:lnTo>
                    <a:lnTo>
                      <a:pt x="1026" y="216"/>
                    </a:lnTo>
                    <a:lnTo>
                      <a:pt x="918" y="0"/>
                    </a:lnTo>
                    <a:lnTo>
                      <a:pt x="856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9"/>
              <p:cNvSpPr/>
              <p:nvPr/>
            </p:nvSpPr>
            <p:spPr bwMode="auto">
              <a:xfrm>
                <a:off x="6103938" y="2432050"/>
                <a:ext cx="1266825" cy="1333500"/>
              </a:xfrm>
              <a:custGeom>
                <a:avLst/>
                <a:gdLst>
                  <a:gd name="T0" fmla="*/ 90 w 798"/>
                  <a:gd name="T1" fmla="*/ 720 h 840"/>
                  <a:gd name="T2" fmla="*/ 0 w 798"/>
                  <a:gd name="T3" fmla="*/ 470 h 840"/>
                  <a:gd name="T4" fmla="*/ 100 w 798"/>
                  <a:gd name="T5" fmla="*/ 302 h 840"/>
                  <a:gd name="T6" fmla="*/ 346 w 798"/>
                  <a:gd name="T7" fmla="*/ 0 h 840"/>
                  <a:gd name="T8" fmla="*/ 742 w 798"/>
                  <a:gd name="T9" fmla="*/ 302 h 840"/>
                  <a:gd name="T10" fmla="*/ 798 w 798"/>
                  <a:gd name="T11" fmla="*/ 488 h 840"/>
                  <a:gd name="T12" fmla="*/ 696 w 798"/>
                  <a:gd name="T13" fmla="*/ 720 h 840"/>
                  <a:gd name="T14" fmla="*/ 280 w 798"/>
                  <a:gd name="T15" fmla="*/ 840 h 840"/>
                  <a:gd name="T16" fmla="*/ 90 w 798"/>
                  <a:gd name="T17" fmla="*/ 72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840">
                    <a:moveTo>
                      <a:pt x="90" y="720"/>
                    </a:moveTo>
                    <a:lnTo>
                      <a:pt x="0" y="470"/>
                    </a:lnTo>
                    <a:lnTo>
                      <a:pt x="100" y="302"/>
                    </a:lnTo>
                    <a:lnTo>
                      <a:pt x="346" y="0"/>
                    </a:lnTo>
                    <a:lnTo>
                      <a:pt x="742" y="302"/>
                    </a:lnTo>
                    <a:lnTo>
                      <a:pt x="798" y="488"/>
                    </a:lnTo>
                    <a:lnTo>
                      <a:pt x="696" y="720"/>
                    </a:lnTo>
                    <a:lnTo>
                      <a:pt x="280" y="840"/>
                    </a:lnTo>
                    <a:lnTo>
                      <a:pt x="90" y="72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10"/>
              <p:cNvSpPr/>
              <p:nvPr/>
            </p:nvSpPr>
            <p:spPr bwMode="auto">
              <a:xfrm>
                <a:off x="5757863" y="2432050"/>
                <a:ext cx="504825" cy="1549400"/>
              </a:xfrm>
              <a:custGeom>
                <a:avLst/>
                <a:gdLst>
                  <a:gd name="T0" fmla="*/ 0 w 318"/>
                  <a:gd name="T1" fmla="*/ 0 h 976"/>
                  <a:gd name="T2" fmla="*/ 0 w 318"/>
                  <a:gd name="T3" fmla="*/ 872 h 976"/>
                  <a:gd name="T4" fmla="*/ 82 w 318"/>
                  <a:gd name="T5" fmla="*/ 976 h 976"/>
                  <a:gd name="T6" fmla="*/ 310 w 318"/>
                  <a:gd name="T7" fmla="*/ 786 h 976"/>
                  <a:gd name="T8" fmla="*/ 308 w 318"/>
                  <a:gd name="T9" fmla="*/ 720 h 976"/>
                  <a:gd name="T10" fmla="*/ 318 w 318"/>
                  <a:gd name="T11" fmla="*/ 302 h 976"/>
                  <a:gd name="T12" fmla="*/ 232 w 318"/>
                  <a:gd name="T13" fmla="*/ 0 h 976"/>
                  <a:gd name="T14" fmla="*/ 0 w 318"/>
                  <a:gd name="T15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976">
                    <a:moveTo>
                      <a:pt x="0" y="0"/>
                    </a:moveTo>
                    <a:lnTo>
                      <a:pt x="0" y="872"/>
                    </a:lnTo>
                    <a:lnTo>
                      <a:pt x="82" y="976"/>
                    </a:lnTo>
                    <a:lnTo>
                      <a:pt x="310" y="786"/>
                    </a:lnTo>
                    <a:lnTo>
                      <a:pt x="308" y="720"/>
                    </a:lnTo>
                    <a:lnTo>
                      <a:pt x="318" y="302"/>
                    </a:lnTo>
                    <a:lnTo>
                      <a:pt x="2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1"/>
              <p:cNvSpPr/>
              <p:nvPr/>
            </p:nvSpPr>
            <p:spPr bwMode="auto">
              <a:xfrm>
                <a:off x="7208838" y="2432050"/>
                <a:ext cx="450850" cy="1438275"/>
              </a:xfrm>
              <a:custGeom>
                <a:avLst/>
                <a:gdLst>
                  <a:gd name="T0" fmla="*/ 284 w 284"/>
                  <a:gd name="T1" fmla="*/ 0 h 906"/>
                  <a:gd name="T2" fmla="*/ 172 w 284"/>
                  <a:gd name="T3" fmla="*/ 906 h 906"/>
                  <a:gd name="T4" fmla="*/ 0 w 284"/>
                  <a:gd name="T5" fmla="*/ 720 h 906"/>
                  <a:gd name="T6" fmla="*/ 46 w 284"/>
                  <a:gd name="T7" fmla="*/ 302 h 906"/>
                  <a:gd name="T8" fmla="*/ 66 w 284"/>
                  <a:gd name="T9" fmla="*/ 74 h 906"/>
                  <a:gd name="T10" fmla="*/ 284 w 284"/>
                  <a:gd name="T11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906">
                    <a:moveTo>
                      <a:pt x="284" y="0"/>
                    </a:moveTo>
                    <a:lnTo>
                      <a:pt x="172" y="906"/>
                    </a:lnTo>
                    <a:lnTo>
                      <a:pt x="0" y="720"/>
                    </a:lnTo>
                    <a:lnTo>
                      <a:pt x="46" y="302"/>
                    </a:lnTo>
                    <a:lnTo>
                      <a:pt x="66" y="74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12"/>
              <p:cNvSpPr/>
              <p:nvPr/>
            </p:nvSpPr>
            <p:spPr bwMode="auto">
              <a:xfrm>
                <a:off x="5757863" y="2019300"/>
                <a:ext cx="1901825" cy="892175"/>
              </a:xfrm>
              <a:custGeom>
                <a:avLst/>
                <a:gdLst>
                  <a:gd name="T0" fmla="*/ 0 w 1198"/>
                  <a:gd name="T1" fmla="*/ 260 h 562"/>
                  <a:gd name="T2" fmla="*/ 294 w 1198"/>
                  <a:gd name="T3" fmla="*/ 0 h 562"/>
                  <a:gd name="T4" fmla="*/ 832 w 1198"/>
                  <a:gd name="T5" fmla="*/ 0 h 562"/>
                  <a:gd name="T6" fmla="*/ 1198 w 1198"/>
                  <a:gd name="T7" fmla="*/ 260 h 562"/>
                  <a:gd name="T8" fmla="*/ 960 w 1198"/>
                  <a:gd name="T9" fmla="*/ 562 h 562"/>
                  <a:gd name="T10" fmla="*/ 318 w 1198"/>
                  <a:gd name="T11" fmla="*/ 562 h 562"/>
                  <a:gd name="T12" fmla="*/ 0 w 1198"/>
                  <a:gd name="T13" fmla="*/ 26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8" h="562">
                    <a:moveTo>
                      <a:pt x="0" y="260"/>
                    </a:moveTo>
                    <a:lnTo>
                      <a:pt x="294" y="0"/>
                    </a:lnTo>
                    <a:lnTo>
                      <a:pt x="832" y="0"/>
                    </a:lnTo>
                    <a:lnTo>
                      <a:pt x="1198" y="260"/>
                    </a:lnTo>
                    <a:lnTo>
                      <a:pt x="960" y="562"/>
                    </a:lnTo>
                    <a:lnTo>
                      <a:pt x="318" y="562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13"/>
              <p:cNvSpPr/>
              <p:nvPr/>
            </p:nvSpPr>
            <p:spPr bwMode="auto">
              <a:xfrm>
                <a:off x="5757863" y="3575050"/>
                <a:ext cx="2085975" cy="1527175"/>
              </a:xfrm>
              <a:custGeom>
                <a:avLst/>
                <a:gdLst>
                  <a:gd name="T0" fmla="*/ 0 w 1314"/>
                  <a:gd name="T1" fmla="*/ 348 h 962"/>
                  <a:gd name="T2" fmla="*/ 308 w 1314"/>
                  <a:gd name="T3" fmla="*/ 0 h 962"/>
                  <a:gd name="T4" fmla="*/ 914 w 1314"/>
                  <a:gd name="T5" fmla="*/ 0 h 962"/>
                  <a:gd name="T6" fmla="*/ 1314 w 1314"/>
                  <a:gd name="T7" fmla="*/ 348 h 962"/>
                  <a:gd name="T8" fmla="*/ 1178 w 1314"/>
                  <a:gd name="T9" fmla="*/ 748 h 962"/>
                  <a:gd name="T10" fmla="*/ 914 w 1314"/>
                  <a:gd name="T11" fmla="*/ 962 h 962"/>
                  <a:gd name="T12" fmla="*/ 224 w 1314"/>
                  <a:gd name="T13" fmla="*/ 908 h 962"/>
                  <a:gd name="T14" fmla="*/ 36 w 1314"/>
                  <a:gd name="T15" fmla="*/ 480 h 962"/>
                  <a:gd name="T16" fmla="*/ 0 w 1314"/>
                  <a:gd name="T17" fmla="*/ 348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4" h="962">
                    <a:moveTo>
                      <a:pt x="0" y="348"/>
                    </a:moveTo>
                    <a:lnTo>
                      <a:pt x="308" y="0"/>
                    </a:lnTo>
                    <a:lnTo>
                      <a:pt x="914" y="0"/>
                    </a:lnTo>
                    <a:lnTo>
                      <a:pt x="1314" y="348"/>
                    </a:lnTo>
                    <a:lnTo>
                      <a:pt x="1178" y="748"/>
                    </a:lnTo>
                    <a:lnTo>
                      <a:pt x="914" y="962"/>
                    </a:lnTo>
                    <a:lnTo>
                      <a:pt x="224" y="908"/>
                    </a:lnTo>
                    <a:lnTo>
                      <a:pt x="36" y="48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4"/>
              <p:cNvSpPr/>
              <p:nvPr/>
            </p:nvSpPr>
            <p:spPr bwMode="auto">
              <a:xfrm>
                <a:off x="7078663" y="4127500"/>
                <a:ext cx="765175" cy="1946275"/>
              </a:xfrm>
              <a:custGeom>
                <a:avLst/>
                <a:gdLst>
                  <a:gd name="T0" fmla="*/ 228 w 482"/>
                  <a:gd name="T1" fmla="*/ 400 h 1226"/>
                  <a:gd name="T2" fmla="*/ 0 w 482"/>
                  <a:gd name="T3" fmla="*/ 812 h 1226"/>
                  <a:gd name="T4" fmla="*/ 112 w 482"/>
                  <a:gd name="T5" fmla="*/ 1226 h 1226"/>
                  <a:gd name="T6" fmla="*/ 350 w 482"/>
                  <a:gd name="T7" fmla="*/ 812 h 1226"/>
                  <a:gd name="T8" fmla="*/ 482 w 482"/>
                  <a:gd name="T9" fmla="*/ 0 h 1226"/>
                  <a:gd name="T10" fmla="*/ 228 w 482"/>
                  <a:gd name="T11" fmla="*/ 40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1226">
                    <a:moveTo>
                      <a:pt x="228" y="400"/>
                    </a:moveTo>
                    <a:lnTo>
                      <a:pt x="0" y="812"/>
                    </a:lnTo>
                    <a:lnTo>
                      <a:pt x="112" y="1226"/>
                    </a:lnTo>
                    <a:lnTo>
                      <a:pt x="350" y="812"/>
                    </a:lnTo>
                    <a:lnTo>
                      <a:pt x="482" y="0"/>
                    </a:lnTo>
                    <a:lnTo>
                      <a:pt x="228" y="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5"/>
              <p:cNvSpPr/>
              <p:nvPr/>
            </p:nvSpPr>
            <p:spPr bwMode="auto">
              <a:xfrm>
                <a:off x="6078538" y="4762500"/>
                <a:ext cx="1362075" cy="1311275"/>
              </a:xfrm>
              <a:custGeom>
                <a:avLst/>
                <a:gdLst>
                  <a:gd name="T0" fmla="*/ 166 w 858"/>
                  <a:gd name="T1" fmla="*/ 0 h 826"/>
                  <a:gd name="T2" fmla="*/ 858 w 858"/>
                  <a:gd name="T3" fmla="*/ 0 h 826"/>
                  <a:gd name="T4" fmla="*/ 742 w 858"/>
                  <a:gd name="T5" fmla="*/ 826 h 826"/>
                  <a:gd name="T6" fmla="*/ 116 w 858"/>
                  <a:gd name="T7" fmla="*/ 826 h 826"/>
                  <a:gd name="T8" fmla="*/ 0 w 858"/>
                  <a:gd name="T9" fmla="*/ 214 h 826"/>
                  <a:gd name="T10" fmla="*/ 166 w 858"/>
                  <a:gd name="T11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8" h="826">
                    <a:moveTo>
                      <a:pt x="166" y="0"/>
                    </a:moveTo>
                    <a:lnTo>
                      <a:pt x="858" y="0"/>
                    </a:lnTo>
                    <a:lnTo>
                      <a:pt x="742" y="826"/>
                    </a:lnTo>
                    <a:lnTo>
                      <a:pt x="116" y="826"/>
                    </a:lnTo>
                    <a:lnTo>
                      <a:pt x="0" y="21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6"/>
              <p:cNvSpPr/>
              <p:nvPr/>
            </p:nvSpPr>
            <p:spPr bwMode="auto">
              <a:xfrm>
                <a:off x="5757863" y="4127500"/>
                <a:ext cx="584200" cy="1946275"/>
              </a:xfrm>
              <a:custGeom>
                <a:avLst/>
                <a:gdLst>
                  <a:gd name="T0" fmla="*/ 0 w 368"/>
                  <a:gd name="T1" fmla="*/ 0 h 1226"/>
                  <a:gd name="T2" fmla="*/ 0 w 368"/>
                  <a:gd name="T3" fmla="*/ 830 h 1226"/>
                  <a:gd name="T4" fmla="*/ 318 w 368"/>
                  <a:gd name="T5" fmla="*/ 1226 h 1226"/>
                  <a:gd name="T6" fmla="*/ 368 w 368"/>
                  <a:gd name="T7" fmla="*/ 400 h 1226"/>
                  <a:gd name="T8" fmla="*/ 0 w 368"/>
                  <a:gd name="T9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26">
                    <a:moveTo>
                      <a:pt x="0" y="0"/>
                    </a:moveTo>
                    <a:lnTo>
                      <a:pt x="0" y="830"/>
                    </a:lnTo>
                    <a:lnTo>
                      <a:pt x="318" y="1226"/>
                    </a:lnTo>
                    <a:lnTo>
                      <a:pt x="368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5429288" y="1946156"/>
              <a:ext cx="1622013" cy="2800783"/>
              <a:chOff x="5429288" y="2217439"/>
              <a:chExt cx="1622013" cy="2800783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5490463" y="2217439"/>
                <a:ext cx="382405" cy="471395"/>
                <a:chOff x="3328993" y="1898648"/>
                <a:chExt cx="1193802" cy="1471615"/>
              </a:xfrm>
              <a:solidFill>
                <a:schemeClr val="bg1"/>
              </a:solidFill>
              <a:effectLst/>
            </p:grpSpPr>
            <p:sp>
              <p:nvSpPr>
                <p:cNvPr id="28" name="Freeform: Shape 36"/>
                <p:cNvSpPr/>
                <p:nvPr/>
              </p:nvSpPr>
              <p:spPr bwMode="auto">
                <a:xfrm>
                  <a:off x="3328993" y="2593972"/>
                  <a:ext cx="1193802" cy="223838"/>
                </a:xfrm>
                <a:custGeom>
                  <a:avLst/>
                  <a:gdLst>
                    <a:gd name="T0" fmla="*/ 752 w 752"/>
                    <a:gd name="T1" fmla="*/ 0 h 141"/>
                    <a:gd name="T2" fmla="*/ 0 w 752"/>
                    <a:gd name="T3" fmla="*/ 2 h 141"/>
                    <a:gd name="T4" fmla="*/ 1 w 752"/>
                    <a:gd name="T5" fmla="*/ 141 h 141"/>
                    <a:gd name="T6" fmla="*/ 752 w 752"/>
                    <a:gd name="T7" fmla="*/ 139 h 141"/>
                    <a:gd name="T8" fmla="*/ 752 w 752"/>
                    <a:gd name="T9" fmla="*/ 0 h 141"/>
                    <a:gd name="T10" fmla="*/ 79 w 752"/>
                    <a:gd name="T11" fmla="*/ 80 h 141"/>
                    <a:gd name="T12" fmla="*/ 79 w 752"/>
                    <a:gd name="T13" fmla="*/ 12 h 141"/>
                    <a:gd name="T14" fmla="*/ 97 w 752"/>
                    <a:gd name="T15" fmla="*/ 12 h 141"/>
                    <a:gd name="T16" fmla="*/ 97 w 752"/>
                    <a:gd name="T17" fmla="*/ 80 h 141"/>
                    <a:gd name="T18" fmla="*/ 79 w 752"/>
                    <a:gd name="T19" fmla="*/ 80 h 141"/>
                    <a:gd name="T20" fmla="*/ 153 w 752"/>
                    <a:gd name="T21" fmla="*/ 80 h 141"/>
                    <a:gd name="T22" fmla="*/ 153 w 752"/>
                    <a:gd name="T23" fmla="*/ 12 h 141"/>
                    <a:gd name="T24" fmla="*/ 172 w 752"/>
                    <a:gd name="T25" fmla="*/ 12 h 141"/>
                    <a:gd name="T26" fmla="*/ 172 w 752"/>
                    <a:gd name="T27" fmla="*/ 80 h 141"/>
                    <a:gd name="T28" fmla="*/ 153 w 752"/>
                    <a:gd name="T29" fmla="*/ 80 h 141"/>
                    <a:gd name="T30" fmla="*/ 228 w 752"/>
                    <a:gd name="T31" fmla="*/ 80 h 141"/>
                    <a:gd name="T32" fmla="*/ 227 w 752"/>
                    <a:gd name="T33" fmla="*/ 12 h 141"/>
                    <a:gd name="T34" fmla="*/ 246 w 752"/>
                    <a:gd name="T35" fmla="*/ 12 h 141"/>
                    <a:gd name="T36" fmla="*/ 246 w 752"/>
                    <a:gd name="T37" fmla="*/ 80 h 141"/>
                    <a:gd name="T38" fmla="*/ 228 w 752"/>
                    <a:gd name="T39" fmla="*/ 80 h 141"/>
                    <a:gd name="T40" fmla="*/ 302 w 752"/>
                    <a:gd name="T41" fmla="*/ 80 h 141"/>
                    <a:gd name="T42" fmla="*/ 302 w 752"/>
                    <a:gd name="T43" fmla="*/ 12 h 141"/>
                    <a:gd name="T44" fmla="*/ 320 w 752"/>
                    <a:gd name="T45" fmla="*/ 12 h 141"/>
                    <a:gd name="T46" fmla="*/ 320 w 752"/>
                    <a:gd name="T47" fmla="*/ 80 h 141"/>
                    <a:gd name="T48" fmla="*/ 302 w 752"/>
                    <a:gd name="T49" fmla="*/ 80 h 141"/>
                    <a:gd name="T50" fmla="*/ 376 w 752"/>
                    <a:gd name="T51" fmla="*/ 80 h 141"/>
                    <a:gd name="T52" fmla="*/ 376 w 752"/>
                    <a:gd name="T53" fmla="*/ 12 h 141"/>
                    <a:gd name="T54" fmla="*/ 395 w 752"/>
                    <a:gd name="T55" fmla="*/ 12 h 141"/>
                    <a:gd name="T56" fmla="*/ 395 w 752"/>
                    <a:gd name="T57" fmla="*/ 80 h 141"/>
                    <a:gd name="T58" fmla="*/ 376 w 752"/>
                    <a:gd name="T59" fmla="*/ 80 h 141"/>
                    <a:gd name="T60" fmla="*/ 451 w 752"/>
                    <a:gd name="T61" fmla="*/ 80 h 141"/>
                    <a:gd name="T62" fmla="*/ 451 w 752"/>
                    <a:gd name="T63" fmla="*/ 12 h 141"/>
                    <a:gd name="T64" fmla="*/ 469 w 752"/>
                    <a:gd name="T65" fmla="*/ 12 h 141"/>
                    <a:gd name="T66" fmla="*/ 469 w 752"/>
                    <a:gd name="T67" fmla="*/ 80 h 141"/>
                    <a:gd name="T68" fmla="*/ 451 w 752"/>
                    <a:gd name="T69" fmla="*/ 80 h 141"/>
                    <a:gd name="T70" fmla="*/ 525 w 752"/>
                    <a:gd name="T71" fmla="*/ 80 h 141"/>
                    <a:gd name="T72" fmla="*/ 525 w 752"/>
                    <a:gd name="T73" fmla="*/ 12 h 141"/>
                    <a:gd name="T74" fmla="*/ 543 w 752"/>
                    <a:gd name="T75" fmla="*/ 12 h 141"/>
                    <a:gd name="T76" fmla="*/ 545 w 752"/>
                    <a:gd name="T77" fmla="*/ 80 h 141"/>
                    <a:gd name="T78" fmla="*/ 525 w 752"/>
                    <a:gd name="T79" fmla="*/ 80 h 141"/>
                    <a:gd name="T80" fmla="*/ 599 w 752"/>
                    <a:gd name="T81" fmla="*/ 80 h 141"/>
                    <a:gd name="T82" fmla="*/ 599 w 752"/>
                    <a:gd name="T83" fmla="*/ 12 h 141"/>
                    <a:gd name="T84" fmla="*/ 619 w 752"/>
                    <a:gd name="T85" fmla="*/ 12 h 141"/>
                    <a:gd name="T86" fmla="*/ 619 w 752"/>
                    <a:gd name="T87" fmla="*/ 80 h 141"/>
                    <a:gd name="T88" fmla="*/ 599 w 752"/>
                    <a:gd name="T89" fmla="*/ 80 h 141"/>
                    <a:gd name="T90" fmla="*/ 675 w 752"/>
                    <a:gd name="T91" fmla="*/ 79 h 141"/>
                    <a:gd name="T92" fmla="*/ 675 w 752"/>
                    <a:gd name="T93" fmla="*/ 11 h 141"/>
                    <a:gd name="T94" fmla="*/ 693 w 752"/>
                    <a:gd name="T95" fmla="*/ 11 h 141"/>
                    <a:gd name="T96" fmla="*/ 693 w 752"/>
                    <a:gd name="T97" fmla="*/ 79 h 141"/>
                    <a:gd name="T98" fmla="*/ 675 w 752"/>
                    <a:gd name="T99" fmla="*/ 7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52" h="141">
                      <a:moveTo>
                        <a:pt x="752" y="0"/>
                      </a:moveTo>
                      <a:lnTo>
                        <a:pt x="0" y="2"/>
                      </a:lnTo>
                      <a:lnTo>
                        <a:pt x="1" y="141"/>
                      </a:lnTo>
                      <a:lnTo>
                        <a:pt x="752" y="139"/>
                      </a:lnTo>
                      <a:lnTo>
                        <a:pt x="752" y="0"/>
                      </a:lnTo>
                      <a:close/>
                      <a:moveTo>
                        <a:pt x="79" y="80"/>
                      </a:moveTo>
                      <a:lnTo>
                        <a:pt x="79" y="12"/>
                      </a:lnTo>
                      <a:lnTo>
                        <a:pt x="97" y="12"/>
                      </a:lnTo>
                      <a:lnTo>
                        <a:pt x="97" y="80"/>
                      </a:lnTo>
                      <a:lnTo>
                        <a:pt x="79" y="80"/>
                      </a:lnTo>
                      <a:close/>
                      <a:moveTo>
                        <a:pt x="153" y="80"/>
                      </a:moveTo>
                      <a:lnTo>
                        <a:pt x="153" y="12"/>
                      </a:lnTo>
                      <a:lnTo>
                        <a:pt x="172" y="12"/>
                      </a:lnTo>
                      <a:lnTo>
                        <a:pt x="172" y="80"/>
                      </a:lnTo>
                      <a:lnTo>
                        <a:pt x="153" y="80"/>
                      </a:lnTo>
                      <a:close/>
                      <a:moveTo>
                        <a:pt x="228" y="80"/>
                      </a:moveTo>
                      <a:lnTo>
                        <a:pt x="227" y="12"/>
                      </a:lnTo>
                      <a:lnTo>
                        <a:pt x="246" y="12"/>
                      </a:lnTo>
                      <a:lnTo>
                        <a:pt x="246" y="80"/>
                      </a:lnTo>
                      <a:lnTo>
                        <a:pt x="228" y="80"/>
                      </a:lnTo>
                      <a:close/>
                      <a:moveTo>
                        <a:pt x="302" y="80"/>
                      </a:moveTo>
                      <a:lnTo>
                        <a:pt x="302" y="12"/>
                      </a:lnTo>
                      <a:lnTo>
                        <a:pt x="320" y="12"/>
                      </a:lnTo>
                      <a:lnTo>
                        <a:pt x="320" y="80"/>
                      </a:lnTo>
                      <a:lnTo>
                        <a:pt x="302" y="80"/>
                      </a:lnTo>
                      <a:close/>
                      <a:moveTo>
                        <a:pt x="376" y="80"/>
                      </a:moveTo>
                      <a:lnTo>
                        <a:pt x="376" y="12"/>
                      </a:lnTo>
                      <a:lnTo>
                        <a:pt x="395" y="12"/>
                      </a:lnTo>
                      <a:lnTo>
                        <a:pt x="395" y="80"/>
                      </a:lnTo>
                      <a:lnTo>
                        <a:pt x="376" y="80"/>
                      </a:lnTo>
                      <a:close/>
                      <a:moveTo>
                        <a:pt x="451" y="80"/>
                      </a:moveTo>
                      <a:lnTo>
                        <a:pt x="451" y="12"/>
                      </a:lnTo>
                      <a:lnTo>
                        <a:pt x="469" y="12"/>
                      </a:lnTo>
                      <a:lnTo>
                        <a:pt x="469" y="80"/>
                      </a:lnTo>
                      <a:lnTo>
                        <a:pt x="451" y="80"/>
                      </a:lnTo>
                      <a:close/>
                      <a:moveTo>
                        <a:pt x="525" y="80"/>
                      </a:moveTo>
                      <a:lnTo>
                        <a:pt x="525" y="12"/>
                      </a:lnTo>
                      <a:lnTo>
                        <a:pt x="543" y="12"/>
                      </a:lnTo>
                      <a:lnTo>
                        <a:pt x="545" y="80"/>
                      </a:lnTo>
                      <a:lnTo>
                        <a:pt x="525" y="80"/>
                      </a:lnTo>
                      <a:close/>
                      <a:moveTo>
                        <a:pt x="599" y="80"/>
                      </a:moveTo>
                      <a:lnTo>
                        <a:pt x="599" y="12"/>
                      </a:lnTo>
                      <a:lnTo>
                        <a:pt x="619" y="12"/>
                      </a:lnTo>
                      <a:lnTo>
                        <a:pt x="619" y="80"/>
                      </a:lnTo>
                      <a:lnTo>
                        <a:pt x="599" y="80"/>
                      </a:lnTo>
                      <a:close/>
                      <a:moveTo>
                        <a:pt x="675" y="79"/>
                      </a:moveTo>
                      <a:lnTo>
                        <a:pt x="675" y="11"/>
                      </a:lnTo>
                      <a:lnTo>
                        <a:pt x="693" y="11"/>
                      </a:lnTo>
                      <a:lnTo>
                        <a:pt x="693" y="79"/>
                      </a:lnTo>
                      <a:lnTo>
                        <a:pt x="675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37"/>
                <p:cNvSpPr/>
                <p:nvPr/>
              </p:nvSpPr>
              <p:spPr bwMode="auto">
                <a:xfrm>
                  <a:off x="3714756" y="1898648"/>
                  <a:ext cx="400050" cy="660399"/>
                </a:xfrm>
                <a:custGeom>
                  <a:avLst/>
                  <a:gdLst>
                    <a:gd name="T0" fmla="*/ 0 w 221"/>
                    <a:gd name="T1" fmla="*/ 365 h 365"/>
                    <a:gd name="T2" fmla="*/ 65 w 221"/>
                    <a:gd name="T3" fmla="*/ 365 h 365"/>
                    <a:gd name="T4" fmla="*/ 107 w 221"/>
                    <a:gd name="T5" fmla="*/ 241 h 365"/>
                    <a:gd name="T6" fmla="*/ 155 w 221"/>
                    <a:gd name="T7" fmla="*/ 365 h 365"/>
                    <a:gd name="T8" fmla="*/ 221 w 221"/>
                    <a:gd name="T9" fmla="*/ 365 h 365"/>
                    <a:gd name="T10" fmla="*/ 157 w 221"/>
                    <a:gd name="T11" fmla="*/ 191 h 365"/>
                    <a:gd name="T12" fmla="*/ 157 w 221"/>
                    <a:gd name="T13" fmla="*/ 191 h 365"/>
                    <a:gd name="T14" fmla="*/ 171 w 221"/>
                    <a:gd name="T15" fmla="*/ 155 h 365"/>
                    <a:gd name="T16" fmla="*/ 123 w 221"/>
                    <a:gd name="T17" fmla="*/ 97 h 365"/>
                    <a:gd name="T18" fmla="*/ 123 w 221"/>
                    <a:gd name="T19" fmla="*/ 26 h 365"/>
                    <a:gd name="T20" fmla="*/ 105 w 221"/>
                    <a:gd name="T21" fmla="*/ 0 h 365"/>
                    <a:gd name="T22" fmla="*/ 87 w 221"/>
                    <a:gd name="T23" fmla="*/ 26 h 365"/>
                    <a:gd name="T24" fmla="*/ 87 w 221"/>
                    <a:gd name="T25" fmla="*/ 99 h 365"/>
                    <a:gd name="T26" fmla="*/ 43 w 221"/>
                    <a:gd name="T27" fmla="*/ 155 h 365"/>
                    <a:gd name="T28" fmla="*/ 59 w 221"/>
                    <a:gd name="T29" fmla="*/ 194 h 365"/>
                    <a:gd name="T30" fmla="*/ 0 w 221"/>
                    <a:gd name="T31" fmla="*/ 365 h 365"/>
                    <a:gd name="T32" fmla="*/ 107 w 221"/>
                    <a:gd name="T33" fmla="*/ 137 h 365"/>
                    <a:gd name="T34" fmla="*/ 126 w 221"/>
                    <a:gd name="T35" fmla="*/ 154 h 365"/>
                    <a:gd name="T36" fmla="*/ 107 w 221"/>
                    <a:gd name="T37" fmla="*/ 171 h 365"/>
                    <a:gd name="T38" fmla="*/ 88 w 221"/>
                    <a:gd name="T39" fmla="*/ 154 h 365"/>
                    <a:gd name="T40" fmla="*/ 107 w 221"/>
                    <a:gd name="T41" fmla="*/ 13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1" h="365">
                      <a:moveTo>
                        <a:pt x="0" y="365"/>
                      </a:moveTo>
                      <a:cubicBezTo>
                        <a:pt x="65" y="365"/>
                        <a:pt x="65" y="365"/>
                        <a:pt x="65" y="365"/>
                      </a:cubicBezTo>
                      <a:cubicBezTo>
                        <a:pt x="107" y="241"/>
                        <a:pt x="107" y="241"/>
                        <a:pt x="107" y="241"/>
                      </a:cubicBezTo>
                      <a:cubicBezTo>
                        <a:pt x="155" y="365"/>
                        <a:pt x="155" y="365"/>
                        <a:pt x="155" y="365"/>
                      </a:cubicBezTo>
                      <a:cubicBezTo>
                        <a:pt x="221" y="365"/>
                        <a:pt x="221" y="365"/>
                        <a:pt x="221" y="365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5" y="181"/>
                        <a:pt x="171" y="169"/>
                        <a:pt x="171" y="155"/>
                      </a:cubicBezTo>
                      <a:cubicBezTo>
                        <a:pt x="171" y="127"/>
                        <a:pt x="151" y="104"/>
                        <a:pt x="123" y="97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3" y="11"/>
                        <a:pt x="115" y="0"/>
                        <a:pt x="105" y="0"/>
                      </a:cubicBezTo>
                      <a:cubicBezTo>
                        <a:pt x="95" y="0"/>
                        <a:pt x="87" y="11"/>
                        <a:pt x="87" y="26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59" y="107"/>
                        <a:pt x="43" y="129"/>
                        <a:pt x="43" y="155"/>
                      </a:cubicBezTo>
                      <a:cubicBezTo>
                        <a:pt x="43" y="170"/>
                        <a:pt x="49" y="184"/>
                        <a:pt x="59" y="194"/>
                      </a:cubicBezTo>
                      <a:lnTo>
                        <a:pt x="0" y="365"/>
                      </a:lnTo>
                      <a:close/>
                      <a:moveTo>
                        <a:pt x="107" y="137"/>
                      </a:moveTo>
                      <a:cubicBezTo>
                        <a:pt x="117" y="137"/>
                        <a:pt x="126" y="145"/>
                        <a:pt x="126" y="154"/>
                      </a:cubicBezTo>
                      <a:cubicBezTo>
                        <a:pt x="126" y="164"/>
                        <a:pt x="117" y="171"/>
                        <a:pt x="107" y="171"/>
                      </a:cubicBezTo>
                      <a:cubicBezTo>
                        <a:pt x="97" y="171"/>
                        <a:pt x="88" y="164"/>
                        <a:pt x="88" y="154"/>
                      </a:cubicBezTo>
                      <a:cubicBezTo>
                        <a:pt x="88" y="145"/>
                        <a:pt x="97" y="137"/>
                        <a:pt x="107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38"/>
                <p:cNvSpPr/>
                <p:nvPr/>
              </p:nvSpPr>
              <p:spPr bwMode="auto">
                <a:xfrm>
                  <a:off x="4106868" y="2851149"/>
                  <a:ext cx="244475" cy="519113"/>
                </a:xfrm>
                <a:custGeom>
                  <a:avLst/>
                  <a:gdLst>
                    <a:gd name="T0" fmla="*/ 148 w 154"/>
                    <a:gd name="T1" fmla="*/ 204 h 327"/>
                    <a:gd name="T2" fmla="*/ 73 w 154"/>
                    <a:gd name="T3" fmla="*/ 0 h 327"/>
                    <a:gd name="T4" fmla="*/ 0 w 154"/>
                    <a:gd name="T5" fmla="*/ 0 h 327"/>
                    <a:gd name="T6" fmla="*/ 83 w 154"/>
                    <a:gd name="T7" fmla="*/ 220 h 327"/>
                    <a:gd name="T8" fmla="*/ 110 w 154"/>
                    <a:gd name="T9" fmla="*/ 213 h 327"/>
                    <a:gd name="T10" fmla="*/ 154 w 154"/>
                    <a:gd name="T11" fmla="*/ 327 h 327"/>
                    <a:gd name="T12" fmla="*/ 123 w 154"/>
                    <a:gd name="T13" fmla="*/ 210 h 327"/>
                    <a:gd name="T14" fmla="*/ 148 w 154"/>
                    <a:gd name="T15" fmla="*/ 20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327">
                      <a:moveTo>
                        <a:pt x="148" y="204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83" y="220"/>
                      </a:lnTo>
                      <a:lnTo>
                        <a:pt x="110" y="213"/>
                      </a:lnTo>
                      <a:lnTo>
                        <a:pt x="154" y="327"/>
                      </a:lnTo>
                      <a:lnTo>
                        <a:pt x="123" y="210"/>
                      </a:lnTo>
                      <a:lnTo>
                        <a:pt x="148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39"/>
                <p:cNvSpPr/>
                <p:nvPr/>
              </p:nvSpPr>
              <p:spPr bwMode="auto">
                <a:xfrm>
                  <a:off x="3502025" y="2851150"/>
                  <a:ext cx="231775" cy="519113"/>
                </a:xfrm>
                <a:custGeom>
                  <a:avLst/>
                  <a:gdLst>
                    <a:gd name="T0" fmla="*/ 71 w 146"/>
                    <a:gd name="T1" fmla="*/ 0 h 327"/>
                    <a:gd name="T2" fmla="*/ 2 w 146"/>
                    <a:gd name="T3" fmla="*/ 204 h 327"/>
                    <a:gd name="T4" fmla="*/ 27 w 146"/>
                    <a:gd name="T5" fmla="*/ 211 h 327"/>
                    <a:gd name="T6" fmla="*/ 0 w 146"/>
                    <a:gd name="T7" fmla="*/ 327 h 327"/>
                    <a:gd name="T8" fmla="*/ 40 w 146"/>
                    <a:gd name="T9" fmla="*/ 214 h 327"/>
                    <a:gd name="T10" fmla="*/ 71 w 146"/>
                    <a:gd name="T11" fmla="*/ 222 h 327"/>
                    <a:gd name="T12" fmla="*/ 146 w 146"/>
                    <a:gd name="T13" fmla="*/ 0 h 327"/>
                    <a:gd name="T14" fmla="*/ 71 w 146"/>
                    <a:gd name="T15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27">
                      <a:moveTo>
                        <a:pt x="71" y="0"/>
                      </a:moveTo>
                      <a:lnTo>
                        <a:pt x="2" y="204"/>
                      </a:lnTo>
                      <a:lnTo>
                        <a:pt x="27" y="211"/>
                      </a:lnTo>
                      <a:lnTo>
                        <a:pt x="0" y="327"/>
                      </a:lnTo>
                      <a:lnTo>
                        <a:pt x="40" y="214"/>
                      </a:lnTo>
                      <a:lnTo>
                        <a:pt x="71" y="222"/>
                      </a:lnTo>
                      <a:lnTo>
                        <a:pt x="146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Group 27"/>
              <p:cNvGrpSpPr/>
              <p:nvPr/>
            </p:nvGrpSpPr>
            <p:grpSpPr>
              <a:xfrm>
                <a:off x="5429288" y="4601948"/>
                <a:ext cx="437441" cy="416274"/>
                <a:chOff x="6719888" y="887413"/>
                <a:chExt cx="492125" cy="468312"/>
              </a:xfrm>
              <a:solidFill>
                <a:schemeClr val="bg1"/>
              </a:solidFill>
            </p:grpSpPr>
            <p:sp>
              <p:nvSpPr>
                <p:cNvPr id="22" name="Freeform: Shape 30"/>
                <p:cNvSpPr/>
                <p:nvPr/>
              </p:nvSpPr>
              <p:spPr bwMode="auto">
                <a:xfrm>
                  <a:off x="6719888" y="887413"/>
                  <a:ext cx="492125" cy="468312"/>
                </a:xfrm>
                <a:custGeom>
                  <a:avLst/>
                  <a:gdLst>
                    <a:gd name="T0" fmla="*/ 117 w 128"/>
                    <a:gd name="T1" fmla="*/ 0 h 122"/>
                    <a:gd name="T2" fmla="*/ 11 w 128"/>
                    <a:gd name="T3" fmla="*/ 0 h 122"/>
                    <a:gd name="T4" fmla="*/ 0 w 128"/>
                    <a:gd name="T5" fmla="*/ 11 h 122"/>
                    <a:gd name="T6" fmla="*/ 0 w 128"/>
                    <a:gd name="T7" fmla="*/ 93 h 122"/>
                    <a:gd name="T8" fmla="*/ 11 w 128"/>
                    <a:gd name="T9" fmla="*/ 104 h 122"/>
                    <a:gd name="T10" fmla="*/ 43 w 128"/>
                    <a:gd name="T11" fmla="*/ 104 h 122"/>
                    <a:gd name="T12" fmla="*/ 38 w 128"/>
                    <a:gd name="T13" fmla="*/ 110 h 122"/>
                    <a:gd name="T14" fmla="*/ 35 w 128"/>
                    <a:gd name="T15" fmla="*/ 113 h 122"/>
                    <a:gd name="T16" fmla="*/ 34 w 128"/>
                    <a:gd name="T17" fmla="*/ 118 h 122"/>
                    <a:gd name="T18" fmla="*/ 42 w 128"/>
                    <a:gd name="T19" fmla="*/ 122 h 122"/>
                    <a:gd name="T20" fmla="*/ 86 w 128"/>
                    <a:gd name="T21" fmla="*/ 122 h 122"/>
                    <a:gd name="T22" fmla="*/ 94 w 128"/>
                    <a:gd name="T23" fmla="*/ 118 h 122"/>
                    <a:gd name="T24" fmla="*/ 94 w 128"/>
                    <a:gd name="T25" fmla="*/ 113 h 122"/>
                    <a:gd name="T26" fmla="*/ 91 w 128"/>
                    <a:gd name="T27" fmla="*/ 110 h 122"/>
                    <a:gd name="T28" fmla="*/ 85 w 128"/>
                    <a:gd name="T29" fmla="*/ 104 h 122"/>
                    <a:gd name="T30" fmla="*/ 117 w 128"/>
                    <a:gd name="T31" fmla="*/ 104 h 122"/>
                    <a:gd name="T32" fmla="*/ 128 w 128"/>
                    <a:gd name="T33" fmla="*/ 93 h 122"/>
                    <a:gd name="T34" fmla="*/ 128 w 128"/>
                    <a:gd name="T35" fmla="*/ 11 h 122"/>
                    <a:gd name="T36" fmla="*/ 117 w 128"/>
                    <a:gd name="T37" fmla="*/ 0 h 122"/>
                    <a:gd name="T38" fmla="*/ 88 w 128"/>
                    <a:gd name="T39" fmla="*/ 113 h 122"/>
                    <a:gd name="T40" fmla="*/ 90 w 128"/>
                    <a:gd name="T41" fmla="*/ 116 h 122"/>
                    <a:gd name="T42" fmla="*/ 90 w 128"/>
                    <a:gd name="T43" fmla="*/ 116 h 122"/>
                    <a:gd name="T44" fmla="*/ 86 w 128"/>
                    <a:gd name="T45" fmla="*/ 118 h 122"/>
                    <a:gd name="T46" fmla="*/ 42 w 128"/>
                    <a:gd name="T47" fmla="*/ 118 h 122"/>
                    <a:gd name="T48" fmla="*/ 38 w 128"/>
                    <a:gd name="T49" fmla="*/ 116 h 122"/>
                    <a:gd name="T50" fmla="*/ 38 w 128"/>
                    <a:gd name="T51" fmla="*/ 116 h 122"/>
                    <a:gd name="T52" fmla="*/ 38 w 128"/>
                    <a:gd name="T53" fmla="*/ 116 h 122"/>
                    <a:gd name="T54" fmla="*/ 40 w 128"/>
                    <a:gd name="T55" fmla="*/ 113 h 122"/>
                    <a:gd name="T56" fmla="*/ 48 w 128"/>
                    <a:gd name="T57" fmla="*/ 104 h 122"/>
                    <a:gd name="T58" fmla="*/ 80 w 128"/>
                    <a:gd name="T59" fmla="*/ 104 h 122"/>
                    <a:gd name="T60" fmla="*/ 88 w 128"/>
                    <a:gd name="T61" fmla="*/ 113 h 122"/>
                    <a:gd name="T62" fmla="*/ 120 w 128"/>
                    <a:gd name="T63" fmla="*/ 93 h 122"/>
                    <a:gd name="T64" fmla="*/ 117 w 128"/>
                    <a:gd name="T65" fmla="*/ 96 h 122"/>
                    <a:gd name="T66" fmla="*/ 11 w 128"/>
                    <a:gd name="T67" fmla="*/ 96 h 122"/>
                    <a:gd name="T68" fmla="*/ 8 w 128"/>
                    <a:gd name="T69" fmla="*/ 93 h 122"/>
                    <a:gd name="T70" fmla="*/ 8 w 128"/>
                    <a:gd name="T71" fmla="*/ 11 h 122"/>
                    <a:gd name="T72" fmla="*/ 11 w 128"/>
                    <a:gd name="T73" fmla="*/ 8 h 122"/>
                    <a:gd name="T74" fmla="*/ 117 w 128"/>
                    <a:gd name="T75" fmla="*/ 8 h 122"/>
                    <a:gd name="T76" fmla="*/ 120 w 128"/>
                    <a:gd name="T77" fmla="*/ 11 h 122"/>
                    <a:gd name="T78" fmla="*/ 120 w 128"/>
                    <a:gd name="T79" fmla="*/ 9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" h="122">
                      <a:moveTo>
                        <a:pt x="117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9"/>
                        <a:pt x="5" y="104"/>
                        <a:pt x="11" y="104"/>
                      </a:cubicBezTo>
                      <a:cubicBezTo>
                        <a:pt x="43" y="104"/>
                        <a:pt x="43" y="104"/>
                        <a:pt x="43" y="104"/>
                      </a:cubicBezTo>
                      <a:cubicBezTo>
                        <a:pt x="42" y="106"/>
                        <a:pt x="39" y="109"/>
                        <a:pt x="38" y="110"/>
                      </a:cubicBezTo>
                      <a:cubicBezTo>
                        <a:pt x="36" y="111"/>
                        <a:pt x="35" y="112"/>
                        <a:pt x="35" y="113"/>
                      </a:cubicBezTo>
                      <a:cubicBezTo>
                        <a:pt x="34" y="114"/>
                        <a:pt x="33" y="116"/>
                        <a:pt x="34" y="118"/>
                      </a:cubicBezTo>
                      <a:cubicBezTo>
                        <a:pt x="35" y="120"/>
                        <a:pt x="37" y="122"/>
                        <a:pt x="42" y="122"/>
                      </a:cubicBezTo>
                      <a:cubicBezTo>
                        <a:pt x="86" y="122"/>
                        <a:pt x="86" y="122"/>
                        <a:pt x="86" y="122"/>
                      </a:cubicBezTo>
                      <a:cubicBezTo>
                        <a:pt x="91" y="122"/>
                        <a:pt x="93" y="120"/>
                        <a:pt x="94" y="118"/>
                      </a:cubicBezTo>
                      <a:cubicBezTo>
                        <a:pt x="95" y="116"/>
                        <a:pt x="95" y="114"/>
                        <a:pt x="94" y="113"/>
                      </a:cubicBezTo>
                      <a:cubicBezTo>
                        <a:pt x="93" y="112"/>
                        <a:pt x="92" y="111"/>
                        <a:pt x="91" y="110"/>
                      </a:cubicBezTo>
                      <a:cubicBezTo>
                        <a:pt x="89" y="109"/>
                        <a:pt x="87" y="106"/>
                        <a:pt x="85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23" y="104"/>
                        <a:pt x="128" y="99"/>
                        <a:pt x="128" y="93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5"/>
                        <a:pt x="123" y="0"/>
                        <a:pt x="117" y="0"/>
                      </a:cubicBezTo>
                      <a:close/>
                      <a:moveTo>
                        <a:pt x="88" y="113"/>
                      </a:moveTo>
                      <a:cubicBezTo>
                        <a:pt x="89" y="114"/>
                        <a:pt x="90" y="115"/>
                        <a:pt x="90" y="116"/>
                      </a:cubicBezTo>
                      <a:cubicBezTo>
                        <a:pt x="90" y="116"/>
                        <a:pt x="91" y="116"/>
                        <a:pt x="90" y="116"/>
                      </a:cubicBezTo>
                      <a:cubicBezTo>
                        <a:pt x="90" y="117"/>
                        <a:pt x="88" y="118"/>
                        <a:pt x="86" y="118"/>
                      </a:cubicBezTo>
                      <a:cubicBezTo>
                        <a:pt x="42" y="118"/>
                        <a:pt x="42" y="118"/>
                        <a:pt x="42" y="118"/>
                      </a:cubicBezTo>
                      <a:cubicBezTo>
                        <a:pt x="40" y="118"/>
                        <a:pt x="38" y="117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5"/>
                        <a:pt x="39" y="114"/>
                        <a:pt x="40" y="113"/>
                      </a:cubicBezTo>
                      <a:cubicBezTo>
                        <a:pt x="44" y="109"/>
                        <a:pt x="47" y="106"/>
                        <a:pt x="48" y="104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82" y="106"/>
                        <a:pt x="84" y="109"/>
                        <a:pt x="88" y="113"/>
                      </a:cubicBezTo>
                      <a:close/>
                      <a:moveTo>
                        <a:pt x="120" y="93"/>
                      </a:moveTo>
                      <a:cubicBezTo>
                        <a:pt x="120" y="95"/>
                        <a:pt x="119" y="96"/>
                        <a:pt x="117" y="96"/>
                      </a:cubicBezTo>
                      <a:cubicBezTo>
                        <a:pt x="11" y="96"/>
                        <a:pt x="11" y="96"/>
                        <a:pt x="11" y="96"/>
                      </a:cubicBezTo>
                      <a:cubicBezTo>
                        <a:pt x="9" y="96"/>
                        <a:pt x="8" y="95"/>
                        <a:pt x="8" y="9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9" y="8"/>
                        <a:pt x="120" y="9"/>
                        <a:pt x="120" y="11"/>
                      </a:cubicBezTo>
                      <a:lnTo>
                        <a:pt x="12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Freeform: Shape 31"/>
                <p:cNvSpPr/>
                <p:nvPr/>
              </p:nvSpPr>
              <p:spPr bwMode="auto">
                <a:xfrm>
                  <a:off x="6781801" y="947738"/>
                  <a:ext cx="368300" cy="247650"/>
                </a:xfrm>
                <a:custGeom>
                  <a:avLst/>
                  <a:gdLst>
                    <a:gd name="T0" fmla="*/ 89 w 96"/>
                    <a:gd name="T1" fmla="*/ 0 h 64"/>
                    <a:gd name="T2" fmla="*/ 7 w 96"/>
                    <a:gd name="T3" fmla="*/ 0 h 64"/>
                    <a:gd name="T4" fmla="*/ 0 w 96"/>
                    <a:gd name="T5" fmla="*/ 7 h 64"/>
                    <a:gd name="T6" fmla="*/ 0 w 96"/>
                    <a:gd name="T7" fmla="*/ 57 h 64"/>
                    <a:gd name="T8" fmla="*/ 7 w 96"/>
                    <a:gd name="T9" fmla="*/ 64 h 64"/>
                    <a:gd name="T10" fmla="*/ 89 w 96"/>
                    <a:gd name="T11" fmla="*/ 64 h 64"/>
                    <a:gd name="T12" fmla="*/ 96 w 96"/>
                    <a:gd name="T13" fmla="*/ 57 h 64"/>
                    <a:gd name="T14" fmla="*/ 96 w 96"/>
                    <a:gd name="T15" fmla="*/ 7 h 64"/>
                    <a:gd name="T16" fmla="*/ 89 w 96"/>
                    <a:gd name="T17" fmla="*/ 0 h 64"/>
                    <a:gd name="T18" fmla="*/ 92 w 96"/>
                    <a:gd name="T19" fmla="*/ 57 h 64"/>
                    <a:gd name="T20" fmla="*/ 89 w 96"/>
                    <a:gd name="T21" fmla="*/ 60 h 64"/>
                    <a:gd name="T22" fmla="*/ 7 w 96"/>
                    <a:gd name="T23" fmla="*/ 60 h 64"/>
                    <a:gd name="T24" fmla="*/ 4 w 96"/>
                    <a:gd name="T25" fmla="*/ 57 h 64"/>
                    <a:gd name="T26" fmla="*/ 4 w 96"/>
                    <a:gd name="T27" fmla="*/ 7 h 64"/>
                    <a:gd name="T28" fmla="*/ 7 w 96"/>
                    <a:gd name="T29" fmla="*/ 4 h 64"/>
                    <a:gd name="T30" fmla="*/ 89 w 96"/>
                    <a:gd name="T31" fmla="*/ 4 h 64"/>
                    <a:gd name="T32" fmla="*/ 92 w 96"/>
                    <a:gd name="T33" fmla="*/ 7 h 64"/>
                    <a:gd name="T34" fmla="*/ 92 w 96"/>
                    <a:gd name="T35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64">
                      <a:moveTo>
                        <a:pt x="8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3" y="64"/>
                        <a:pt x="7" y="64"/>
                      </a:cubicBezTo>
                      <a:cubicBezTo>
                        <a:pt x="89" y="64"/>
                        <a:pt x="89" y="64"/>
                        <a:pt x="89" y="64"/>
                      </a:cubicBezTo>
                      <a:cubicBezTo>
                        <a:pt x="93" y="64"/>
                        <a:pt x="96" y="61"/>
                        <a:pt x="96" y="5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3" y="0"/>
                        <a:pt x="89" y="0"/>
                      </a:cubicBezTo>
                      <a:close/>
                      <a:moveTo>
                        <a:pt x="92" y="57"/>
                      </a:moveTo>
                      <a:cubicBezTo>
                        <a:pt x="92" y="59"/>
                        <a:pt x="91" y="60"/>
                        <a:pt x="89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4" y="59"/>
                        <a:pt x="4" y="5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91" y="4"/>
                        <a:pt x="92" y="5"/>
                        <a:pt x="92" y="7"/>
                      </a:cubicBezTo>
                      <a:lnTo>
                        <a:pt x="92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32"/>
                <p:cNvSpPr/>
                <p:nvPr/>
              </p:nvSpPr>
              <p:spPr bwMode="auto">
                <a:xfrm>
                  <a:off x="6943726" y="1201738"/>
                  <a:ext cx="46038" cy="47625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Freeform: Shape 33"/>
                <p:cNvSpPr/>
                <p:nvPr/>
              </p:nvSpPr>
              <p:spPr bwMode="auto">
                <a:xfrm>
                  <a:off x="6881813" y="1044575"/>
                  <a:ext cx="61913" cy="65087"/>
                </a:xfrm>
                <a:custGeom>
                  <a:avLst/>
                  <a:gdLst>
                    <a:gd name="T0" fmla="*/ 0 w 39"/>
                    <a:gd name="T1" fmla="*/ 24 h 41"/>
                    <a:gd name="T2" fmla="*/ 39 w 39"/>
                    <a:gd name="T3" fmla="*/ 41 h 41"/>
                    <a:gd name="T4" fmla="*/ 39 w 39"/>
                    <a:gd name="T5" fmla="*/ 32 h 41"/>
                    <a:gd name="T6" fmla="*/ 12 w 39"/>
                    <a:gd name="T7" fmla="*/ 19 h 41"/>
                    <a:gd name="T8" fmla="*/ 39 w 39"/>
                    <a:gd name="T9" fmla="*/ 10 h 41"/>
                    <a:gd name="T10" fmla="*/ 39 w 39"/>
                    <a:gd name="T11" fmla="*/ 0 h 41"/>
                    <a:gd name="T12" fmla="*/ 0 w 39"/>
                    <a:gd name="T13" fmla="*/ 17 h 41"/>
                    <a:gd name="T14" fmla="*/ 0 w 39"/>
                    <a:gd name="T15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41">
                      <a:moveTo>
                        <a:pt x="0" y="24"/>
                      </a:moveTo>
                      <a:lnTo>
                        <a:pt x="39" y="41"/>
                      </a:lnTo>
                      <a:lnTo>
                        <a:pt x="39" y="32"/>
                      </a:lnTo>
                      <a:lnTo>
                        <a:pt x="12" y="19"/>
                      </a:lnTo>
                      <a:lnTo>
                        <a:pt x="39" y="10"/>
                      </a:lnTo>
                      <a:lnTo>
                        <a:pt x="39" y="0"/>
                      </a:lnTo>
                      <a:lnTo>
                        <a:pt x="0" y="1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34"/>
                <p:cNvSpPr/>
                <p:nvPr/>
              </p:nvSpPr>
              <p:spPr bwMode="auto">
                <a:xfrm>
                  <a:off x="6950076" y="1033463"/>
                  <a:ext cx="31750" cy="87312"/>
                </a:xfrm>
                <a:custGeom>
                  <a:avLst/>
                  <a:gdLst>
                    <a:gd name="T0" fmla="*/ 7 w 8"/>
                    <a:gd name="T1" fmla="*/ 0 h 23"/>
                    <a:gd name="T2" fmla="*/ 5 w 8"/>
                    <a:gd name="T3" fmla="*/ 0 h 23"/>
                    <a:gd name="T4" fmla="*/ 5 w 8"/>
                    <a:gd name="T5" fmla="*/ 2 h 23"/>
                    <a:gd name="T6" fmla="*/ 0 w 8"/>
                    <a:gd name="T7" fmla="*/ 20 h 23"/>
                    <a:gd name="T8" fmla="*/ 0 w 8"/>
                    <a:gd name="T9" fmla="*/ 22 h 23"/>
                    <a:gd name="T10" fmla="*/ 2 w 8"/>
                    <a:gd name="T11" fmla="*/ 23 h 23"/>
                    <a:gd name="T12" fmla="*/ 3 w 8"/>
                    <a:gd name="T13" fmla="*/ 23 h 23"/>
                    <a:gd name="T14" fmla="*/ 3 w 8"/>
                    <a:gd name="T15" fmla="*/ 22 h 23"/>
                    <a:gd name="T16" fmla="*/ 4 w 8"/>
                    <a:gd name="T17" fmla="*/ 21 h 23"/>
                    <a:gd name="T18" fmla="*/ 8 w 8"/>
                    <a:gd name="T19" fmla="*/ 3 h 23"/>
                    <a:gd name="T20" fmla="*/ 8 w 8"/>
                    <a:gd name="T21" fmla="*/ 1 h 23"/>
                    <a:gd name="T22" fmla="*/ 8 w 8"/>
                    <a:gd name="T23" fmla="*/ 0 h 23"/>
                    <a:gd name="T24" fmla="*/ 7 w 8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23">
                      <a:moveTo>
                        <a:pt x="7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0" y="23"/>
                        <a:pt x="1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2"/>
                        <a:pt x="3" y="22"/>
                      </a:cubicBezTo>
                      <a:cubicBezTo>
                        <a:pt x="3" y="22"/>
                        <a:pt x="3" y="21"/>
                        <a:pt x="4" y="2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35"/>
                <p:cNvSpPr/>
                <p:nvPr/>
              </p:nvSpPr>
              <p:spPr bwMode="auto">
                <a:xfrm>
                  <a:off x="6989763" y="1044575"/>
                  <a:ext cx="60325" cy="65087"/>
                </a:xfrm>
                <a:custGeom>
                  <a:avLst/>
                  <a:gdLst>
                    <a:gd name="T0" fmla="*/ 0 w 38"/>
                    <a:gd name="T1" fmla="*/ 10 h 41"/>
                    <a:gd name="T2" fmla="*/ 26 w 38"/>
                    <a:gd name="T3" fmla="*/ 19 h 41"/>
                    <a:gd name="T4" fmla="*/ 0 w 38"/>
                    <a:gd name="T5" fmla="*/ 32 h 41"/>
                    <a:gd name="T6" fmla="*/ 0 w 38"/>
                    <a:gd name="T7" fmla="*/ 41 h 41"/>
                    <a:gd name="T8" fmla="*/ 38 w 38"/>
                    <a:gd name="T9" fmla="*/ 24 h 41"/>
                    <a:gd name="T10" fmla="*/ 38 w 38"/>
                    <a:gd name="T11" fmla="*/ 17 h 41"/>
                    <a:gd name="T12" fmla="*/ 0 w 38"/>
                    <a:gd name="T13" fmla="*/ 0 h 41"/>
                    <a:gd name="T14" fmla="*/ 0 w 38"/>
                    <a:gd name="T15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1">
                      <a:moveTo>
                        <a:pt x="0" y="10"/>
                      </a:moveTo>
                      <a:lnTo>
                        <a:pt x="26" y="19"/>
                      </a:lnTo>
                      <a:lnTo>
                        <a:pt x="0" y="32"/>
                      </a:lnTo>
                      <a:lnTo>
                        <a:pt x="0" y="41"/>
                      </a:lnTo>
                      <a:lnTo>
                        <a:pt x="38" y="24"/>
                      </a:lnTo>
                      <a:lnTo>
                        <a:pt x="38" y="17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Freeform: Shape 28"/>
              <p:cNvSpPr/>
              <p:nvPr/>
            </p:nvSpPr>
            <p:spPr bwMode="auto">
              <a:xfrm>
                <a:off x="6393550" y="3222208"/>
                <a:ext cx="581998" cy="393303"/>
              </a:xfrm>
              <a:custGeom>
                <a:avLst/>
                <a:gdLst>
                  <a:gd name="T0" fmla="*/ 96 w 120"/>
                  <a:gd name="T1" fmla="*/ 32 h 80"/>
                  <a:gd name="T2" fmla="*/ 96 w 120"/>
                  <a:gd name="T3" fmla="*/ 32 h 80"/>
                  <a:gd name="T4" fmla="*/ 96 w 120"/>
                  <a:gd name="T5" fmla="*/ 32 h 80"/>
                  <a:gd name="T6" fmla="*/ 64 w 120"/>
                  <a:gd name="T7" fmla="*/ 0 h 80"/>
                  <a:gd name="T8" fmla="*/ 33 w 120"/>
                  <a:gd name="T9" fmla="*/ 24 h 80"/>
                  <a:gd name="T10" fmla="*/ 28 w 120"/>
                  <a:gd name="T11" fmla="*/ 24 h 80"/>
                  <a:gd name="T12" fmla="*/ 0 w 120"/>
                  <a:gd name="T13" fmla="*/ 52 h 80"/>
                  <a:gd name="T14" fmla="*/ 28 w 120"/>
                  <a:gd name="T15" fmla="*/ 80 h 80"/>
                  <a:gd name="T16" fmla="*/ 96 w 120"/>
                  <a:gd name="T17" fmla="*/ 80 h 80"/>
                  <a:gd name="T18" fmla="*/ 120 w 120"/>
                  <a:gd name="T19" fmla="*/ 56 h 80"/>
                  <a:gd name="T20" fmla="*/ 96 w 120"/>
                  <a:gd name="T21" fmla="*/ 32 h 80"/>
                  <a:gd name="T22" fmla="*/ 96 w 120"/>
                  <a:gd name="T23" fmla="*/ 72 h 80"/>
                  <a:gd name="T24" fmla="*/ 71 w 120"/>
                  <a:gd name="T25" fmla="*/ 72 h 80"/>
                  <a:gd name="T26" fmla="*/ 71 w 120"/>
                  <a:gd name="T27" fmla="*/ 58 h 80"/>
                  <a:gd name="T28" fmla="*/ 80 w 120"/>
                  <a:gd name="T29" fmla="*/ 58 h 80"/>
                  <a:gd name="T30" fmla="*/ 62 w 120"/>
                  <a:gd name="T31" fmla="*/ 36 h 80"/>
                  <a:gd name="T32" fmla="*/ 45 w 120"/>
                  <a:gd name="T33" fmla="*/ 58 h 80"/>
                  <a:gd name="T34" fmla="*/ 54 w 120"/>
                  <a:gd name="T35" fmla="*/ 58 h 80"/>
                  <a:gd name="T36" fmla="*/ 54 w 120"/>
                  <a:gd name="T37" fmla="*/ 72 h 80"/>
                  <a:gd name="T38" fmla="*/ 28 w 120"/>
                  <a:gd name="T39" fmla="*/ 72 h 80"/>
                  <a:gd name="T40" fmla="*/ 8 w 120"/>
                  <a:gd name="T41" fmla="*/ 52 h 80"/>
                  <a:gd name="T42" fmla="*/ 28 w 120"/>
                  <a:gd name="T43" fmla="*/ 32 h 80"/>
                  <a:gd name="T44" fmla="*/ 35 w 120"/>
                  <a:gd name="T45" fmla="*/ 33 h 80"/>
                  <a:gd name="T46" fmla="*/ 38 w 120"/>
                  <a:gd name="T47" fmla="*/ 33 h 80"/>
                  <a:gd name="T48" fmla="*/ 40 w 120"/>
                  <a:gd name="T49" fmla="*/ 30 h 80"/>
                  <a:gd name="T50" fmla="*/ 64 w 120"/>
                  <a:gd name="T51" fmla="*/ 8 h 80"/>
                  <a:gd name="T52" fmla="*/ 88 w 120"/>
                  <a:gd name="T53" fmla="*/ 32 h 80"/>
                  <a:gd name="T54" fmla="*/ 88 w 120"/>
                  <a:gd name="T55" fmla="*/ 36 h 80"/>
                  <a:gd name="T56" fmla="*/ 89 w 120"/>
                  <a:gd name="T57" fmla="*/ 39 h 80"/>
                  <a:gd name="T58" fmla="*/ 93 w 120"/>
                  <a:gd name="T59" fmla="*/ 40 h 80"/>
                  <a:gd name="T60" fmla="*/ 96 w 120"/>
                  <a:gd name="T61" fmla="*/ 40 h 80"/>
                  <a:gd name="T62" fmla="*/ 112 w 120"/>
                  <a:gd name="T63" fmla="*/ 56 h 80"/>
                  <a:gd name="T64" fmla="*/ 96 w 120"/>
                  <a:gd name="T65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80">
                    <a:moveTo>
                      <a:pt x="96" y="32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14"/>
                      <a:pt x="82" y="0"/>
                      <a:pt x="64" y="0"/>
                    </a:cubicBezTo>
                    <a:cubicBezTo>
                      <a:pt x="49" y="0"/>
                      <a:pt x="36" y="10"/>
                      <a:pt x="33" y="24"/>
                    </a:cubicBezTo>
                    <a:cubicBezTo>
                      <a:pt x="31" y="24"/>
                      <a:pt x="30" y="24"/>
                      <a:pt x="28" y="24"/>
                    </a:cubicBezTo>
                    <a:cubicBezTo>
                      <a:pt x="13" y="24"/>
                      <a:pt x="0" y="37"/>
                      <a:pt x="0" y="52"/>
                    </a:cubicBezTo>
                    <a:cubicBezTo>
                      <a:pt x="0" y="67"/>
                      <a:pt x="13" y="80"/>
                      <a:pt x="2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09" y="80"/>
                      <a:pt x="120" y="69"/>
                      <a:pt x="120" y="56"/>
                    </a:cubicBezTo>
                    <a:cubicBezTo>
                      <a:pt x="120" y="43"/>
                      <a:pt x="109" y="32"/>
                      <a:pt x="96" y="32"/>
                    </a:cubicBezTo>
                    <a:close/>
                    <a:moveTo>
                      <a:pt x="96" y="72"/>
                    </a:moveTo>
                    <a:cubicBezTo>
                      <a:pt x="71" y="72"/>
                      <a:pt x="71" y="72"/>
                      <a:pt x="71" y="72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7" y="72"/>
                      <a:pt x="8" y="63"/>
                      <a:pt x="8" y="52"/>
                    </a:cubicBezTo>
                    <a:cubicBezTo>
                      <a:pt x="8" y="41"/>
                      <a:pt x="17" y="32"/>
                      <a:pt x="28" y="32"/>
                    </a:cubicBezTo>
                    <a:cubicBezTo>
                      <a:pt x="30" y="32"/>
                      <a:pt x="32" y="32"/>
                      <a:pt x="35" y="33"/>
                    </a:cubicBezTo>
                    <a:cubicBezTo>
                      <a:pt x="36" y="34"/>
                      <a:pt x="37" y="34"/>
                      <a:pt x="38" y="33"/>
                    </a:cubicBezTo>
                    <a:cubicBezTo>
                      <a:pt x="39" y="32"/>
                      <a:pt x="40" y="31"/>
                      <a:pt x="40" y="30"/>
                    </a:cubicBezTo>
                    <a:cubicBezTo>
                      <a:pt x="41" y="17"/>
                      <a:pt x="51" y="8"/>
                      <a:pt x="64" y="8"/>
                    </a:cubicBezTo>
                    <a:cubicBezTo>
                      <a:pt x="77" y="8"/>
                      <a:pt x="88" y="19"/>
                      <a:pt x="88" y="32"/>
                    </a:cubicBezTo>
                    <a:cubicBezTo>
                      <a:pt x="88" y="33"/>
                      <a:pt x="88" y="34"/>
                      <a:pt x="88" y="36"/>
                    </a:cubicBezTo>
                    <a:cubicBezTo>
                      <a:pt x="87" y="37"/>
                      <a:pt x="88" y="39"/>
                      <a:pt x="89" y="39"/>
                    </a:cubicBezTo>
                    <a:cubicBezTo>
                      <a:pt x="90" y="40"/>
                      <a:pt x="91" y="41"/>
                      <a:pt x="93" y="40"/>
                    </a:cubicBezTo>
                    <a:cubicBezTo>
                      <a:pt x="94" y="40"/>
                      <a:pt x="95" y="40"/>
                      <a:pt x="96" y="40"/>
                    </a:cubicBezTo>
                    <a:cubicBezTo>
                      <a:pt x="105" y="40"/>
                      <a:pt x="112" y="47"/>
                      <a:pt x="112" y="56"/>
                    </a:cubicBezTo>
                    <a:cubicBezTo>
                      <a:pt x="112" y="65"/>
                      <a:pt x="105" y="72"/>
                      <a:pt x="9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9"/>
              <p:cNvSpPr/>
              <p:nvPr/>
            </p:nvSpPr>
            <p:spPr bwMode="auto">
              <a:xfrm>
                <a:off x="6445511" y="4491341"/>
                <a:ext cx="605790" cy="455148"/>
              </a:xfrm>
              <a:custGeom>
                <a:avLst/>
                <a:gdLst>
                  <a:gd name="T0" fmla="*/ 36 w 80"/>
                  <a:gd name="T1" fmla="*/ 46 h 58"/>
                  <a:gd name="T2" fmla="*/ 34 w 80"/>
                  <a:gd name="T3" fmla="*/ 46 h 58"/>
                  <a:gd name="T4" fmla="*/ 32 w 80"/>
                  <a:gd name="T5" fmla="*/ 43 h 58"/>
                  <a:gd name="T6" fmla="*/ 36 w 80"/>
                  <a:gd name="T7" fmla="*/ 45 h 58"/>
                  <a:gd name="T8" fmla="*/ 78 w 80"/>
                  <a:gd name="T9" fmla="*/ 27 h 58"/>
                  <a:gd name="T10" fmla="*/ 69 w 80"/>
                  <a:gd name="T11" fmla="*/ 32 h 58"/>
                  <a:gd name="T12" fmla="*/ 40 w 80"/>
                  <a:gd name="T13" fmla="*/ 58 h 58"/>
                  <a:gd name="T14" fmla="*/ 11 w 80"/>
                  <a:gd name="T15" fmla="*/ 32 h 58"/>
                  <a:gd name="T16" fmla="*/ 7 w 80"/>
                  <a:gd name="T17" fmla="*/ 27 h 58"/>
                  <a:gd name="T18" fmla="*/ 0 w 80"/>
                  <a:gd name="T19" fmla="*/ 25 h 58"/>
                  <a:gd name="T20" fmla="*/ 6 w 80"/>
                  <a:gd name="T21" fmla="*/ 23 h 58"/>
                  <a:gd name="T22" fmla="*/ 24 w 80"/>
                  <a:gd name="T23" fmla="*/ 0 h 58"/>
                  <a:gd name="T24" fmla="*/ 40 w 80"/>
                  <a:gd name="T25" fmla="*/ 9 h 58"/>
                  <a:gd name="T26" fmla="*/ 56 w 80"/>
                  <a:gd name="T27" fmla="*/ 0 h 58"/>
                  <a:gd name="T28" fmla="*/ 74 w 80"/>
                  <a:gd name="T29" fmla="*/ 23 h 58"/>
                  <a:gd name="T30" fmla="*/ 80 w 80"/>
                  <a:gd name="T31" fmla="*/ 25 h 58"/>
                  <a:gd name="T32" fmla="*/ 12 w 80"/>
                  <a:gd name="T33" fmla="*/ 23 h 58"/>
                  <a:gd name="T34" fmla="*/ 16 w 80"/>
                  <a:gd name="T35" fmla="*/ 10 h 58"/>
                  <a:gd name="T36" fmla="*/ 15 w 80"/>
                  <a:gd name="T37" fmla="*/ 23 h 58"/>
                  <a:gd name="T38" fmla="*/ 28 w 80"/>
                  <a:gd name="T39" fmla="*/ 13 h 58"/>
                  <a:gd name="T40" fmla="*/ 32 w 80"/>
                  <a:gd name="T41" fmla="*/ 13 h 58"/>
                  <a:gd name="T42" fmla="*/ 48 w 80"/>
                  <a:gd name="T43" fmla="*/ 18 h 58"/>
                  <a:gd name="T44" fmla="*/ 52 w 80"/>
                  <a:gd name="T45" fmla="*/ 18 h 58"/>
                  <a:gd name="T46" fmla="*/ 61 w 80"/>
                  <a:gd name="T47" fmla="*/ 24 h 58"/>
                  <a:gd name="T48" fmla="*/ 71 w 80"/>
                  <a:gd name="T49" fmla="*/ 23 h 58"/>
                  <a:gd name="T50" fmla="*/ 56 w 80"/>
                  <a:gd name="T51" fmla="*/ 3 h 58"/>
                  <a:gd name="T52" fmla="*/ 41 w 80"/>
                  <a:gd name="T53" fmla="*/ 12 h 58"/>
                  <a:gd name="T54" fmla="*/ 35 w 80"/>
                  <a:gd name="T55" fmla="*/ 8 h 58"/>
                  <a:gd name="T56" fmla="*/ 13 w 80"/>
                  <a:gd name="T57" fmla="*/ 8 h 58"/>
                  <a:gd name="T58" fmla="*/ 70 w 80"/>
                  <a:gd name="T59" fmla="*/ 27 h 58"/>
                  <a:gd name="T60" fmla="*/ 59 w 80"/>
                  <a:gd name="T61" fmla="*/ 36 h 58"/>
                  <a:gd name="T62" fmla="*/ 56 w 80"/>
                  <a:gd name="T63" fmla="*/ 36 h 58"/>
                  <a:gd name="T64" fmla="*/ 44 w 80"/>
                  <a:gd name="T65" fmla="*/ 36 h 58"/>
                  <a:gd name="T66" fmla="*/ 42 w 80"/>
                  <a:gd name="T67" fmla="*/ 37 h 58"/>
                  <a:gd name="T68" fmla="*/ 30 w 80"/>
                  <a:gd name="T69" fmla="*/ 17 h 58"/>
                  <a:gd name="T70" fmla="*/ 23 w 80"/>
                  <a:gd name="T71" fmla="*/ 27 h 58"/>
                  <a:gd name="T72" fmla="*/ 30 w 80"/>
                  <a:gd name="T73" fmla="*/ 39 h 58"/>
                  <a:gd name="T74" fmla="*/ 29 w 80"/>
                  <a:gd name="T75" fmla="*/ 41 h 58"/>
                  <a:gd name="T76" fmla="*/ 15 w 80"/>
                  <a:gd name="T77" fmla="*/ 27 h 58"/>
                  <a:gd name="T78" fmla="*/ 13 w 80"/>
                  <a:gd name="T79" fmla="*/ 30 h 58"/>
                  <a:gd name="T80" fmla="*/ 36 w 80"/>
                  <a:gd name="T81" fmla="*/ 54 h 58"/>
                  <a:gd name="T82" fmla="*/ 67 w 80"/>
                  <a:gd name="T8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58">
                    <a:moveTo>
                      <a:pt x="36" y="45"/>
                    </a:moveTo>
                    <a:cubicBezTo>
                      <a:pt x="36" y="45"/>
                      <a:pt x="36" y="46"/>
                      <a:pt x="36" y="46"/>
                    </a:cubicBezTo>
                    <a:cubicBezTo>
                      <a:pt x="36" y="47"/>
                      <a:pt x="35" y="47"/>
                      <a:pt x="35" y="47"/>
                    </a:cubicBezTo>
                    <a:cubicBezTo>
                      <a:pt x="35" y="47"/>
                      <a:pt x="35" y="47"/>
                      <a:pt x="34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3" y="42"/>
                      <a:pt x="33" y="42"/>
                      <a:pt x="34" y="43"/>
                    </a:cubicBezTo>
                    <a:lnTo>
                      <a:pt x="36" y="45"/>
                    </a:lnTo>
                    <a:close/>
                    <a:moveTo>
                      <a:pt x="80" y="25"/>
                    </a:moveTo>
                    <a:cubicBezTo>
                      <a:pt x="80" y="26"/>
                      <a:pt x="79" y="27"/>
                      <a:pt x="78" y="27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2" y="29"/>
                      <a:pt x="71" y="31"/>
                      <a:pt x="69" y="32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7"/>
                      <a:pt x="42" y="58"/>
                      <a:pt x="40" y="58"/>
                    </a:cubicBezTo>
                    <a:cubicBezTo>
                      <a:pt x="38" y="58"/>
                      <a:pt x="36" y="57"/>
                      <a:pt x="34" y="5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1"/>
                      <a:pt x="8" y="29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17"/>
                      <a:pt x="6" y="11"/>
                      <a:pt x="11" y="6"/>
                    </a:cubicBezTo>
                    <a:cubicBezTo>
                      <a:pt x="14" y="2"/>
                      <a:pt x="19" y="0"/>
                      <a:pt x="24" y="0"/>
                    </a:cubicBezTo>
                    <a:cubicBezTo>
                      <a:pt x="29" y="0"/>
                      <a:pt x="34" y="2"/>
                      <a:pt x="37" y="6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6" y="2"/>
                      <a:pt x="51" y="0"/>
                      <a:pt x="56" y="0"/>
                    </a:cubicBezTo>
                    <a:cubicBezTo>
                      <a:pt x="61" y="0"/>
                      <a:pt x="66" y="2"/>
                      <a:pt x="69" y="6"/>
                    </a:cubicBezTo>
                    <a:cubicBezTo>
                      <a:pt x="74" y="11"/>
                      <a:pt x="76" y="17"/>
                      <a:pt x="74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9" y="23"/>
                      <a:pt x="80" y="24"/>
                      <a:pt x="80" y="25"/>
                    </a:cubicBezTo>
                    <a:close/>
                    <a:moveTo>
                      <a:pt x="9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19"/>
                      <a:pt x="11" y="13"/>
                      <a:pt x="15" y="10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3" y="14"/>
                      <a:pt x="12" y="19"/>
                      <a:pt x="15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9" y="12"/>
                      <a:pt x="30" y="12"/>
                    </a:cubicBezTo>
                    <a:cubicBezTo>
                      <a:pt x="31" y="12"/>
                      <a:pt x="31" y="12"/>
                      <a:pt x="32" y="13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1" y="17"/>
                      <a:pt x="52" y="17"/>
                      <a:pt x="52" y="18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3"/>
                      <a:pt x="63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3" y="18"/>
                      <a:pt x="71" y="12"/>
                      <a:pt x="67" y="8"/>
                    </a:cubicBezTo>
                    <a:cubicBezTo>
                      <a:pt x="64" y="5"/>
                      <a:pt x="60" y="3"/>
                      <a:pt x="56" y="3"/>
                    </a:cubicBezTo>
                    <a:cubicBezTo>
                      <a:pt x="52" y="3"/>
                      <a:pt x="48" y="5"/>
                      <a:pt x="45" y="8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3"/>
                      <a:pt x="40" y="13"/>
                      <a:pt x="39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5"/>
                      <a:pt x="28" y="3"/>
                      <a:pt x="24" y="3"/>
                    </a:cubicBezTo>
                    <a:cubicBezTo>
                      <a:pt x="20" y="3"/>
                      <a:pt x="16" y="5"/>
                      <a:pt x="13" y="8"/>
                    </a:cubicBezTo>
                    <a:cubicBezTo>
                      <a:pt x="9" y="12"/>
                      <a:pt x="7" y="18"/>
                      <a:pt x="9" y="23"/>
                    </a:cubicBezTo>
                    <a:close/>
                    <a:moveTo>
                      <a:pt x="70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8" y="37"/>
                      <a:pt x="58" y="37"/>
                    </a:cubicBezTo>
                    <a:cubicBezTo>
                      <a:pt x="57" y="37"/>
                      <a:pt x="56" y="36"/>
                      <a:pt x="56" y="36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1" y="37"/>
                      <a:pt x="40" y="36"/>
                      <a:pt x="40" y="3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30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2" y="56"/>
                      <a:pt x="44" y="5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8" y="29"/>
                      <a:pt x="69" y="28"/>
                      <a:pt x="7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6" name="TextBox 42"/>
          <p:cNvSpPr txBox="1"/>
          <p:nvPr/>
        </p:nvSpPr>
        <p:spPr>
          <a:xfrm>
            <a:off x="3010841" y="4513527"/>
            <a:ext cx="1790809" cy="388226"/>
          </a:xfrm>
          <a:prstGeom prst="rect">
            <a:avLst/>
          </a:prstGeom>
          <a:noFill/>
        </p:spPr>
        <p:txBody>
          <a:bodyPr wrap="none" lIns="0" tIns="0" rIns="72000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chemeClr val="accent2">
                    <a:lumMod val="100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、数据预处理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7544288" y="2648358"/>
            <a:ext cx="2991826" cy="388226"/>
          </a:xfrm>
          <a:prstGeom prst="rect">
            <a:avLst/>
          </a:prstGeom>
          <a:noFill/>
        </p:spPr>
        <p:txBody>
          <a:bodyPr wrap="none" lIns="720000" tIns="0" rIns="0" bIns="0" anchor="b" anchorCtr="0">
            <a:normAutofit/>
          </a:bodyPr>
          <a:lstStyle/>
          <a:p>
            <a:r>
              <a:rPr lang="en-US" altLang="zh-CN" sz="1600" b="1" dirty="0">
                <a:solidFill>
                  <a:schemeClr val="accent4">
                    <a:lumMod val="100000"/>
                  </a:schemeClr>
                </a:solidFill>
              </a:rPr>
              <a:t>3</a:t>
            </a:r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、模型训练</a:t>
            </a:r>
          </a:p>
        </p:txBody>
      </p:sp>
      <p:sp>
        <p:nvSpPr>
          <p:cNvPr id="12" name="TextBox 48"/>
          <p:cNvSpPr txBox="1"/>
          <p:nvPr/>
        </p:nvSpPr>
        <p:spPr>
          <a:xfrm>
            <a:off x="7543800" y="4154688"/>
            <a:ext cx="2991826" cy="388226"/>
          </a:xfrm>
          <a:prstGeom prst="rect">
            <a:avLst/>
          </a:prstGeom>
          <a:noFill/>
        </p:spPr>
        <p:txBody>
          <a:bodyPr wrap="none" lIns="720000" tIns="0" rIns="0" bIns="0" anchor="b" anchorCtr="0">
            <a:normAutofit/>
          </a:bodyPr>
          <a:lstStyle/>
          <a:p>
            <a:r>
              <a:rPr lang="en-US" altLang="zh-CN" sz="1600" b="1" dirty="0">
                <a:solidFill>
                  <a:schemeClr val="accent3">
                    <a:lumMod val="100000"/>
                  </a:schemeClr>
                </a:solidFill>
              </a:rPr>
              <a:t>2</a:t>
            </a:r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、卷积提取图片特征</a:t>
            </a:r>
          </a:p>
        </p:txBody>
      </p:sp>
      <p:sp>
        <p:nvSpPr>
          <p:cNvPr id="10" name="TextBox 51"/>
          <p:cNvSpPr txBox="1"/>
          <p:nvPr/>
        </p:nvSpPr>
        <p:spPr>
          <a:xfrm>
            <a:off x="1851203" y="1964871"/>
            <a:ext cx="3063832" cy="388226"/>
          </a:xfrm>
          <a:prstGeom prst="rect">
            <a:avLst/>
          </a:prstGeom>
          <a:noFill/>
        </p:spPr>
        <p:txBody>
          <a:bodyPr wrap="none" lIns="0" tIns="0" rIns="72000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、模型评价</a:t>
            </a:r>
          </a:p>
        </p:txBody>
      </p:sp>
      <p:sp>
        <p:nvSpPr>
          <p:cNvPr id="3" name="标题 4"/>
          <p:cNvSpPr txBox="1"/>
          <p:nvPr userDrawn="1"/>
        </p:nvSpPr>
        <p:spPr>
          <a:xfrm>
            <a:off x="1158408" y="1147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流程分析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2" grpId="0"/>
      <p:bldP spid="1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、数据预处理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A1F2334-5F0E-4845-A21A-392DD65A0A54}"/>
              </a:ext>
            </a:extLst>
          </p:cNvPr>
          <p:cNvSpPr txBox="1"/>
          <p:nvPr/>
        </p:nvSpPr>
        <p:spPr>
          <a:xfrm>
            <a:off x="693261" y="1483989"/>
            <a:ext cx="4250214" cy="1497336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①读取图片和对应的描述语句，存在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一个</a:t>
            </a:r>
            <a:r>
              <a:rPr lang="en-US" altLang="zh-CN" sz="2600" b="1" dirty="0">
                <a:solidFill>
                  <a:schemeClr val="accent2"/>
                </a:solidFill>
              </a:rPr>
              <a:t>description.txt</a:t>
            </a:r>
            <a:r>
              <a:rPr lang="zh-CN" altLang="en-US" sz="2600" b="1" dirty="0">
                <a:solidFill>
                  <a:schemeClr val="accent2"/>
                </a:solidFill>
              </a:rPr>
              <a:t>文件中。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描述语句转换成小写，去除标点符号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EB67D-505E-4214-9C36-239FDBBF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3" y="3410019"/>
            <a:ext cx="6223200" cy="2595964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34A7F00-D8CA-45C7-A19F-2FD62B12B9DD}"/>
              </a:ext>
            </a:extLst>
          </p:cNvPr>
          <p:cNvSpPr txBox="1"/>
          <p:nvPr/>
        </p:nvSpPr>
        <p:spPr>
          <a:xfrm>
            <a:off x="7179786" y="1691017"/>
            <a:ext cx="4250214" cy="101408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②把每句描述语句转换成序列，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首尾添加</a:t>
            </a:r>
            <a:r>
              <a:rPr lang="en-US" altLang="zh-CN" sz="2600" b="1" dirty="0">
                <a:solidFill>
                  <a:schemeClr val="accent2"/>
                </a:solidFill>
              </a:rPr>
              <a:t>start</a:t>
            </a:r>
            <a:r>
              <a:rPr lang="zh-CN" altLang="en-US" sz="2600" b="1" dirty="0">
                <a:solidFill>
                  <a:schemeClr val="accent2"/>
                </a:solidFill>
              </a:rPr>
              <a:t>和</a:t>
            </a:r>
            <a:r>
              <a:rPr lang="en-US" altLang="zh-CN" sz="2600" b="1" dirty="0">
                <a:solidFill>
                  <a:schemeClr val="accent2"/>
                </a:solidFill>
              </a:rPr>
              <a:t>end</a:t>
            </a:r>
            <a:r>
              <a:rPr lang="zh-CN" altLang="en-US" sz="2600" b="1" dirty="0">
                <a:solidFill>
                  <a:schemeClr val="accent2"/>
                </a:solidFill>
              </a:rPr>
              <a:t>标识符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8D2209-90BF-4A88-8CFB-AC7641DB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3" y="2914290"/>
            <a:ext cx="5689726" cy="12192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975C9F-473B-4390-B4AF-E97D9423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3" y="4342707"/>
            <a:ext cx="5658141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、图片特征提取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A1F2334-5F0E-4845-A21A-392DD65A0A54}"/>
              </a:ext>
            </a:extLst>
          </p:cNvPr>
          <p:cNvSpPr txBox="1"/>
          <p:nvPr/>
        </p:nvSpPr>
        <p:spPr>
          <a:xfrm>
            <a:off x="704277" y="922128"/>
            <a:ext cx="8957515" cy="1611752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可以自己训练一个卷积神经网络用于提取图片的特征，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但更有效的做法是使用已经在大规模数据集上训练好的</a:t>
            </a:r>
            <a:r>
              <a:rPr lang="en-US" altLang="zh-CN" sz="2600" b="1" dirty="0">
                <a:solidFill>
                  <a:schemeClr val="accent2"/>
                </a:solidFill>
              </a:rPr>
              <a:t>CNN</a:t>
            </a:r>
            <a:r>
              <a:rPr lang="zh-CN" altLang="en-US" sz="2600" b="1" dirty="0">
                <a:solidFill>
                  <a:schemeClr val="accent2"/>
                </a:solidFill>
              </a:rPr>
              <a:t>模型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只需要下载参数的性能较好的模型诸如</a:t>
            </a:r>
            <a:r>
              <a:rPr lang="en-US" altLang="zh-CN" sz="2600" b="1" dirty="0">
                <a:solidFill>
                  <a:schemeClr val="accent2"/>
                </a:solidFill>
              </a:rPr>
              <a:t>InceptionV3</a:t>
            </a:r>
            <a:r>
              <a:rPr lang="zh-CN" altLang="en-US" sz="2600" b="1" dirty="0">
                <a:solidFill>
                  <a:schemeClr val="accent2"/>
                </a:solidFill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</a:rPr>
              <a:t>VGG</a:t>
            </a:r>
            <a:r>
              <a:rPr lang="zh-CN" altLang="en-US" sz="2600" b="1" dirty="0">
                <a:solidFill>
                  <a:schemeClr val="accent2"/>
                </a:solidFill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</a:rPr>
              <a:t>VGG16</a:t>
            </a:r>
          </a:p>
          <a:p>
            <a:pPr>
              <a:lnSpc>
                <a:spcPct val="170000"/>
              </a:lnSpc>
            </a:pP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endParaRPr lang="en-US" altLang="zh-CN" sz="2000" b="1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4ED66-02D8-406D-A5A8-BD0D0A91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31" y="2533880"/>
            <a:ext cx="5651790" cy="417216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2E849A21-0085-4D4D-BFB5-60813A23CCBC}"/>
              </a:ext>
            </a:extLst>
          </p:cNvPr>
          <p:cNvSpPr txBox="1"/>
          <p:nvPr/>
        </p:nvSpPr>
        <p:spPr>
          <a:xfrm>
            <a:off x="8454642" y="3540611"/>
            <a:ext cx="3124085" cy="215870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提前提取好每张图片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的特征并存在文件中，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使用时根据需要直接从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文件中读取，高效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572527" y="1720979"/>
            <a:ext cx="5785999" cy="1005057"/>
            <a:chOff x="1572019" y="1666020"/>
            <a:chExt cx="5785999" cy="1005057"/>
          </a:xfrm>
        </p:grpSpPr>
        <p:sp>
          <p:nvSpPr>
            <p:cNvPr id="7" name="Freeform: Shape 6"/>
            <p:cNvSpPr/>
            <p:nvPr/>
          </p:nvSpPr>
          <p:spPr>
            <a:xfrm rot="5400000" flipV="1">
              <a:off x="5182031" y="495090"/>
              <a:ext cx="100505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分割训练集与测试集           </a:t>
              </a:r>
            </a:p>
          </p:txBody>
        </p:sp>
        <p:sp>
          <p:nvSpPr>
            <p:cNvPr id="8" name="Freeform: Shape 8"/>
            <p:cNvSpPr/>
            <p:nvPr/>
          </p:nvSpPr>
          <p:spPr>
            <a:xfrm rot="12018952" flipH="1">
              <a:off x="6207807" y="1983827"/>
              <a:ext cx="404376" cy="369442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1572019" y="1773068"/>
              <a:ext cx="2198693" cy="790959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按比例分割训练集与测试集</a:t>
              </a:r>
              <a:endParaRPr lang="en-US" altLang="zh-CN" sz="1600" b="1" dirty="0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从文件中读取描述语句</a:t>
              </a:r>
              <a:endParaRPr lang="en-US" altLang="zh-CN" sz="1600" b="1" dirty="0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以及图片特征</a:t>
              </a:r>
            </a:p>
          </p:txBody>
        </p: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5033078" y="4688180"/>
            <a:ext cx="5896643" cy="1013589"/>
            <a:chOff x="5033078" y="4688180"/>
            <a:chExt cx="5896643" cy="1013589"/>
          </a:xfrm>
        </p:grpSpPr>
        <p:sp>
          <p:nvSpPr>
            <p:cNvPr id="4" name="Freeform: Shape 3"/>
            <p:cNvSpPr/>
            <p:nvPr/>
          </p:nvSpPr>
          <p:spPr>
            <a:xfrm rot="16200000" flipV="1">
              <a:off x="6199742" y="3521516"/>
              <a:ext cx="1013589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88000" tIns="0" rIns="216000" bIns="648000" anchor="t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模型评价</a:t>
              </a:r>
            </a:p>
          </p:txBody>
        </p:sp>
        <p:sp>
          <p:nvSpPr>
            <p:cNvPr id="10" name="Freeform: Shape 21"/>
            <p:cNvSpPr/>
            <p:nvPr/>
          </p:nvSpPr>
          <p:spPr bwMode="auto">
            <a:xfrm>
              <a:off x="5878447" y="4971143"/>
              <a:ext cx="447189" cy="44719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TextBox 34"/>
            <p:cNvSpPr txBox="1"/>
            <p:nvPr/>
          </p:nvSpPr>
          <p:spPr>
            <a:xfrm>
              <a:off x="8731028" y="4739934"/>
              <a:ext cx="2198693" cy="909610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使用模型输出文本与参考文本之间的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BLEU</a:t>
              </a: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分值对模型效果进行评估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进而改进模型</a:t>
              </a:r>
            </a:p>
          </p:txBody>
        </p:sp>
      </p:grpSp>
      <p:grpSp>
        <p:nvGrpSpPr>
          <p:cNvPr id="26" name="千图PPT彼岸天：ID 8661124库_组合 25"/>
          <p:cNvGrpSpPr/>
          <p:nvPr>
            <p:custDataLst>
              <p:tags r:id="rId3"/>
            </p:custDataLst>
          </p:nvPr>
        </p:nvGrpSpPr>
        <p:grpSpPr>
          <a:xfrm>
            <a:off x="5033078" y="2668503"/>
            <a:ext cx="5896643" cy="1008397"/>
            <a:chOff x="5033078" y="2668503"/>
            <a:chExt cx="5896643" cy="1008397"/>
          </a:xfrm>
        </p:grpSpPr>
        <p:sp>
          <p:nvSpPr>
            <p:cNvPr id="5" name="Freeform: Shape 4"/>
            <p:cNvSpPr/>
            <p:nvPr/>
          </p:nvSpPr>
          <p:spPr>
            <a:xfrm rot="16200000" flipH="1" flipV="1">
              <a:off x="6202338" y="1499243"/>
              <a:ext cx="100839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  准备</a:t>
              </a:r>
              <a:r>
                <a:rPr lang="en-US" altLang="zh-CN" sz="1600" dirty="0">
                  <a:solidFill>
                    <a:schemeClr val="bg1"/>
                  </a:solidFill>
                </a:rPr>
                <a:t>Tokenizer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31"/>
            <p:cNvSpPr/>
            <p:nvPr/>
          </p:nvSpPr>
          <p:spPr bwMode="auto">
            <a:xfrm>
              <a:off x="5741147" y="2927899"/>
              <a:ext cx="450856" cy="489605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8731028" y="2726036"/>
              <a:ext cx="2198693" cy="771533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利用分词器把每个单词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对应一个数字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便于机器处理</a:t>
              </a:r>
            </a:p>
          </p:txBody>
        </p: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1384005" y="3562888"/>
            <a:ext cx="5974520" cy="1226281"/>
            <a:chOff x="1384005" y="3562888"/>
            <a:chExt cx="5974520" cy="1226281"/>
          </a:xfrm>
        </p:grpSpPr>
        <p:sp>
          <p:nvSpPr>
            <p:cNvPr id="6" name="Freeform: Shape 5"/>
            <p:cNvSpPr/>
            <p:nvPr/>
          </p:nvSpPr>
          <p:spPr>
            <a:xfrm rot="5400000" flipH="1" flipV="1">
              <a:off x="5176603" y="2506257"/>
              <a:ext cx="1016928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rIns="0" bIns="648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模型定义</a:t>
              </a: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6175374" y="3977301"/>
              <a:ext cx="392765" cy="404828"/>
              <a:chOff x="6082534" y="4035518"/>
              <a:chExt cx="2225846" cy="2048400"/>
            </a:xfrm>
            <a:solidFill>
              <a:schemeClr val="bg1"/>
            </a:solidFill>
          </p:grpSpPr>
          <p:sp>
            <p:nvSpPr>
              <p:cNvPr id="24" name="Freeform: Shape 14"/>
              <p:cNvSpPr/>
              <p:nvPr/>
            </p:nvSpPr>
            <p:spPr>
              <a:xfrm>
                <a:off x="6082534" y="4035518"/>
                <a:ext cx="2225846" cy="1987364"/>
              </a:xfrm>
              <a:custGeom>
                <a:avLst/>
                <a:gdLst>
                  <a:gd name="connsiteX0" fmla="*/ 0 w 1828800"/>
                  <a:gd name="connsiteY0" fmla="*/ 10886 h 1632858"/>
                  <a:gd name="connsiteX1" fmla="*/ 1828800 w 1828800"/>
                  <a:gd name="connsiteY1" fmla="*/ 0 h 1632858"/>
                  <a:gd name="connsiteX2" fmla="*/ 1828800 w 1828800"/>
                  <a:gd name="connsiteY2" fmla="*/ 87086 h 1632858"/>
                  <a:gd name="connsiteX3" fmla="*/ 1023257 w 1828800"/>
                  <a:gd name="connsiteY3" fmla="*/ 772886 h 1632858"/>
                  <a:gd name="connsiteX4" fmla="*/ 1034143 w 1828800"/>
                  <a:gd name="connsiteY4" fmla="*/ 1600200 h 1632858"/>
                  <a:gd name="connsiteX5" fmla="*/ 859972 w 1828800"/>
                  <a:gd name="connsiteY5" fmla="*/ 1632858 h 1632858"/>
                  <a:gd name="connsiteX6" fmla="*/ 838200 w 1828800"/>
                  <a:gd name="connsiteY6" fmla="*/ 805543 h 1632858"/>
                  <a:gd name="connsiteX7" fmla="*/ 21772 w 1828800"/>
                  <a:gd name="connsiteY7" fmla="*/ 163286 h 1632858"/>
                  <a:gd name="connsiteX8" fmla="*/ 0 w 1828800"/>
                  <a:gd name="connsiteY8" fmla="*/ 10886 h 163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632858">
                    <a:moveTo>
                      <a:pt x="0" y="10886"/>
                    </a:moveTo>
                    <a:lnTo>
                      <a:pt x="1828800" y="0"/>
                    </a:lnTo>
                    <a:lnTo>
                      <a:pt x="1828800" y="87086"/>
                    </a:lnTo>
                    <a:lnTo>
                      <a:pt x="1023257" y="772886"/>
                    </a:lnTo>
                    <a:lnTo>
                      <a:pt x="1034143" y="1600200"/>
                    </a:lnTo>
                    <a:lnTo>
                      <a:pt x="859972" y="1632858"/>
                    </a:lnTo>
                    <a:lnTo>
                      <a:pt x="838200" y="805543"/>
                    </a:lnTo>
                    <a:lnTo>
                      <a:pt x="21772" y="163286"/>
                    </a:lnTo>
                    <a:lnTo>
                      <a:pt x="0" y="108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Rectangle 15"/>
              <p:cNvSpPr/>
              <p:nvPr/>
            </p:nvSpPr>
            <p:spPr>
              <a:xfrm>
                <a:off x="6419878" y="5975062"/>
                <a:ext cx="1698170" cy="1088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40"/>
            <p:cNvSpPr txBox="1"/>
            <p:nvPr/>
          </p:nvSpPr>
          <p:spPr>
            <a:xfrm>
              <a:off x="1384005" y="3562888"/>
              <a:ext cx="2387215" cy="1226281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图片和文本先分别处理到相同维度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再连接到一起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经过一个</a:t>
              </a:r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LSTM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和全连接层后输出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r"/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、模型训练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A322793-63FC-46EB-A27F-3B2BE7BFF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8" y="2051592"/>
            <a:ext cx="5821002" cy="385141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FC3843B-EA79-464B-B615-BC1757B32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840" y="219186"/>
            <a:ext cx="9263835" cy="6433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154867"/>
            <a:chOff x="257174" y="1093495"/>
            <a:chExt cx="5448103" cy="115491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769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模型改进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8602069" y="2217495"/>
            <a:ext cx="2749722" cy="3314682"/>
            <a:chOff x="8170814" y="2118933"/>
            <a:chExt cx="2749722" cy="3314682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2118933"/>
              <a:ext cx="2749722" cy="3314682"/>
              <a:chOff x="1193500" y="1698454"/>
              <a:chExt cx="3960758" cy="3314682"/>
            </a:xfrm>
          </p:grpSpPr>
          <p:sp>
            <p:nvSpPr>
              <p:cNvPr id="31" name="Rectangle 70"/>
              <p:cNvSpPr/>
              <p:nvPr/>
            </p:nvSpPr>
            <p:spPr>
              <a:xfrm>
                <a:off x="1393063" y="1698454"/>
                <a:ext cx="3761195" cy="80076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1"/>
                    </a:solidFill>
                  </a:rPr>
                  <a:t>4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、图片特征提取后池化层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1"/>
                    </a:solidFill>
                  </a:rPr>
                  <a:t>由取最大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Max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改为取平均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Average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" name="Rectangle 68"/>
              <p:cNvSpPr/>
              <p:nvPr/>
            </p:nvSpPr>
            <p:spPr>
              <a:xfrm>
                <a:off x="1381573" y="2890797"/>
                <a:ext cx="3761195" cy="55559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2"/>
                    </a:solidFill>
                  </a:rPr>
                  <a:t>5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、提取图片特征后不再接池化层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2"/>
                    </a:solidFill>
                  </a:rPr>
                  <a:t>直接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Flatten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后接一个全连接层</a:t>
                </a:r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1193500" y="4139453"/>
                <a:ext cx="3761195" cy="873683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3"/>
                    </a:solidFill>
                  </a:rPr>
                  <a:t>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、图片和文本特征连接后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pPr algn="r"/>
                <a:r>
                  <a:rPr lang="en-US" altLang="zh-CN" sz="1600" b="1" dirty="0">
                    <a:solidFill>
                      <a:schemeClr val="accent3"/>
                    </a:solidFill>
                  </a:rPr>
                  <a:t>LSTM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和全连接层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3"/>
                    </a:solidFill>
                  </a:rPr>
                  <a:t>由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500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维改为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256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</a:t>
                </a:r>
              </a:p>
            </p:txBody>
          </p: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>
            <p:custDataLst>
              <p:tags r:id="rId3"/>
            </p:custDataLst>
          </p:nvPr>
        </p:nvGrpSpPr>
        <p:grpSpPr>
          <a:xfrm>
            <a:off x="640807" y="2222737"/>
            <a:ext cx="2987068" cy="3128784"/>
            <a:chOff x="1034119" y="1909347"/>
            <a:chExt cx="2987068" cy="3128784"/>
          </a:xfrm>
        </p:grpSpPr>
        <p:grpSp>
          <p:nvGrpSpPr>
            <p:cNvPr id="7" name="Group 72"/>
            <p:cNvGrpSpPr/>
            <p:nvPr/>
          </p:nvGrpSpPr>
          <p:grpSpPr>
            <a:xfrm>
              <a:off x="1034119" y="1909347"/>
              <a:ext cx="2987068" cy="3128784"/>
              <a:chOff x="652059" y="1703696"/>
              <a:chExt cx="4302636" cy="3128784"/>
            </a:xfrm>
          </p:grpSpPr>
          <p:sp>
            <p:nvSpPr>
              <p:cNvPr id="19" name="Rectangle 84"/>
              <p:cNvSpPr/>
              <p:nvPr/>
            </p:nvSpPr>
            <p:spPr>
              <a:xfrm>
                <a:off x="652059" y="1703696"/>
                <a:ext cx="3761195" cy="80076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、图片特征提取模型由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InceptionV3</a:t>
                </a:r>
              </a:p>
              <a:p>
                <a:r>
                  <a:rPr lang="zh-CN" altLang="en-US" sz="1600" b="1" dirty="0">
                    <a:solidFill>
                      <a:schemeClr val="accent1"/>
                    </a:solidFill>
                  </a:rPr>
                  <a:t>换为了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VGG16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（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14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年图像识别比赛冠军）</a:t>
                </a:r>
              </a:p>
            </p:txBody>
          </p:sp>
          <p:sp>
            <p:nvSpPr>
              <p:cNvPr id="17" name="Rectangle 82"/>
              <p:cNvSpPr/>
              <p:nvPr/>
            </p:nvSpPr>
            <p:spPr>
              <a:xfrm>
                <a:off x="1193500" y="2815545"/>
                <a:ext cx="3761195" cy="962132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、图片与文本特征连接时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1600" b="1" dirty="0">
                    <a:solidFill>
                      <a:schemeClr val="accent2"/>
                    </a:solidFill>
                  </a:rPr>
                  <a:t>向量维度由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128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缩小为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64</a:t>
                </a:r>
              </a:p>
              <a:p>
                <a:r>
                  <a:rPr lang="zh-CN" altLang="en-US" sz="1600" b="1" dirty="0">
                    <a:solidFill>
                      <a:schemeClr val="accent2"/>
                    </a:solidFill>
                  </a:rPr>
                  <a:t>减少模型优化的参数</a:t>
                </a:r>
              </a:p>
            </p:txBody>
          </p:sp>
          <p:sp>
            <p:nvSpPr>
              <p:cNvPr id="15" name="Rectangle 80"/>
              <p:cNvSpPr/>
              <p:nvPr/>
            </p:nvSpPr>
            <p:spPr>
              <a:xfrm>
                <a:off x="1193500" y="4139453"/>
                <a:ext cx="3761195" cy="69302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3"/>
                    </a:solidFill>
                  </a:rPr>
                  <a:t>3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、文本特征提取词向量层后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r>
                  <a:rPr lang="zh-CN" altLang="en-US" sz="1600" b="1" dirty="0">
                    <a:solidFill>
                      <a:schemeClr val="accent3"/>
                    </a:solidFill>
                  </a:rPr>
                  <a:t>接两层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256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维的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LSTM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层</a:t>
                </a:r>
              </a:p>
            </p:txBody>
          </p: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模型改进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500</Words>
  <Application>Microsoft Office PowerPoint</Application>
  <PresentationFormat>宽屏</PresentationFormat>
  <Paragraphs>98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等线</vt:lpstr>
      <vt:lpstr>Calibri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罗 迪</cp:lastModifiedBy>
  <cp:revision>60</cp:revision>
  <dcterms:created xsi:type="dcterms:W3CDTF">2018-11-08T00:18:38Z</dcterms:created>
  <dcterms:modified xsi:type="dcterms:W3CDTF">2020-11-13T09:54:02Z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