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256" r:id="rId3"/>
    <p:sldId id="257" r:id="rId5"/>
    <p:sldId id="258" r:id="rId6"/>
    <p:sldId id="259" r:id="rId7"/>
    <p:sldId id="260" r:id="rId8"/>
    <p:sldId id="261" r:id="rId9"/>
    <p:sldId id="262" r:id="rId10"/>
    <p:sldId id="263" r:id="rId11"/>
    <p:sldId id="269" r:id="rId12"/>
    <p:sldId id="265" r:id="rId13"/>
    <p:sldId id="267"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3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8.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81.xml"/><Relationship Id="rId6" Type="http://schemas.openxmlformats.org/officeDocument/2006/relationships/image" Target="../media/image3.svg"/><Relationship Id="rId5" Type="http://schemas.openxmlformats.org/officeDocument/2006/relationships/image" Target="../media/image17.png"/><Relationship Id="rId4" Type="http://schemas.openxmlformats.org/officeDocument/2006/relationships/image" Target="../media/image2.svg"/><Relationship Id="rId3" Type="http://schemas.openxmlformats.org/officeDocument/2006/relationships/image" Target="../media/image16.png"/><Relationship Id="rId2" Type="http://schemas.openxmlformats.org/officeDocument/2006/relationships/image" Target="../media/image1.sv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tags" Target="../tags/tag82.xml"/><Relationship Id="rId6" Type="http://schemas.openxmlformats.org/officeDocument/2006/relationships/image" Target="../media/image21.wmf"/><Relationship Id="rId5" Type="http://schemas.openxmlformats.org/officeDocument/2006/relationships/oleObject" Target="../embeddings/oleObject3.bin"/><Relationship Id="rId4" Type="http://schemas.openxmlformats.org/officeDocument/2006/relationships/image" Target="../media/image20.png"/><Relationship Id="rId3" Type="http://schemas.openxmlformats.org/officeDocument/2006/relationships/image" Target="../media/image19.wmf"/><Relationship Id="rId2" Type="http://schemas.openxmlformats.org/officeDocument/2006/relationships/oleObject" Target="../embeddings/oleObject2.bin"/><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tags" Target="../tags/tag8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wmf"/><Relationship Id="rId2" Type="http://schemas.openxmlformats.org/officeDocument/2006/relationships/oleObject" Target="../embeddings/oleObject4.bin"/><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32.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推荐算法</a:t>
            </a:r>
            <a:endParaRPr lang="zh-CN" altLang="en-US"/>
          </a:p>
        </p:txBody>
      </p:sp>
      <p:sp>
        <p:nvSpPr>
          <p:cNvPr id="3" name="副标题 2"/>
          <p:cNvSpPr>
            <a:spLocks noGrp="1"/>
          </p:cNvSpPr>
          <p:nvPr>
            <p:ph type="subTitle" idx="1"/>
            <p:custDataLst>
              <p:tags r:id="rId2"/>
            </p:custDataLst>
          </p:nvPr>
        </p:nvSpPr>
        <p:spPr/>
        <p:txBody>
          <a:bodyPr/>
          <a:lstStyle/>
          <a:p>
            <a:endParaRPr lang="zh-CN" altLang="en-US"/>
          </a:p>
          <a:p>
            <a:r>
              <a:rPr lang="zh-CN" altLang="en-US"/>
              <a:t>第</a:t>
            </a:r>
            <a:r>
              <a:rPr lang="en-US" altLang="zh-CN"/>
              <a:t>18</a:t>
            </a:r>
            <a:r>
              <a:rPr lang="zh-CN" altLang="en-US"/>
              <a:t>组</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en-US" altLang="zh-CN"/>
              <a:t>2. Term Frequency - Inverse Document Frequency (TF-IDF)  用TF-IDF基于内容作推荐</a:t>
            </a:r>
            <a:endParaRPr lang="en-US" altLang="zh-CN"/>
          </a:p>
          <a:p>
            <a:pPr marL="0" indent="457200">
              <a:buNone/>
            </a:pPr>
            <a:endParaRPr lang="en-US" altLang="zh-CN"/>
          </a:p>
          <a:p>
            <a:pPr marL="0" indent="457200">
              <a:buNone/>
            </a:pPr>
            <a:r>
              <a:rPr lang="en-US" altLang="zh-CN"/>
              <a:t>该算法用到的是COVID-19 Open Research Dataset中license为cc0的数据，是文本类型的数据，数据量为258。</a:t>
            </a:r>
            <a:endParaRPr lang="en-US" altLang="zh-CN"/>
          </a:p>
          <a:p>
            <a:pPr marL="0" indent="457200">
              <a:buNone/>
            </a:pPr>
            <a:endParaRPr lang="en-US" altLang="zh-CN"/>
          </a:p>
          <a:p>
            <a:pPr marL="0" indent="457200">
              <a:buNone/>
            </a:pPr>
            <a:r>
              <a:rPr lang="en-US" altLang="zh-CN"/>
              <a:t>首先是数据预处理，将数据集中的原始数据转换为dataframe格式，选取cc0中的数据，并提取各文件里的完整文本内容。</a:t>
            </a:r>
            <a:endParaRPr lang="en-US" altLang="zh-CN"/>
          </a:p>
          <a:p>
            <a:pPr marL="0" indent="457200">
              <a:buNone/>
            </a:pPr>
            <a:endParaRPr lang="en-US" altLang="zh-CN"/>
          </a:p>
          <a:p>
            <a:pPr marL="0" indent="457200">
              <a:buNone/>
            </a:pPr>
            <a:r>
              <a:t>然后</a:t>
            </a:r>
            <a:r>
              <a:rPr lang="en-US" altLang="zh-CN"/>
              <a:t>文本分词，去除停用词，创建一个对象调用TfidfRecommende，训练模型，对每一个类型的参考文本返回与它相似度较高的前k个文本。其中，相似度的计算是基于TF-IDF算法，计算词频和逆文档频率，进而计算两篇文章之间的余弦相似值。</a:t>
            </a:r>
            <a:endParaRPr lang="en-US" altLang="zh-CN"/>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4" name="内容占位符 3" descr="1"/>
          <p:cNvPicPr>
            <a:picLocks noChangeAspect="1"/>
          </p:cNvPicPr>
          <p:nvPr>
            <p:ph idx="1"/>
          </p:nvPr>
        </p:nvPicPr>
        <p:blipFill>
          <a:blip r:embed="rId1"/>
          <a:stretch>
            <a:fillRect/>
          </a:stretch>
        </p:blipFill>
        <p:spPr>
          <a:xfrm>
            <a:off x="4583430" y="735965"/>
            <a:ext cx="4356100" cy="4445000"/>
          </a:xfrm>
          <a:prstGeom prst="rect">
            <a:avLst/>
          </a:prstGeom>
        </p:spPr>
      </p:pic>
      <p:sp>
        <p:nvSpPr>
          <p:cNvPr id="5" name="文本框 4"/>
          <p:cNvSpPr txBox="1"/>
          <p:nvPr/>
        </p:nvSpPr>
        <p:spPr>
          <a:xfrm>
            <a:off x="1281430" y="5506085"/>
            <a:ext cx="10471150" cy="645160"/>
          </a:xfrm>
          <a:prstGeom prst="rect">
            <a:avLst/>
          </a:prstGeom>
          <a:noFill/>
        </p:spPr>
        <p:txBody>
          <a:bodyPr wrap="square" rtlCol="0">
            <a:spAutoFit/>
          </a:bodyPr>
          <a:p>
            <a:r>
              <a:rPr lang="en-US" altLang="zh-CN"/>
              <a:t>cord_uld</a:t>
            </a:r>
            <a:r>
              <a:rPr lang="zh-CN" altLang="en-US"/>
              <a:t>是被参考的文章，代表一个兴趣类型，对于每个类型计算出</a:t>
            </a:r>
            <a:r>
              <a:rPr lang="en-US" altLang="zh-CN"/>
              <a:t>5</a:t>
            </a:r>
            <a:r>
              <a:rPr lang="zh-CN" altLang="en-US"/>
              <a:t>个相似度最高的文本，</a:t>
            </a:r>
            <a:r>
              <a:rPr lang="en-US" altLang="zh-CN"/>
              <a:t>rec_score</a:t>
            </a:r>
            <a:r>
              <a:rPr lang="zh-CN" altLang="en-US"/>
              <a:t>是余弦相似值，</a:t>
            </a:r>
            <a:r>
              <a:rPr lang="en-US" altLang="zh-CN"/>
              <a:t>rec_cord_uld</a:t>
            </a:r>
            <a:r>
              <a:rPr lang="zh-CN" altLang="en-US"/>
              <a:t>是经模型推荐的文章。</a:t>
            </a:r>
            <a:endParaRPr lang="zh-CN" altLang="en-US"/>
          </a:p>
        </p:txBody>
      </p:sp>
      <p:sp>
        <p:nvSpPr>
          <p:cNvPr id="6" name="文本框 5"/>
          <p:cNvSpPr txBox="1"/>
          <p:nvPr/>
        </p:nvSpPr>
        <p:spPr>
          <a:xfrm>
            <a:off x="1281430" y="541020"/>
            <a:ext cx="2630170" cy="521970"/>
          </a:xfrm>
          <a:prstGeom prst="rect">
            <a:avLst/>
          </a:prstGeom>
          <a:noFill/>
        </p:spPr>
        <p:txBody>
          <a:bodyPr wrap="square" rtlCol="0">
            <a:spAutoFit/>
          </a:bodyPr>
          <a:p>
            <a:r>
              <a:rPr lang="zh-CN" altLang="en-US" sz="2800"/>
              <a:t>运行结果示例</a:t>
            </a:r>
            <a:endParaRPr lang="zh-CN" altLang="en-US" sz="280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Bayesian Personalized Ranking (BPR)</a:t>
            </a:r>
            <a:endParaRPr lang="zh-CN" altLang="en-US"/>
          </a:p>
        </p:txBody>
      </p:sp>
      <p:sp>
        <p:nvSpPr>
          <p:cNvPr id="3" name="内容占位符 2"/>
          <p:cNvSpPr>
            <a:spLocks noGrp="1"/>
          </p:cNvSpPr>
          <p:nvPr>
            <p:ph idx="1"/>
          </p:nvPr>
        </p:nvSpPr>
        <p:spPr/>
        <p:txBody>
          <a:bodyPr/>
          <a:p>
            <a:pPr marL="0" indent="0">
              <a:buNone/>
            </a:pPr>
            <a:r>
              <a:rPr lang="en-US" altLang="zh-CN"/>
              <a:t>BPR</a:t>
            </a:r>
            <a:r>
              <a:t>算法基于隐含用户行为（购买点击等）利用可用的观测值作为正反馈为用户提供项目的推荐列表</a:t>
            </a:r>
          </a:p>
          <a:p>
            <a:pPr marL="0" indent="0">
              <a:buNone/>
            </a:pPr>
            <a:r>
              <a:t>BPR通过优化似然函数             和先验概率p(Θ)，使模型参数Θ的后验概率最大化。</a:t>
            </a:r>
          </a:p>
          <a:p>
            <a:pPr marL="0" indent="0">
              <a:buNone/>
            </a:pPr>
            <a:r>
              <a:t>所有用户的似然联合概率：</a:t>
            </a:r>
          </a:p>
          <a:p>
            <a:pPr marL="0" indent="0">
              <a:buNone/>
            </a:pPr>
          </a:p>
          <a:p>
            <a:pPr marL="0" indent="0">
              <a:buNone/>
            </a:pPr>
            <a:r>
              <a:t>用户偏好项目i而非项目j的个人概率：</a:t>
            </a:r>
          </a:p>
          <a:p>
            <a:pPr marL="0" indent="0">
              <a:buNone/>
            </a:pPr>
            <a:r>
              <a:t>                                      其中</a:t>
            </a:r>
          </a:p>
          <a:p>
            <a:pPr marL="0" indent="0">
              <a:buNone/>
            </a:pPr>
            <a:r>
              <a:t>最大后验估计量的最终目标：</a:t>
            </a:r>
          </a:p>
          <a:p>
            <a:pPr marL="0" indent="0">
              <a:buNone/>
            </a:pPr>
          </a:p>
          <a:p>
            <a:pPr marL="0" indent="0">
              <a:buNone/>
            </a:pPr>
            <a:r>
              <a:t>利用随机梯度下降法优化求解，迭代公式为</a:t>
            </a:r>
          </a:p>
          <a:p>
            <a:pPr marL="0" indent="0">
              <a:buNone/>
            </a:pPr>
          </a:p>
          <a:p>
            <a:pPr marL="0" indent="0">
              <a:buNone/>
            </a:pPr>
          </a:p>
          <a:p>
            <a:pPr marL="0" indent="0">
              <a:buNone/>
            </a:pPr>
          </a:p>
        </p:txBody>
      </p:sp>
      <p:graphicFrame>
        <p:nvGraphicFramePr>
          <p:cNvPr id="8" name="对象 7">
            <a:hlinkClick r:id="" action="ppaction://ole?verb="/>
          </p:cNvPr>
          <p:cNvGraphicFramePr>
            <a:graphicFrameLocks noChangeAspect="1"/>
          </p:cNvGraphicFramePr>
          <p:nvPr/>
        </p:nvGraphicFramePr>
        <p:xfrm>
          <a:off x="3039110" y="1811020"/>
          <a:ext cx="920115" cy="561340"/>
        </p:xfrm>
        <a:graphic>
          <a:graphicData uri="http://schemas.openxmlformats.org/presentationml/2006/ole">
            <mc:AlternateContent xmlns:mc="http://schemas.openxmlformats.org/markup-compatibility/2006">
              <mc:Choice xmlns:v="urn:schemas-microsoft-com:vml" Requires="v">
                <p:oleObj spid="_x0000_s1027" name="" r:id="rId1" imgW="749300" imgH="457200" progId="Equation.KSEE3">
                  <p:embed/>
                </p:oleObj>
              </mc:Choice>
              <mc:Fallback>
                <p:oleObj name="" r:id="rId1" imgW="749300" imgH="457200" progId="Equation.KSEE3">
                  <p:embed/>
                  <p:pic>
                    <p:nvPicPr>
                      <p:cNvPr id="0" name="图片 1026"/>
                      <p:cNvPicPr/>
                      <p:nvPr/>
                    </p:nvPicPr>
                    <p:blipFill>
                      <a:blip r:embed="rId2"/>
                      <a:stretch>
                        <a:fillRect/>
                      </a:stretch>
                    </p:blipFill>
                    <p:spPr>
                      <a:xfrm>
                        <a:off x="3039110" y="1811020"/>
                        <a:ext cx="920115" cy="561340"/>
                      </a:xfrm>
                      <a:prstGeom prst="rect">
                        <a:avLst/>
                      </a:prstGeom>
                    </p:spPr>
                  </p:pic>
                </p:oleObj>
              </mc:Fallback>
            </mc:AlternateContent>
          </a:graphicData>
        </a:graphic>
      </p:graphicFrame>
      <p:pic>
        <p:nvPicPr>
          <p:cNvPr id="9" name="图片 2" descr="1603968088(1)"/>
          <p:cNvPicPr>
            <a:picLocks noChangeAspect="1"/>
          </p:cNvPicPr>
          <p:nvPr/>
        </p:nvPicPr>
        <p:blipFill>
          <a:blip r:embed="rId3"/>
          <a:stretch>
            <a:fillRect/>
          </a:stretch>
        </p:blipFill>
        <p:spPr>
          <a:xfrm>
            <a:off x="894715" y="2616835"/>
            <a:ext cx="2635250" cy="539750"/>
          </a:xfrm>
          <a:prstGeom prst="rect">
            <a:avLst/>
          </a:prstGeom>
        </p:spPr>
      </p:pic>
      <p:pic>
        <p:nvPicPr>
          <p:cNvPr id="10" name="图片 3" descr="1603968179(1)"/>
          <p:cNvPicPr>
            <a:picLocks noChangeAspect="1"/>
          </p:cNvPicPr>
          <p:nvPr/>
        </p:nvPicPr>
        <p:blipFill>
          <a:blip r:embed="rId4"/>
          <a:stretch>
            <a:fillRect/>
          </a:stretch>
        </p:blipFill>
        <p:spPr>
          <a:xfrm>
            <a:off x="894715" y="3500755"/>
            <a:ext cx="2352040" cy="417830"/>
          </a:xfrm>
          <a:prstGeom prst="rect">
            <a:avLst/>
          </a:prstGeom>
        </p:spPr>
      </p:pic>
      <p:pic>
        <p:nvPicPr>
          <p:cNvPr id="11" name="图片 4" descr="1603968217(1)"/>
          <p:cNvPicPr>
            <a:picLocks noChangeAspect="1"/>
          </p:cNvPicPr>
          <p:nvPr/>
        </p:nvPicPr>
        <p:blipFill>
          <a:blip r:embed="rId5"/>
          <a:stretch>
            <a:fillRect/>
          </a:stretch>
        </p:blipFill>
        <p:spPr>
          <a:xfrm>
            <a:off x="4088130" y="3500755"/>
            <a:ext cx="1473200" cy="476250"/>
          </a:xfrm>
          <a:prstGeom prst="rect">
            <a:avLst/>
          </a:prstGeom>
        </p:spPr>
      </p:pic>
      <p:pic>
        <p:nvPicPr>
          <p:cNvPr id="12" name="图片 5" descr="1603968321(1)"/>
          <p:cNvPicPr>
            <a:picLocks noChangeAspect="1"/>
          </p:cNvPicPr>
          <p:nvPr/>
        </p:nvPicPr>
        <p:blipFill>
          <a:blip r:embed="rId6"/>
          <a:stretch>
            <a:fillRect/>
          </a:stretch>
        </p:blipFill>
        <p:spPr>
          <a:xfrm>
            <a:off x="789305" y="4383405"/>
            <a:ext cx="2457450" cy="558800"/>
          </a:xfrm>
          <a:prstGeom prst="rect">
            <a:avLst/>
          </a:prstGeom>
        </p:spPr>
      </p:pic>
      <p:pic>
        <p:nvPicPr>
          <p:cNvPr id="13" name="图片 6" descr="1603968421(1)"/>
          <p:cNvPicPr>
            <a:picLocks noChangeAspect="1"/>
          </p:cNvPicPr>
          <p:nvPr/>
        </p:nvPicPr>
        <p:blipFill>
          <a:blip r:embed="rId7"/>
          <a:stretch>
            <a:fillRect/>
          </a:stretch>
        </p:blipFill>
        <p:spPr>
          <a:xfrm>
            <a:off x="894715" y="5319395"/>
            <a:ext cx="2870200" cy="520700"/>
          </a:xfrm>
          <a:prstGeom prst="rect">
            <a:avLst/>
          </a:prstGeom>
        </p:spPr>
      </p:pic>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LightGBM/Gradient Boosting Tree</a:t>
            </a:r>
            <a:endParaRPr lang="zh-CN" altLang="en-US"/>
          </a:p>
        </p:txBody>
      </p:sp>
      <p:sp>
        <p:nvSpPr>
          <p:cNvPr id="3" name="内容占位符 2"/>
          <p:cNvSpPr>
            <a:spLocks noGrp="1"/>
          </p:cNvSpPr>
          <p:nvPr>
            <p:ph idx="1"/>
          </p:nvPr>
        </p:nvSpPr>
        <p:spPr/>
        <p:txBody>
          <a:bodyPr/>
          <a:p>
            <a:pPr marL="0" indent="0">
              <a:buNone/>
            </a:pPr>
            <a:r>
              <a:rPr lang="zh-CN" altLang="en-US"/>
              <a:t>LightGBM是一个使用基于树的学习算法的梯度提升算法。</a:t>
            </a:r>
            <a:endParaRPr lang="zh-CN" altLang="en-US"/>
          </a:p>
          <a:p>
            <a:pPr marL="0" indent="0">
              <a:buNone/>
            </a:pPr>
            <a:r>
              <a:rPr lang="zh-CN" altLang="en-US"/>
              <a:t>去其他基于树的梯度提升算法相比不懂的地方是：</a:t>
            </a:r>
            <a:endParaRPr lang="zh-CN" altLang="en-US"/>
          </a:p>
          <a:p>
            <a:pPr marL="0" indent="0">
              <a:buNone/>
            </a:pPr>
            <a:r>
              <a:t>大多数算法采用按层生长（</a:t>
            </a:r>
            <a:r>
              <a:rPr lang="en-US" altLang="zh-CN"/>
              <a:t>level-wise</a:t>
            </a:r>
            <a:r>
              <a:t>）的决策树生长策略，同时分裂同一层的叶子但不加区分的对待同一层的叶子</a:t>
            </a:r>
          </a:p>
          <a:p>
            <a:pPr marL="0" indent="0">
              <a:buNone/>
            </a:pPr>
            <a:r>
              <a:rPr lang="en-US" altLang="zh-CN"/>
              <a:t>LightGBM</a:t>
            </a:r>
            <a:r>
              <a:rPr lang="zh-CN" altLang="en-US"/>
              <a:t>采用按叶子生长（leaf-wise）的决策树生长策略，每次从当前所有叶子中找到分裂增益最大的叶子然后分裂进行循环，可以得到更好的精度，缺点是可能会长出比较深的决策树产生过拟合因此算法中加入了最大深度限制防止过拟合。</a:t>
            </a:r>
            <a:endParaRPr lang="zh-CN" altLang="en-US"/>
          </a:p>
          <a:p>
            <a:pPr marL="0" indent="0">
              <a:buNone/>
            </a:pPr>
            <a:endParaRPr lang="en-US" altLang="zh-CN"/>
          </a:p>
        </p:txBody>
      </p:sp>
      <p:pic>
        <p:nvPicPr>
          <p:cNvPr id="4" name="图片 3" descr="20171206181555320[1]"/>
          <p:cNvPicPr>
            <a:picLocks noChangeAspect="1"/>
          </p:cNvPicPr>
          <p:nvPr/>
        </p:nvPicPr>
        <p:blipFill>
          <a:blip r:embed="rId1"/>
          <a:stretch>
            <a:fillRect/>
          </a:stretch>
        </p:blipFill>
        <p:spPr>
          <a:xfrm>
            <a:off x="669925" y="4144645"/>
            <a:ext cx="4780280" cy="1893570"/>
          </a:xfrm>
          <a:prstGeom prst="rect">
            <a:avLst/>
          </a:prstGeom>
        </p:spPr>
      </p:pic>
      <p:pic>
        <p:nvPicPr>
          <p:cNvPr id="5" name="图片 4" descr="20171206181618575[1]"/>
          <p:cNvPicPr>
            <a:picLocks noChangeAspect="1"/>
          </p:cNvPicPr>
          <p:nvPr/>
        </p:nvPicPr>
        <p:blipFill>
          <a:blip r:embed="rId2"/>
          <a:stretch>
            <a:fillRect/>
          </a:stretch>
        </p:blipFill>
        <p:spPr>
          <a:xfrm>
            <a:off x="5991225" y="4271645"/>
            <a:ext cx="5932805" cy="206565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669925" y="424180"/>
            <a:ext cx="10852150" cy="741045"/>
          </a:xfrm>
        </p:spPr>
        <p:txBody>
          <a:bodyPr/>
          <a:p>
            <a:br>
              <a:rPr>
                <a:sym typeface="+mn-ea"/>
              </a:rPr>
            </a:br>
            <a:r>
              <a:rPr>
                <a:sym typeface="+mn-ea"/>
              </a:rPr>
              <a:t>LightGBM/Gradient Boosting Tree</a:t>
            </a:r>
            <a:br>
              <a:rPr lang="zh-CN" altLang="en-US"/>
            </a:br>
            <a:endParaRPr lang="zh-CN" altLang="en-US"/>
          </a:p>
        </p:txBody>
      </p:sp>
      <p:sp>
        <p:nvSpPr>
          <p:cNvPr id="3" name="内容占位符 2"/>
          <p:cNvSpPr>
            <a:spLocks noGrp="1"/>
          </p:cNvSpPr>
          <p:nvPr>
            <p:ph idx="1"/>
          </p:nvPr>
        </p:nvSpPr>
        <p:spPr/>
        <p:txBody>
          <a:bodyPr/>
          <a:p>
            <a:pPr marL="0" indent="0">
              <a:buNone/>
            </a:pPr>
            <a:r>
              <a:rPr lang="zh-CN" altLang="en-US"/>
              <a:t>另一个优点是直方图算法。</a:t>
            </a:r>
            <a:endParaRPr lang="zh-CN" altLang="en-US"/>
          </a:p>
          <a:p>
            <a:pPr marL="0" indent="0">
              <a:buNone/>
            </a:pPr>
            <a:r>
              <a:rPr lang="zh-CN" altLang="en-US"/>
              <a:t>将连续的浮点特征离散成k个离散值，并构造宽度为k的直方图。然后遍历训练数据，统计每个离散值在直方图中的累计统计量。在进行特征选择时，只需要根据直方图的离散值，遍历寻找最优的分割点。利用直方图算法代替预排序使得计算代价与内存消耗大大降低。</a:t>
            </a:r>
            <a:endParaRPr lang="zh-CN" altLang="en-US"/>
          </a:p>
          <a:p>
            <a:pPr marL="0" indent="0">
              <a:buNone/>
            </a:pPr>
            <a:endParaRPr lang="zh-CN" altLang="en-US"/>
          </a:p>
        </p:txBody>
      </p:sp>
      <p:pic>
        <p:nvPicPr>
          <p:cNvPr id="7" name="图片 2" descr="IMG_256"/>
          <p:cNvPicPr>
            <a:picLocks noChangeAspect="1"/>
          </p:cNvPicPr>
          <p:nvPr/>
        </p:nvPicPr>
        <p:blipFill>
          <a:blip r:embed="rId1"/>
          <a:stretch>
            <a:fillRect/>
          </a:stretch>
        </p:blipFill>
        <p:spPr>
          <a:xfrm>
            <a:off x="3848100" y="3253740"/>
            <a:ext cx="4495800" cy="2813050"/>
          </a:xfrm>
          <a:prstGeom prst="rect">
            <a:avLst/>
          </a:prstGeom>
          <a:noFill/>
          <a:ln w="9525">
            <a:noFill/>
          </a:ln>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Riemannian Low-rank Matrix Completion algorithm </a:t>
            </a:r>
            <a:endParaRPr lang="zh-CN" altLang="en-US"/>
          </a:p>
        </p:txBody>
      </p:sp>
      <p:sp>
        <p:nvSpPr>
          <p:cNvPr id="3" name="内容占位符 2"/>
          <p:cNvSpPr>
            <a:spLocks noGrp="1"/>
          </p:cNvSpPr>
          <p:nvPr>
            <p:ph idx="1"/>
          </p:nvPr>
        </p:nvSpPr>
        <p:spPr/>
        <p:txBody>
          <a:bodyPr/>
          <a:p>
            <a:pPr marL="0" indent="0">
              <a:buNone/>
            </a:pPr>
            <a:r>
              <a:rPr lang="zh-CN" altLang="en-US"/>
              <a:t>黎曼低秩矩阵完备算法（RLRMC）是一种基于矩阵分解的矩阵补全算法。</a:t>
            </a:r>
            <a:endParaRPr lang="zh-CN" altLang="en-US"/>
          </a:p>
          <a:p>
            <a:pPr marL="0" indent="0">
              <a:buNone/>
            </a:pPr>
            <a:r>
              <a:rPr lang="zh-CN" altLang="en-US"/>
              <a:t>RLRMC算法假设评级矩阵M（大小为d×T）部分已知,d为项目的个数，T为用户的个数。M（i,j）处的条目表示第j个用户对第i个项目的评级。矩阵公式为M = LRT,L是d*r的矩阵，R是T*r的矩阵，r是需要提供的秩超参数。通常假设r&lt;&lt;d,T。</a:t>
            </a:r>
            <a:endParaRPr lang="zh-CN" altLang="en-US"/>
          </a:p>
          <a:p>
            <a:pPr marL="0" indent="0">
              <a:buNone/>
            </a:pPr>
            <a:r>
              <a:rPr lang="zh-CN" altLang="en-US"/>
              <a:t>它使用黎曼共轭梯度算法来解决优化问题。共轭梯度算法是介于最速下降法与牛顿法之间的一种方法</a:t>
            </a:r>
            <a:endParaRPr lang="zh-CN" altLang="en-US"/>
          </a:p>
          <a:p>
            <a:pPr marL="0" indent="0">
              <a:buNone/>
            </a:pPr>
            <a:r>
              <a:rPr lang="zh-CN" altLang="en-US"/>
              <a:t>共轭梯度算法的主要迭代思路是：</a:t>
            </a:r>
            <a:endParaRPr lang="zh-CN" altLang="en-US"/>
          </a:p>
          <a:p>
            <a:pPr marL="0" indent="0">
              <a:buNone/>
            </a:pPr>
            <a:r>
              <a:rPr lang="zh-CN" altLang="en-US"/>
              <a:t>设我们要求解下列线性系统 Ax = b,</a:t>
            </a:r>
            <a:endParaRPr lang="zh-CN" altLang="en-US"/>
          </a:p>
          <a:p>
            <a:pPr marL="0" indent="0">
              <a:buNone/>
            </a:pPr>
            <a:r>
              <a:rPr lang="zh-CN" altLang="en-US"/>
              <a:t> </a:t>
            </a:r>
            <a:r>
              <a:rPr lang="en-US" altLang="zh-CN"/>
              <a:t>r</a:t>
            </a:r>
            <a:r>
              <a:rPr lang="en-US" altLang="zh-CN" baseline="-25000"/>
              <a:t>k </a:t>
            </a:r>
            <a:r>
              <a:rPr lang="en-US" altLang="zh-CN"/>
              <a:t>=b-AX</a:t>
            </a:r>
            <a:r>
              <a:rPr lang="en-US" altLang="zh-CN" baseline="-25000"/>
              <a:t>k         </a:t>
            </a:r>
            <a:r>
              <a:rPr lang="en-US" altLang="zh-CN"/>
              <a:t>r</a:t>
            </a:r>
            <a:r>
              <a:rPr lang="en-US" altLang="zh-CN" baseline="-25000"/>
              <a:t>k</a:t>
            </a:r>
            <a:r>
              <a:rPr lang="zh-CN" altLang="en-US"/>
              <a:t>为第k步的残差</a:t>
            </a:r>
            <a:endParaRPr lang="zh-CN" altLang="en-US"/>
          </a:p>
          <a:p>
            <a:pPr marL="0" indent="0">
              <a:buNone/>
            </a:pPr>
            <a:endParaRPr lang="zh-CN" altLang="en-US"/>
          </a:p>
          <a:p>
            <a:pPr marL="0" indent="0">
              <a:buNone/>
            </a:pPr>
            <a:r>
              <a:rPr lang="zh-CN" altLang="en-US"/>
              <a:t>下一个位置的迭代公式为</a:t>
            </a:r>
            <a:endParaRPr lang="zh-CN" altLang="en-US"/>
          </a:p>
          <a:p>
            <a:pPr marL="0" indent="0">
              <a:buNone/>
            </a:pPr>
            <a:r>
              <a:rPr lang="zh-CN" altLang="en-US"/>
              <a:t>其中</a:t>
            </a:r>
            <a:endParaRPr lang="zh-CN" altLang="en-US"/>
          </a:p>
        </p:txBody>
      </p:sp>
      <p:pic>
        <p:nvPicPr>
          <p:cNvPr id="14" name="图片 7" descr="IMG_25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79475" y="4528820"/>
            <a:ext cx="2106930" cy="590550"/>
          </a:xfrm>
          <a:prstGeom prst="rect">
            <a:avLst/>
          </a:prstGeom>
          <a:noFill/>
        </p:spPr>
      </p:pic>
      <p:pic>
        <p:nvPicPr>
          <p:cNvPr id="12" name="图片 5" descr="IMG_25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18840" y="5119370"/>
            <a:ext cx="2456180" cy="273050"/>
          </a:xfrm>
          <a:prstGeom prst="rect">
            <a:avLst/>
          </a:prstGeom>
          <a:noFill/>
        </p:spPr>
      </p:pic>
      <p:pic>
        <p:nvPicPr>
          <p:cNvPr id="13" name="图片 6" descr="IMG_256"/>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1765" y="5507990"/>
            <a:ext cx="3374390" cy="460375"/>
          </a:xfrm>
          <a:prstGeom prst="rect">
            <a:avLst/>
          </a:prstGeom>
          <a:noFill/>
        </p:spPr>
      </p:pic>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Surprise Singular Value Decomposition (SVD)</a:t>
            </a:r>
            <a:endParaRPr lang="zh-CN" altLang="en-US"/>
          </a:p>
        </p:txBody>
      </p:sp>
      <p:sp>
        <p:nvSpPr>
          <p:cNvPr id="3" name="内容占位符 2"/>
          <p:cNvSpPr>
            <a:spLocks noGrp="1"/>
          </p:cNvSpPr>
          <p:nvPr>
            <p:ph idx="1"/>
          </p:nvPr>
        </p:nvSpPr>
        <p:spPr/>
        <p:txBody>
          <a:bodyPr/>
          <a:p>
            <a:pPr marL="0" indent="0">
              <a:buNone/>
            </a:pPr>
            <a:r>
              <a:rPr lang="en-US" altLang="zh-CN"/>
              <a:t>SVD</a:t>
            </a:r>
            <a:r>
              <a:t>算法是一种基于奇异值的矩阵分解算法</a:t>
            </a:r>
          </a:p>
          <a:p>
            <a:pPr marL="0" indent="0">
              <a:buNone/>
            </a:pPr>
            <a:r>
              <a:t>通常算法的评级矩阵为：</a:t>
            </a:r>
          </a:p>
          <a:p>
            <a:pPr marL="0" indent="0">
              <a:buNone/>
            </a:pPr>
          </a:p>
          <a:p>
            <a:pPr marL="0" indent="0">
              <a:buNone/>
            </a:pPr>
            <a:r>
              <a:t>在这个式子中，</a:t>
            </a:r>
          </a:p>
          <a:p>
            <a:pPr marL="0" indent="0">
              <a:buNone/>
            </a:pPr>
            <a:r>
              <a:t>    表示用户u与项目i的预测评级，q</a:t>
            </a:r>
            <a:r>
              <a:rPr baseline="-25000"/>
              <a:t>i</a:t>
            </a:r>
            <a:r>
              <a:rPr baseline="30000"/>
              <a:t>T</a:t>
            </a:r>
            <a:r>
              <a:t>和p</a:t>
            </a:r>
            <a:r>
              <a:rPr baseline="-25000"/>
              <a:t>u</a:t>
            </a:r>
            <a:r>
              <a:t>是项目与用户的潜在因素</a:t>
            </a:r>
          </a:p>
          <a:p>
            <a:pPr marL="0" indent="0">
              <a:buNone/>
            </a:pPr>
            <a:r>
              <a:t>矩阵分解求解公式为：</a:t>
            </a:r>
          </a:p>
          <a:p>
            <a:pPr marL="0" indent="0">
              <a:buNone/>
            </a:pPr>
          </a:p>
          <a:p>
            <a:pPr marL="0" indent="0">
              <a:buNone/>
            </a:pPr>
            <a:r>
              <a:t>  为正则参数</a:t>
            </a:r>
          </a:p>
          <a:p>
            <a:pPr marL="0" indent="0">
              <a:buNone/>
            </a:pPr>
          </a:p>
        </p:txBody>
      </p:sp>
      <p:pic>
        <p:nvPicPr>
          <p:cNvPr id="15" name="图片 15" descr="1604023429(1)"/>
          <p:cNvPicPr>
            <a:picLocks noChangeAspect="1"/>
          </p:cNvPicPr>
          <p:nvPr/>
        </p:nvPicPr>
        <p:blipFill>
          <a:blip r:embed="rId1"/>
          <a:stretch>
            <a:fillRect/>
          </a:stretch>
        </p:blipFill>
        <p:spPr>
          <a:xfrm>
            <a:off x="669925" y="2092325"/>
            <a:ext cx="1452245" cy="487045"/>
          </a:xfrm>
          <a:prstGeom prst="rect">
            <a:avLst/>
          </a:prstGeom>
        </p:spPr>
      </p:pic>
      <p:graphicFrame>
        <p:nvGraphicFramePr>
          <p:cNvPr id="4" name="对象 -2147482615"/>
          <p:cNvGraphicFramePr>
            <a:graphicFrameLocks noChangeAspect="1"/>
          </p:cNvGraphicFramePr>
          <p:nvPr/>
        </p:nvGraphicFramePr>
        <p:xfrm>
          <a:off x="669925" y="3034665"/>
          <a:ext cx="340360" cy="431165"/>
        </p:xfrm>
        <a:graphic>
          <a:graphicData uri="http://schemas.openxmlformats.org/presentationml/2006/ole">
            <mc:AlternateContent xmlns:mc="http://schemas.openxmlformats.org/markup-compatibility/2006">
              <mc:Choice xmlns:v="urn:schemas-microsoft-com:vml" Requires="v">
                <p:oleObj spid="_x0000_s3076" name="" r:id="rId2" imgW="190500" imgH="241300" progId="Equation.KSEE3">
                  <p:embed/>
                </p:oleObj>
              </mc:Choice>
              <mc:Fallback>
                <p:oleObj name="" r:id="rId2" imgW="190500" imgH="241300" progId="Equation.KSEE3">
                  <p:embed/>
                  <p:pic>
                    <p:nvPicPr>
                      <p:cNvPr id="0" name="图片 3075"/>
                      <p:cNvPicPr/>
                      <p:nvPr/>
                    </p:nvPicPr>
                    <p:blipFill>
                      <a:blip r:embed="rId3"/>
                      <a:stretch>
                        <a:fillRect/>
                      </a:stretch>
                    </p:blipFill>
                    <p:spPr>
                      <a:xfrm>
                        <a:off x="669925" y="3034665"/>
                        <a:ext cx="340360" cy="431165"/>
                      </a:xfrm>
                      <a:prstGeom prst="rect">
                        <a:avLst/>
                      </a:prstGeom>
                      <a:noFill/>
                      <a:ln w="38100">
                        <a:noFill/>
                        <a:miter/>
                      </a:ln>
                    </p:spPr>
                  </p:pic>
                </p:oleObj>
              </mc:Fallback>
            </mc:AlternateContent>
          </a:graphicData>
        </a:graphic>
      </p:graphicFrame>
      <p:pic>
        <p:nvPicPr>
          <p:cNvPr id="16" name="图片 16" descr="1604023847(1)"/>
          <p:cNvPicPr>
            <a:picLocks noChangeAspect="1"/>
          </p:cNvPicPr>
          <p:nvPr/>
        </p:nvPicPr>
        <p:blipFill>
          <a:blip r:embed="rId4"/>
          <a:stretch>
            <a:fillRect/>
          </a:stretch>
        </p:blipFill>
        <p:spPr>
          <a:xfrm>
            <a:off x="669925" y="4019550"/>
            <a:ext cx="3302000" cy="406400"/>
          </a:xfrm>
          <a:prstGeom prst="rect">
            <a:avLst/>
          </a:prstGeom>
        </p:spPr>
      </p:pic>
      <p:graphicFrame>
        <p:nvGraphicFramePr>
          <p:cNvPr id="5" name="对象 -2147482613"/>
          <p:cNvGraphicFramePr>
            <a:graphicFrameLocks noChangeAspect="1"/>
          </p:cNvGraphicFramePr>
          <p:nvPr/>
        </p:nvGraphicFramePr>
        <p:xfrm>
          <a:off x="669925" y="4425950"/>
          <a:ext cx="241935" cy="307340"/>
        </p:xfrm>
        <a:graphic>
          <a:graphicData uri="http://schemas.openxmlformats.org/presentationml/2006/ole">
            <mc:AlternateContent xmlns:mc="http://schemas.openxmlformats.org/markup-compatibility/2006">
              <mc:Choice xmlns:v="urn:schemas-microsoft-com:vml" Requires="v">
                <p:oleObj spid="_x0000_s6" name="" r:id="rId5" imgW="139700" imgH="177165" progId="Equation.KSEE3">
                  <p:embed/>
                </p:oleObj>
              </mc:Choice>
              <mc:Fallback>
                <p:oleObj name="" r:id="rId5" imgW="139700" imgH="177165" progId="Equation.KSEE3">
                  <p:embed/>
                  <p:pic>
                    <p:nvPicPr>
                      <p:cNvPr id="0" name="图片 3"/>
                      <p:cNvPicPr/>
                      <p:nvPr/>
                    </p:nvPicPr>
                    <p:blipFill>
                      <a:blip r:embed="rId6"/>
                      <a:stretch>
                        <a:fillRect/>
                      </a:stretch>
                    </p:blipFill>
                    <p:spPr>
                      <a:xfrm>
                        <a:off x="669925" y="4425950"/>
                        <a:ext cx="241935" cy="307340"/>
                      </a:xfrm>
                      <a:prstGeom prst="rect">
                        <a:avLst/>
                      </a:prstGeom>
                      <a:noFill/>
                      <a:ln w="38100">
                        <a:noFill/>
                        <a:miter/>
                      </a:ln>
                    </p:spPr>
                  </p:pic>
                </p:oleObj>
              </mc:Fallback>
            </mc:AlternateContent>
          </a:graphicData>
        </a:graphic>
      </p:graphicFrame>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br>
              <a:rPr>
                <a:sym typeface="+mn-ea"/>
              </a:rPr>
            </a:br>
            <a:r>
              <a:rPr>
                <a:sym typeface="+mn-ea"/>
              </a:rPr>
              <a:t>Surprise Singular Value Decomposition (SVD)</a:t>
            </a:r>
            <a:br>
              <a:rPr lang="zh-CN" altLang="en-US"/>
            </a:br>
            <a:endParaRPr lang="zh-CN" altLang="en-US"/>
          </a:p>
        </p:txBody>
      </p:sp>
      <p:sp>
        <p:nvSpPr>
          <p:cNvPr id="3" name="内容占位符 2"/>
          <p:cNvSpPr>
            <a:spLocks noGrp="1"/>
          </p:cNvSpPr>
          <p:nvPr>
            <p:ph idx="1"/>
          </p:nvPr>
        </p:nvSpPr>
        <p:spPr/>
        <p:txBody>
          <a:bodyPr/>
          <a:p>
            <a:pPr marL="0" indent="0">
              <a:buNone/>
            </a:pPr>
            <a:r>
              <a:rPr lang="zh-CN" altLang="en-US"/>
              <a:t>SVD算法中引入了两个新变量b</a:t>
            </a:r>
            <a:r>
              <a:rPr lang="zh-CN" altLang="en-US" baseline="-25000"/>
              <a:t>u</a:t>
            </a:r>
            <a:r>
              <a:rPr lang="zh-CN" altLang="en-US"/>
              <a:t>,b</a:t>
            </a:r>
            <a:r>
              <a:rPr lang="zh-CN" altLang="en-US" baseline="-25000"/>
              <a:t>i</a:t>
            </a:r>
            <a:r>
              <a:rPr lang="zh-CN" altLang="en-US"/>
              <a:t>，用来表示用户偏差与项目偏差，旨在捕捉一些评级高于或低于均值的用户与项目。</a:t>
            </a:r>
            <a:endParaRPr lang="zh-CN" altLang="en-US"/>
          </a:p>
          <a:p>
            <a:pPr marL="0" indent="0">
              <a:buNone/>
            </a:pPr>
            <a:r>
              <a:rPr lang="zh-CN" altLang="en-US"/>
              <a:t>因此评级公式更改为：</a:t>
            </a:r>
            <a:endParaRPr lang="zh-CN" altLang="en-US"/>
          </a:p>
          <a:p>
            <a:pPr marL="0" indent="0">
              <a:buNone/>
            </a:pPr>
            <a:endParaRPr lang="zh-CN" altLang="en-US"/>
          </a:p>
          <a:p>
            <a:pPr marL="0" indent="0">
              <a:buNone/>
            </a:pPr>
            <a:r>
              <a:rPr lang="zh-CN" altLang="en-US"/>
              <a:t>   表示数据集中所有评级的均值。</a:t>
            </a:r>
            <a:endParaRPr lang="zh-CN" altLang="en-US"/>
          </a:p>
          <a:p>
            <a:pPr marL="0" indent="0">
              <a:buNone/>
            </a:pPr>
            <a:r>
              <a:rPr lang="zh-CN" altLang="en-US"/>
              <a:t>正则优化问题修改为：</a:t>
            </a:r>
            <a:endParaRPr lang="zh-CN" altLang="en-US"/>
          </a:p>
          <a:p>
            <a:pPr marL="0" indent="0">
              <a:buNone/>
            </a:pPr>
            <a:endParaRPr lang="zh-CN" altLang="en-US"/>
          </a:p>
          <a:p>
            <a:pPr marL="0" indent="0">
              <a:buNone/>
            </a:pPr>
            <a:endParaRPr lang="zh-CN" altLang="en-US"/>
          </a:p>
          <a:p>
            <a:pPr marL="0" indent="0">
              <a:buNone/>
            </a:pPr>
            <a:r>
              <a:rPr lang="zh-CN" altLang="en-US"/>
              <a:t>利用随机梯度下降方法求解：</a:t>
            </a:r>
            <a:endParaRPr lang="zh-CN" altLang="en-US"/>
          </a:p>
          <a:p>
            <a:pPr marL="0" indent="0">
              <a:buNone/>
            </a:pPr>
            <a:r>
              <a:rPr lang="zh-CN" altLang="en-US"/>
              <a:t>                     迭代公式为：</a:t>
            </a:r>
            <a:endParaRPr lang="zh-CN" altLang="en-US"/>
          </a:p>
          <a:p>
            <a:pPr marL="0" indent="0">
              <a:buNone/>
            </a:pPr>
            <a:endParaRPr lang="zh-CN" altLang="en-US"/>
          </a:p>
          <a:p>
            <a:pPr marL="0" indent="0">
              <a:buNone/>
            </a:pPr>
            <a:r>
              <a:rPr lang="zh-CN" altLang="en-US"/>
              <a:t>其中是学习率，eui为模型对(u,i)的误差，</a:t>
            </a:r>
            <a:endParaRPr lang="zh-CN" altLang="en-US"/>
          </a:p>
        </p:txBody>
      </p:sp>
      <p:pic>
        <p:nvPicPr>
          <p:cNvPr id="19" name="图片 19" descr="1604024504(1)"/>
          <p:cNvPicPr>
            <a:picLocks noChangeAspect="1"/>
          </p:cNvPicPr>
          <p:nvPr/>
        </p:nvPicPr>
        <p:blipFill>
          <a:blip r:embed="rId1"/>
          <a:stretch>
            <a:fillRect/>
          </a:stretch>
        </p:blipFill>
        <p:spPr>
          <a:xfrm>
            <a:off x="669925" y="2398395"/>
            <a:ext cx="2553335" cy="581660"/>
          </a:xfrm>
          <a:prstGeom prst="rect">
            <a:avLst/>
          </a:prstGeom>
        </p:spPr>
      </p:pic>
      <p:graphicFrame>
        <p:nvGraphicFramePr>
          <p:cNvPr id="4" name="对象 -2147482612"/>
          <p:cNvGraphicFramePr>
            <a:graphicFrameLocks noChangeAspect="1"/>
          </p:cNvGraphicFramePr>
          <p:nvPr/>
        </p:nvGraphicFramePr>
        <p:xfrm>
          <a:off x="670560" y="2980055"/>
          <a:ext cx="315595" cy="342265"/>
        </p:xfrm>
        <a:graphic>
          <a:graphicData uri="http://schemas.openxmlformats.org/presentationml/2006/ole">
            <mc:AlternateContent xmlns:mc="http://schemas.openxmlformats.org/markup-compatibility/2006">
              <mc:Choice xmlns:v="urn:schemas-microsoft-com:vml" Requires="v">
                <p:oleObj spid="_x0000_s3076" name="" r:id="rId2" imgW="152400" imgH="165100" progId="Equation.KSEE3">
                  <p:embed/>
                </p:oleObj>
              </mc:Choice>
              <mc:Fallback>
                <p:oleObj name="" r:id="rId2" imgW="152400" imgH="165100" progId="Equation.KSEE3">
                  <p:embed/>
                  <p:pic>
                    <p:nvPicPr>
                      <p:cNvPr id="0" name="图片 3075"/>
                      <p:cNvPicPr/>
                      <p:nvPr/>
                    </p:nvPicPr>
                    <p:blipFill>
                      <a:blip r:embed="rId3"/>
                      <a:stretch>
                        <a:fillRect/>
                      </a:stretch>
                    </p:blipFill>
                    <p:spPr>
                      <a:xfrm>
                        <a:off x="670560" y="2980055"/>
                        <a:ext cx="315595" cy="342265"/>
                      </a:xfrm>
                      <a:prstGeom prst="rect">
                        <a:avLst/>
                      </a:prstGeom>
                      <a:noFill/>
                      <a:ln w="38100">
                        <a:noFill/>
                        <a:miter/>
                      </a:ln>
                    </p:spPr>
                  </p:pic>
                </p:oleObj>
              </mc:Fallback>
            </mc:AlternateContent>
          </a:graphicData>
        </a:graphic>
      </p:graphicFrame>
      <p:pic>
        <p:nvPicPr>
          <p:cNvPr id="20" name="图片 20" descr="1604024601(1)"/>
          <p:cNvPicPr>
            <a:picLocks noChangeAspect="1"/>
          </p:cNvPicPr>
          <p:nvPr/>
        </p:nvPicPr>
        <p:blipFill>
          <a:blip r:embed="rId4"/>
          <a:stretch>
            <a:fillRect/>
          </a:stretch>
        </p:blipFill>
        <p:spPr>
          <a:xfrm>
            <a:off x="669925" y="3839210"/>
            <a:ext cx="7060565" cy="693420"/>
          </a:xfrm>
          <a:prstGeom prst="rect">
            <a:avLst/>
          </a:prstGeom>
        </p:spPr>
      </p:pic>
      <p:pic>
        <p:nvPicPr>
          <p:cNvPr id="21" name="图片 21" descr="1604024857(1)"/>
          <p:cNvPicPr>
            <a:picLocks noChangeAspect="1"/>
          </p:cNvPicPr>
          <p:nvPr/>
        </p:nvPicPr>
        <p:blipFill>
          <a:blip r:embed="rId5"/>
          <a:stretch>
            <a:fillRect/>
          </a:stretch>
        </p:blipFill>
        <p:spPr>
          <a:xfrm>
            <a:off x="3693795" y="4532630"/>
            <a:ext cx="2697480" cy="1417955"/>
          </a:xfrm>
          <a:prstGeom prst="rect">
            <a:avLst/>
          </a:prstGeom>
        </p:spPr>
      </p:pic>
      <p:pic>
        <p:nvPicPr>
          <p:cNvPr id="22" name="图片 22" descr="1604025043(1)"/>
          <p:cNvPicPr>
            <a:picLocks noChangeAspect="1"/>
          </p:cNvPicPr>
          <p:nvPr/>
        </p:nvPicPr>
        <p:blipFill>
          <a:blip r:embed="rId6"/>
          <a:stretch>
            <a:fillRect/>
          </a:stretch>
        </p:blipFill>
        <p:spPr>
          <a:xfrm>
            <a:off x="5062855" y="6062345"/>
            <a:ext cx="3997960" cy="386715"/>
          </a:xfrm>
          <a:prstGeom prst="rect">
            <a:avLst/>
          </a:prstGeom>
        </p:spPr>
      </p:pic>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Vowpal Wabbit </a:t>
            </a:r>
            <a:endParaRPr lang="zh-CN" altLang="en-US"/>
          </a:p>
        </p:txBody>
      </p:sp>
      <p:sp>
        <p:nvSpPr>
          <p:cNvPr id="3" name="内容占位符 2"/>
          <p:cNvSpPr>
            <a:spLocks noGrp="1"/>
          </p:cNvSpPr>
          <p:nvPr>
            <p:ph idx="1"/>
          </p:nvPr>
        </p:nvSpPr>
        <p:spPr/>
        <p:txBody>
          <a:bodyPr/>
          <a:p>
            <a:pPr marL="0" indent="0">
              <a:buNone/>
            </a:pPr>
            <a:r>
              <a:rPr lang="en-US" altLang="zh-CN"/>
              <a:t>VW(vovpal-Wabbit)是一个快速的在线机器学习库，</a:t>
            </a:r>
            <a:r>
              <a:t>可以</a:t>
            </a:r>
            <a:r>
              <a:rPr lang="en-US" altLang="zh-CN"/>
              <a:t>实现了与推荐相关的几个算法。</a:t>
            </a:r>
            <a:endParaRPr lang="en-US" altLang="zh-CN"/>
          </a:p>
          <a:p>
            <a:pPr marL="0" indent="0">
              <a:buNone/>
            </a:pPr>
            <a:r>
              <a:rPr lang="en-US" altLang="zh-CN"/>
              <a:t>VW采用在线学习的方式，优化方法通常采用随机梯度下降法，主要优势是运行速度非常快，可以支持超大数据集的分布式训练场景。通过离线探索各种算法，在大量历史数据基础上训练一个高度精确的模型，然后将该模型运用到实际中，实时生成快速预测。</a:t>
            </a:r>
            <a:endParaRPr lang="en-US" altLang="zh-CN"/>
          </a:p>
          <a:p>
            <a:pPr marL="0" indent="0">
              <a:buNone/>
            </a:pPr>
            <a:r>
              <a:t>支持回归模型</a:t>
            </a:r>
          </a:p>
          <a:p>
            <a:pPr marL="0" indent="0">
              <a:buNone/>
            </a:pPr>
            <a:r>
              <a:rPr lang="en-US" altLang="zh-CN"/>
              <a:t>1.实现具有交互特征的线性回归</a:t>
            </a:r>
            <a:r>
              <a:t>，使用二次命令行参数并指定应组合的名称空间：‘-q ui’根据每个名称空间的第一个字母组合用户和项目名称空间。</a:t>
            </a:r>
          </a:p>
          <a:p>
            <a:pPr marL="0" indent="0">
              <a:buNone/>
            </a:pPr>
            <a:r>
              <a:rPr lang="en-US" altLang="zh-CN"/>
              <a:t>2.实现多项式回归</a:t>
            </a:r>
            <a:r>
              <a:t>。基本的多类logistic回归可以使用‘--oaa N’选项指定的One-over-All方法来完成，其中N是类的数量。</a:t>
            </a:r>
          </a:p>
          <a:p>
            <a:pPr marL="0" indent="0">
              <a:buNone/>
            </a:pPr>
            <a:r>
              <a:rPr lang="en-US" altLang="zh-CN"/>
              <a:t>3.</a:t>
            </a:r>
            <a:r>
              <a:t>实现逻辑回归。调整输入数据为二进制结果，为了进行逻辑回归，loss_函数参数更改为“logistic”，目标标签切换到[0，1]。另外，确保在预测期间设置“-link logistic”，以将logit输出转换回概率值。</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br>
              <a:rPr>
                <a:sym typeface="+mn-ea"/>
              </a:rPr>
            </a:br>
            <a:r>
              <a:rPr>
                <a:sym typeface="+mn-ea"/>
              </a:rPr>
              <a:t>Vowpal Wabbit </a:t>
            </a:r>
            <a:br>
              <a:rPr lang="zh-CN" altLang="en-US"/>
            </a:br>
            <a:endParaRPr lang="zh-CN" altLang="en-US"/>
          </a:p>
        </p:txBody>
      </p:sp>
      <p:sp>
        <p:nvSpPr>
          <p:cNvPr id="3" name="内容占位符 2"/>
          <p:cNvSpPr>
            <a:spLocks noGrp="1"/>
          </p:cNvSpPr>
          <p:nvPr>
            <p:ph idx="1"/>
          </p:nvPr>
        </p:nvSpPr>
        <p:spPr/>
        <p:txBody>
          <a:bodyPr/>
          <a:p>
            <a:pPr marL="0" indent="0">
              <a:buNone/>
            </a:pPr>
            <a:endParaRPr lang="zh-CN" altLang="en-US"/>
          </a:p>
          <a:p>
            <a:pPr marL="0" indent="0">
              <a:buNone/>
            </a:pPr>
            <a:r>
              <a:rPr lang="zh-CN" altLang="en-US"/>
              <a:t>除回归模型外还支持两种不同方式的矩阵分解：</a:t>
            </a:r>
            <a:endParaRPr lang="zh-CN" altLang="en-US"/>
          </a:p>
          <a:p>
            <a:pPr marL="0" indent="0">
              <a:buNone/>
            </a:pPr>
            <a:endParaRPr lang="zh-CN" altLang="en-US"/>
          </a:p>
          <a:p>
            <a:pPr marL="0" indent="0">
              <a:buNone/>
            </a:pPr>
            <a:r>
              <a:rPr lang="zh-CN" altLang="en-US"/>
              <a:t>1.svd算法（基于奇异值分解），使用“-rank”命令行参数调用的</a:t>
            </a:r>
            <a:endParaRPr lang="zh-CN" altLang="en-US"/>
          </a:p>
          <a:p>
            <a:pPr marL="0" indent="0">
              <a:buNone/>
            </a:pPr>
            <a:r>
              <a:rPr lang="zh-CN" altLang="en-US"/>
              <a:t>2.基于因式分解机的矩阵分解，使用“-lrq”命令行参数调用的</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项目任务</a:t>
            </a:r>
            <a:endParaRPr lang="zh-CN" altLang="en-US"/>
          </a:p>
        </p:txBody>
      </p:sp>
      <p:sp>
        <p:nvSpPr>
          <p:cNvPr id="3" name="内容占位符 2"/>
          <p:cNvSpPr>
            <a:spLocks noGrp="1"/>
          </p:cNvSpPr>
          <p:nvPr>
            <p:ph idx="1"/>
          </p:nvPr>
        </p:nvSpPr>
        <p:spPr/>
        <p:txBody>
          <a:bodyPr/>
          <a:p>
            <a:pPr marL="0" indent="0">
              <a:buNone/>
            </a:pPr>
            <a:r>
              <a:rPr lang="en-US" altLang="zh-CN"/>
              <a:t>1.</a:t>
            </a:r>
            <a:r>
              <a:t>重现提供的所有算法</a:t>
            </a:r>
          </a:p>
          <a:p>
            <a:pPr marL="0" indent="0">
              <a:buNone/>
            </a:pPr>
            <a:r>
              <a:rPr lang="en-US" altLang="zh-CN"/>
              <a:t>	</a:t>
            </a:r>
            <a:r>
              <a:t>推荐算法大致有3类思路：</a:t>
            </a:r>
          </a:p>
          <a:p>
            <a:pPr marL="0" indent="0">
              <a:buNone/>
            </a:pPr>
            <a:r>
              <a:rPr lang="en-US" altLang="zh-CN"/>
              <a:t>	</a:t>
            </a:r>
            <a:r>
              <a:t>1）Collaborative Filtering (协同过滤)，对有相同喜好的用户进行推荐。</a:t>
            </a:r>
          </a:p>
          <a:p>
            <a:pPr marL="0" indent="0">
              <a:buNone/>
            </a:pPr>
            <a:r>
              <a:rPr lang="en-US" altLang="zh-CN"/>
              <a:t>	</a:t>
            </a:r>
            <a:r>
              <a:t>2） Content-Based Filtering (基于内容的推荐)，向用户推荐相似度高的内容。</a:t>
            </a:r>
          </a:p>
          <a:p>
            <a:pPr marL="0" indent="0">
              <a:buNone/>
            </a:pPr>
            <a:r>
              <a:rPr lang="en-US" altLang="zh-CN"/>
              <a:t>	</a:t>
            </a:r>
            <a:r>
              <a:t>3） Hybrid (混合式推荐系统)。</a:t>
            </a:r>
          </a:p>
          <a:p>
            <a:pPr marL="0" indent="0">
              <a:buNone/>
            </a:pPr>
            <a:endParaRPr lang="en-US" altLang="zh-CN"/>
          </a:p>
          <a:p>
            <a:pPr marL="0" indent="0">
              <a:buNone/>
            </a:pPr>
            <a:r>
              <a:rPr lang="en-US" altLang="zh-CN"/>
              <a:t>2.</a:t>
            </a:r>
            <a:r>
              <a:t>在此基础上提出一个改进算法</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Neural Collaborative Filtering</a:t>
            </a:r>
            <a:endParaRPr lang="zh-CN" altLang="en-US"/>
          </a:p>
        </p:txBody>
      </p:sp>
      <p:sp>
        <p:nvSpPr>
          <p:cNvPr id="3" name="内容占位符 2"/>
          <p:cNvSpPr>
            <a:spLocks noGrp="1"/>
          </p:cNvSpPr>
          <p:nvPr>
            <p:ph idx="1"/>
          </p:nvPr>
        </p:nvSpPr>
        <p:spPr/>
        <p:txBody>
          <a:bodyPr/>
          <a:p>
            <a:r>
              <a:rPr lang="zh-CN" altLang="en-US"/>
              <a:t>Ncf基于神经网络的协同过滤算法是一种运用神经网络实现推荐功能的算法,接受隐式反馈，通过算法提供给用户0-1区间内的项目推荐分数。首先通过embedding层将输入层的稀疏表示映射为一个新的潜在向量将得到的用户嵌入与项目嵌入输入神经协同过滤层中，将潜在向量映射为预测分数。</a:t>
            </a:r>
            <a:endParaRPr lang="zh-CN" altLang="en-US"/>
          </a:p>
        </p:txBody>
      </p:sp>
      <p:pic>
        <p:nvPicPr>
          <p:cNvPr id="10" name="图片 27" descr="IMG_256"/>
          <p:cNvPicPr>
            <a:picLocks noChangeAspect="1"/>
          </p:cNvPicPr>
          <p:nvPr/>
        </p:nvPicPr>
        <p:blipFill>
          <a:blip r:embed="rId1"/>
          <a:srcRect b="10615"/>
          <a:stretch>
            <a:fillRect/>
          </a:stretch>
        </p:blipFill>
        <p:spPr>
          <a:xfrm>
            <a:off x="2236470" y="2806065"/>
            <a:ext cx="5577840" cy="3129915"/>
          </a:xfrm>
          <a:prstGeom prst="rect">
            <a:avLst/>
          </a:prstGeom>
          <a:noFill/>
          <a:ln w="9525">
            <a:noFill/>
          </a:ln>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a:sym typeface="+mn-ea"/>
              </a:rPr>
              <a:t>Neural Collaborative Filtering</a:t>
            </a:r>
            <a:br>
              <a:rPr lang="zh-CN" altLang="en-US"/>
            </a:br>
            <a:endParaRPr lang="zh-CN" altLang="en-US"/>
          </a:p>
        </p:txBody>
      </p:sp>
      <p:sp>
        <p:nvSpPr>
          <p:cNvPr id="3" name="内容占位符 2"/>
          <p:cNvSpPr>
            <a:spLocks noGrp="1"/>
          </p:cNvSpPr>
          <p:nvPr>
            <p:ph idx="1"/>
          </p:nvPr>
        </p:nvSpPr>
        <p:spPr/>
        <p:txBody>
          <a:bodyPr/>
          <a:p>
            <a:pPr marL="0" indent="0">
              <a:buNone/>
            </a:pPr>
            <a:r>
              <a:rPr lang="zh-CN" altLang="en-US"/>
              <a:t>神经协同过滤层的三种实现方式：</a:t>
            </a:r>
            <a:r>
              <a:rPr lang="en-US" altLang="zh-CN"/>
              <a:t>GMF,MLP,NeuMF</a:t>
            </a:r>
            <a:endParaRPr lang="en-US" altLang="zh-CN"/>
          </a:p>
          <a:p>
            <a:pPr marL="0" indent="0">
              <a:buNone/>
            </a:pPr>
            <a:r>
              <a:rPr lang="en-US" altLang="zh-CN"/>
              <a:t>GMF:</a:t>
            </a:r>
            <a:r>
              <a:t>广义矩阵分解将向量对应元素相乘通过全连接层</a:t>
            </a:r>
          </a:p>
          <a:p>
            <a:pPr marL="0" indent="0">
              <a:buNone/>
            </a:pPr>
            <a:r>
              <a:t>(tf.contrib.layers.fully_connected)和激活函数得到预测的分数</a:t>
            </a:r>
          </a:p>
          <a:p>
            <a:pPr marL="0" indent="0">
              <a:buNone/>
            </a:pPr>
            <a:r>
              <a:rPr lang="en-US" altLang="zh-CN"/>
              <a:t>MLP:使用多层感知机作为全连接层,Relu函数作为激活函数</a:t>
            </a:r>
            <a:endParaRPr lang="en-US" altLang="zh-CN"/>
          </a:p>
          <a:p>
            <a:pPr marL="0" indent="0">
              <a:buNone/>
            </a:pPr>
            <a:r>
              <a:rPr lang="en-US" altLang="zh-CN"/>
              <a:t>NeuMF:将gmf和mlp模型结合起来，为了使融合模型更加灵</a:t>
            </a:r>
            <a:endParaRPr lang="en-US" altLang="zh-CN"/>
          </a:p>
          <a:p>
            <a:pPr marL="0" indent="0">
              <a:buNone/>
            </a:pPr>
            <a:r>
              <a:rPr lang="en-US" altLang="zh-CN"/>
              <a:t>活，采用分别学习GMF和MLP的嵌入层矩阵的方法，并在</a:t>
            </a:r>
            <a:endParaRPr lang="en-US" altLang="zh-CN"/>
          </a:p>
          <a:p>
            <a:pPr marL="0" indent="0">
              <a:buNone/>
            </a:pPr>
            <a:r>
              <a:rPr lang="en-US" altLang="zh-CN"/>
              <a:t>两个模型的最后一层前将他们的输出向量连起来</a:t>
            </a:r>
            <a:r>
              <a:t>输入</a:t>
            </a:r>
            <a:r>
              <a:rPr lang="en-US" altLang="zh-CN"/>
              <a:t>NeuMF</a:t>
            </a:r>
            <a:endParaRPr lang="en-US" altLang="zh-CN"/>
          </a:p>
          <a:p>
            <a:pPr marL="0" indent="0">
              <a:buNone/>
            </a:pPr>
            <a:r>
              <a:t>层，采用tf.sigmoid激活函数</a:t>
            </a:r>
          </a:p>
          <a:p>
            <a:pPr marL="0" indent="0">
              <a:buNone/>
            </a:pPr>
            <a:endParaRPr lang="en-US" altLang="zh-CN"/>
          </a:p>
        </p:txBody>
      </p:sp>
      <p:pic>
        <p:nvPicPr>
          <p:cNvPr id="4" name="图片 28" descr="IMG_256"/>
          <p:cNvPicPr>
            <a:picLocks noChangeAspect="1"/>
          </p:cNvPicPr>
          <p:nvPr/>
        </p:nvPicPr>
        <p:blipFill>
          <a:blip r:embed="rId1"/>
          <a:srcRect b="6901"/>
          <a:stretch>
            <a:fillRect/>
          </a:stretch>
        </p:blipFill>
        <p:spPr>
          <a:xfrm>
            <a:off x="6730365" y="2892425"/>
            <a:ext cx="5215890" cy="3247390"/>
          </a:xfrm>
          <a:prstGeom prst="rect">
            <a:avLst/>
          </a:prstGeom>
          <a:noFill/>
          <a:ln w="9525">
            <a:noFill/>
          </a:ln>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669925" y="246380"/>
            <a:ext cx="10852150" cy="833120"/>
          </a:xfrm>
        </p:spPr>
        <p:txBody>
          <a:bodyPr/>
          <a:p>
            <a:r>
              <a:rPr lang="zh-CN" altLang="en-US"/>
              <a:t>Neural News Recommendation with Long- and Short-term User Representation（</a:t>
            </a:r>
            <a:r>
              <a:rPr lang="en-US" altLang="zh-CN"/>
              <a:t>LSTUR</a:t>
            </a:r>
            <a:r>
              <a:rPr lang="zh-CN" altLang="en-US"/>
              <a:t>）</a:t>
            </a:r>
            <a:endParaRPr lang="zh-CN" altLang="en-US"/>
          </a:p>
        </p:txBody>
      </p:sp>
      <p:sp>
        <p:nvSpPr>
          <p:cNvPr id="3" name="内容占位符 2"/>
          <p:cNvSpPr>
            <a:spLocks noGrp="1"/>
          </p:cNvSpPr>
          <p:nvPr>
            <p:ph idx="1"/>
          </p:nvPr>
        </p:nvSpPr>
        <p:spPr/>
        <p:txBody>
          <a:bodyPr/>
          <a:p>
            <a:r>
              <a:rPr lang="zh-CN" altLang="en-US"/>
              <a:t>主要包括两个编码器：新闻编码器、用户编码器</a:t>
            </a:r>
            <a:endParaRPr lang="zh-CN" altLang="en-US"/>
          </a:p>
          <a:p>
            <a:r>
              <a:rPr lang="zh-CN" altLang="en-US"/>
              <a:t>新闻标题编码器主要用到的思路为word embedding,cnn以及attention机制最终得到</a:t>
            </a:r>
            <a:endParaRPr lang="zh-CN" altLang="en-US"/>
          </a:p>
          <a:p>
            <a:r>
              <a:rPr lang="zh-CN" altLang="en-US"/>
              <a:t>类目编码器基于一级类目和二级类目进行embedding得到</a:t>
            </a:r>
            <a:endParaRPr lang="zh-CN" altLang="en-US"/>
          </a:p>
        </p:txBody>
      </p:sp>
      <p:pic>
        <p:nvPicPr>
          <p:cNvPr id="4" name="图片 18" descr="IMG_256"/>
          <p:cNvPicPr>
            <a:picLocks noChangeAspect="1"/>
          </p:cNvPicPr>
          <p:nvPr/>
        </p:nvPicPr>
        <p:blipFill>
          <a:blip r:embed="rId1"/>
          <a:srcRect b="12829"/>
          <a:stretch>
            <a:fillRect/>
          </a:stretch>
        </p:blipFill>
        <p:spPr>
          <a:xfrm>
            <a:off x="2731770" y="2865120"/>
            <a:ext cx="4811395" cy="2874645"/>
          </a:xfrm>
          <a:prstGeom prst="rect">
            <a:avLst/>
          </a:prstGeom>
          <a:noFill/>
          <a:ln w="9525">
            <a:noFill/>
          </a:ln>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en-US" altLang="zh-CN"/>
              <a:t>LSTUR</a:t>
            </a:r>
            <a:endParaRPr lang="en-US" altLang="zh-CN"/>
          </a:p>
        </p:txBody>
      </p:sp>
      <p:sp>
        <p:nvSpPr>
          <p:cNvPr id="3" name="内容占位符 2"/>
          <p:cNvSpPr>
            <a:spLocks noGrp="1"/>
          </p:cNvSpPr>
          <p:nvPr>
            <p:ph idx="1"/>
          </p:nvPr>
        </p:nvSpPr>
        <p:spPr/>
        <p:txBody>
          <a:bodyPr/>
          <a:p>
            <a:r>
              <a:rPr lang="zh-CN" altLang="en-US"/>
              <a:t>用户编码器根据用户的embedding中学习用户的长期兴趣，使用gru网络从用户最近浏览的新闻中学习短期用户兴趣，有两种方法用来结合长短期的用户兴趣：lstur-ini,lstur-con.</a:t>
            </a:r>
            <a:endParaRPr lang="zh-CN" altLang="en-US"/>
          </a:p>
          <a:p>
            <a:r>
              <a:rPr lang="zh-CN" altLang="en-US"/>
              <a:t>用户过去一段时间内浏览的新闻按时间升序排列，用c={c1,c2,....,ck}表示，每一篇新闻用新闻编码器学习到的embedding表示{e1,e2,.....,ek}</a:t>
            </a:r>
            <a:endParaRPr lang="zh-CN" altLang="en-US"/>
          </a:p>
        </p:txBody>
      </p:sp>
      <p:pic>
        <p:nvPicPr>
          <p:cNvPr id="4" name="图片 17" descr="IMG_256"/>
          <p:cNvPicPr>
            <a:picLocks noChangeAspect="1"/>
          </p:cNvPicPr>
          <p:nvPr/>
        </p:nvPicPr>
        <p:blipFill>
          <a:blip r:embed="rId1"/>
          <a:srcRect b="10686"/>
          <a:stretch>
            <a:fillRect/>
          </a:stretch>
        </p:blipFill>
        <p:spPr>
          <a:xfrm>
            <a:off x="2338705" y="3035300"/>
            <a:ext cx="8022590" cy="2852420"/>
          </a:xfrm>
          <a:prstGeom prst="rect">
            <a:avLst/>
          </a:prstGeom>
          <a:noFill/>
          <a:ln w="9525">
            <a:noFill/>
          </a:ln>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669925" y="246380"/>
            <a:ext cx="10852150" cy="833120"/>
          </a:xfrm>
        </p:spPr>
        <p:txBody>
          <a:bodyPr/>
          <a:p>
            <a:r>
              <a:rPr lang="zh-CN" altLang="en-US"/>
              <a:t>NAML: Neural News Recommendation with Attentive Multi-View Learning</a:t>
            </a:r>
            <a:endParaRPr lang="zh-CN" altLang="en-US"/>
          </a:p>
        </p:txBody>
      </p:sp>
      <p:sp>
        <p:nvSpPr>
          <p:cNvPr id="3" name="内容占位符 2"/>
          <p:cNvSpPr>
            <a:spLocks noGrp="1"/>
          </p:cNvSpPr>
          <p:nvPr>
            <p:ph idx="1"/>
          </p:nvPr>
        </p:nvSpPr>
        <p:spPr/>
        <p:txBody>
          <a:bodyPr/>
          <a:p>
            <a:r>
              <a:rPr lang="zh-CN" altLang="en-US"/>
              <a:t>该模型提出了一种新视角学习的角度，通过融合多角度的新闻信息，结合用户侧与新闻测的数据特征来实现的深度学习模型</a:t>
            </a:r>
            <a:endParaRPr lang="zh-CN" altLang="en-US"/>
          </a:p>
          <a:p>
            <a:r>
              <a:rPr lang="zh-CN" altLang="en-US"/>
              <a:t>该模型主要包括两个编码器，新闻编码器和用户编码器，最后通过一个dot production实现预测</a:t>
            </a:r>
            <a:endParaRPr lang="zh-CN" altLang="en-US"/>
          </a:p>
          <a:p>
            <a:r>
              <a:rPr lang="zh-CN" altLang="en-US"/>
              <a:t>用户编码器将用户浏览的历史记录输入到新闻编码器中进行编码后利用attention对不同新闻加权处理</a:t>
            </a:r>
            <a:endParaRPr lang="zh-CN" altLang="en-US"/>
          </a:p>
          <a:p>
            <a:r>
              <a:rPr lang="zh-CN" altLang="en-US"/>
              <a:t>新闻编码器分为三个部分category，title，body。具体思路为</a:t>
            </a:r>
            <a:r>
              <a:rPr lang="en-US" altLang="zh-CN"/>
              <a:t>embedding,cnn,attention</a:t>
            </a:r>
            <a:endParaRPr lang="en-US" altLang="zh-CN"/>
          </a:p>
        </p:txBody>
      </p:sp>
      <p:pic>
        <p:nvPicPr>
          <p:cNvPr id="12" name="图片 30" descr="IMG_256"/>
          <p:cNvPicPr>
            <a:picLocks noChangeAspect="1"/>
          </p:cNvPicPr>
          <p:nvPr/>
        </p:nvPicPr>
        <p:blipFill>
          <a:blip r:embed="rId1"/>
          <a:srcRect b="8817"/>
          <a:stretch>
            <a:fillRect/>
          </a:stretch>
        </p:blipFill>
        <p:spPr>
          <a:xfrm>
            <a:off x="2536190" y="3268345"/>
            <a:ext cx="7118985" cy="3359150"/>
          </a:xfrm>
          <a:prstGeom prst="rect">
            <a:avLst/>
          </a:prstGeom>
          <a:noFill/>
          <a:ln w="9525">
            <a:noFill/>
          </a:ln>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669925" y="326390"/>
            <a:ext cx="10852150" cy="753110"/>
          </a:xfrm>
        </p:spPr>
        <p:txBody>
          <a:bodyPr/>
          <a:p>
            <a:r>
              <a:rPr lang="zh-CN" altLang="en-US"/>
              <a:t>NPA: Neural News Recommendation with Personalized Attention</a:t>
            </a:r>
            <a:endParaRPr lang="zh-CN" altLang="en-US"/>
          </a:p>
        </p:txBody>
      </p:sp>
      <p:sp>
        <p:nvSpPr>
          <p:cNvPr id="3" name="内容占位符 2"/>
          <p:cNvSpPr>
            <a:spLocks noGrp="1"/>
          </p:cNvSpPr>
          <p:nvPr>
            <p:ph idx="1"/>
          </p:nvPr>
        </p:nvSpPr>
        <p:spPr/>
        <p:txBody>
          <a:bodyPr/>
          <a:p>
            <a:r>
              <a:rPr lang="zh-CN" altLang="en-US"/>
              <a:t>npa是指基于多视角学习和个性化注意力机制的新闻推荐算法</a:t>
            </a:r>
            <a:endParaRPr lang="zh-CN" altLang="en-US"/>
          </a:p>
          <a:p>
            <a:pPr marL="0" indent="0">
              <a:buNone/>
            </a:pPr>
            <a:endParaRPr lang="zh-CN" altLang="en-US"/>
          </a:p>
          <a:p>
            <a:endParaRPr lang="zh-CN" altLang="en-US"/>
          </a:p>
        </p:txBody>
      </p:sp>
      <p:pic>
        <p:nvPicPr>
          <p:cNvPr id="13" name="图片 31" descr="IMG_256"/>
          <p:cNvPicPr>
            <a:picLocks noChangeAspect="1"/>
          </p:cNvPicPr>
          <p:nvPr/>
        </p:nvPicPr>
        <p:blipFill>
          <a:blip r:embed="rId1"/>
          <a:stretch>
            <a:fillRect/>
          </a:stretch>
        </p:blipFill>
        <p:spPr>
          <a:xfrm>
            <a:off x="2072640" y="1718310"/>
            <a:ext cx="6874510" cy="4364990"/>
          </a:xfrm>
          <a:prstGeom prst="rect">
            <a:avLst/>
          </a:prstGeom>
          <a:noFill/>
          <a:ln w="9525">
            <a:noFill/>
          </a:ln>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en-US" altLang="zh-CN"/>
              <a:t>NPA</a:t>
            </a:r>
            <a:endParaRPr lang="en-US" altLang="zh-CN"/>
          </a:p>
        </p:txBody>
      </p:sp>
      <p:sp>
        <p:nvSpPr>
          <p:cNvPr id="3" name="内容占位符 2"/>
          <p:cNvSpPr>
            <a:spLocks noGrp="1"/>
          </p:cNvSpPr>
          <p:nvPr>
            <p:ph idx="1"/>
          </p:nvPr>
        </p:nvSpPr>
        <p:spPr/>
        <p:txBody>
          <a:bodyPr/>
          <a:p>
            <a:r>
              <a:rPr>
                <a:sym typeface="+mn-ea"/>
              </a:rPr>
              <a:t>新闻编码器包括三层：一个将词语序列转化为语义向量序列的词嵌入层，一个用于建模局部上下文的 CNN 层，和一个词语级的个性化注意网络。在个性化注意力网络中，我们使用一个偏好查询向量和一系列输入表示计算相似度，构建个性化的输出表示。在词语级别，用户的偏好向量是由用户的 ID 嵌入向量经过一个非线性变换生成的。</a:t>
            </a:r>
            <a:endParaRPr>
              <a:sym typeface="+mn-ea"/>
            </a:endParaRPr>
          </a:p>
          <a:p>
            <a:endParaRPr>
              <a:sym typeface="+mn-ea"/>
            </a:endParaRPr>
          </a:p>
          <a:p>
            <a:endParaRPr lang="zh-CN" altLang="en-US"/>
          </a:p>
          <a:p>
            <a:r>
              <a:rPr>
                <a:sym typeface="+mn-ea"/>
              </a:rPr>
              <a:t>在用户编码器内，我们使用一个新闻级别的个性化注意力网络。我们通过另一个非线性变换来得到用户的新闻偏好向量。最终在点击预测模块，候选新闻的点击分数由用户和候选新闻表示向量的内积计算。</a:t>
            </a:r>
            <a:endParaRPr>
              <a:sym typeface="+mn-ea"/>
            </a:endParaRPr>
          </a:p>
          <a:p>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Deep Knowledge-Aware Network (DKN)</a:t>
            </a:r>
            <a:endParaRPr lang="zh-CN" altLang="en-US"/>
          </a:p>
        </p:txBody>
      </p:sp>
      <p:sp>
        <p:nvSpPr>
          <p:cNvPr id="3" name="内容占位符 2"/>
          <p:cNvSpPr>
            <a:spLocks noGrp="1"/>
          </p:cNvSpPr>
          <p:nvPr>
            <p:ph idx="1"/>
          </p:nvPr>
        </p:nvSpPr>
        <p:spPr/>
        <p:txBody>
          <a:bodyPr/>
          <a:p>
            <a:r>
              <a:rPr lang="zh-CN" altLang="en-US" b="1"/>
              <a:t>整体思路：</a:t>
            </a:r>
            <a:r>
              <a:rPr lang="zh-CN" altLang="en-US"/>
              <a:t>用TransX知识表示学习，用一个CNN框架，对于一个新闻文章，将实体嵌入和单词嵌入结合起来产生一个最终的嵌入向量，作出点击率CTR(click-through-rate)的预测。用到了注意力机制来动态计算用户的历史数据。</a:t>
            </a:r>
            <a:endParaRPr lang="zh-CN" altLang="en-US"/>
          </a:p>
          <a:p>
            <a:pPr marL="0" indent="0">
              <a:buNone/>
            </a:pPr>
            <a:endParaRPr lang="zh-CN" altLang="en-US"/>
          </a:p>
          <a:p>
            <a:pPr marL="0" indent="0">
              <a:buNone/>
            </a:pPr>
            <a:endParaRPr lang="zh-CN" altLang="en-US"/>
          </a:p>
          <a:p>
            <a:r>
              <a:rPr lang="zh-CN" altLang="en-US" b="1"/>
              <a:t>具体说明：</a:t>
            </a:r>
            <a:r>
              <a:rPr lang="zh-CN" altLang="en-US"/>
              <a:t>考虑到新闻的两个特点，首先，新闻语言高度浓缩，且包含很多知识实体和常识，之前的模型大部分仅仅从语义层面(semantic level)进行表示学习，较少考虑新闻包含的外部知识，没有充分挖掘新闻文本在知识层面(knowledge level)的联系。此外，新闻有很强的时效性，一个好的新闻推荐算法应该能随用户的兴趣的改变做出相应的变化。DKN模型主将知识图谱实体嵌入表示与神经网络结合起来，首先使用一种融合了知识的卷积神经网络KCNN(knowledge-aware convolutional neural network)，将新闻的语义表示与知识表示融合起来形成新的embedding表示，再建立从用户的新闻点击历史到候选新闻的attention机制，选出得分较高的新闻推荐给用户。</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Extreme Deep Factorization Machine (xDeepFM)</a:t>
            </a:r>
            <a:endParaRPr lang="zh-CN" altLang="en-US"/>
          </a:p>
        </p:txBody>
      </p:sp>
      <p:sp>
        <p:nvSpPr>
          <p:cNvPr id="3" name="内容占位符 2"/>
          <p:cNvSpPr>
            <a:spLocks noGrp="1"/>
          </p:cNvSpPr>
          <p:nvPr>
            <p:ph idx="1"/>
          </p:nvPr>
        </p:nvSpPr>
        <p:spPr/>
        <p:txBody>
          <a:bodyPr/>
          <a:p>
            <a:r>
              <a:rPr lang="zh-CN" altLang="en-US"/>
              <a:t>基于Field的vector-wise思想引入Cross，并且保留了Cross的优势。</a:t>
            </a:r>
            <a:endParaRPr lang="zh-CN" altLang="en-US"/>
          </a:p>
          <a:p>
            <a:r>
              <a:rPr lang="zh-CN" altLang="en-US"/>
              <a:t>CIN是在vector-wise level，DNN是在bit-wise level</a:t>
            </a:r>
            <a:endParaRPr lang="zh-CN" altLang="en-US"/>
          </a:p>
          <a:p>
            <a:endParaRPr lang="zh-CN" altLang="en-US"/>
          </a:p>
          <a:p>
            <a:pPr marL="0" indent="0">
              <a:buNone/>
            </a:pPr>
            <a:endParaRPr lang="zh-CN" altLang="en-US"/>
          </a:p>
        </p:txBody>
      </p:sp>
      <p:pic>
        <p:nvPicPr>
          <p:cNvPr id="5" name="图片 4" descr="1"/>
          <p:cNvPicPr>
            <a:picLocks noChangeAspect="1"/>
          </p:cNvPicPr>
          <p:nvPr/>
        </p:nvPicPr>
        <p:blipFill>
          <a:blip r:embed="rId1"/>
          <a:stretch>
            <a:fillRect/>
          </a:stretch>
        </p:blipFill>
        <p:spPr>
          <a:xfrm>
            <a:off x="2133600" y="2098675"/>
            <a:ext cx="6693535" cy="4483100"/>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a:sym typeface="+mn-ea"/>
              </a:rPr>
              <a:t>Extreme Deep Factorization Machine (xDeepFM)</a:t>
            </a:r>
            <a:endParaRPr lang="zh-CN" altLang="en-US"/>
          </a:p>
        </p:txBody>
      </p:sp>
      <p:sp>
        <p:nvSpPr>
          <p:cNvPr id="3" name="内容占位符 2"/>
          <p:cNvSpPr>
            <a:spLocks noGrp="1"/>
          </p:cNvSpPr>
          <p:nvPr>
            <p:ph idx="1"/>
          </p:nvPr>
        </p:nvSpPr>
        <p:spPr/>
        <p:txBody>
          <a:bodyPr/>
          <a:p>
            <a:pPr marL="0" indent="0">
              <a:buNone/>
            </a:pPr>
            <a:r>
              <a:rPr lang="zh-CN" altLang="en-US" b="1"/>
              <a:t>思路：</a:t>
            </a:r>
            <a:endParaRPr lang="zh-CN" altLang="en-US"/>
          </a:p>
          <a:p>
            <a:pPr marL="0" indent="0">
              <a:buNone/>
            </a:pPr>
            <a:r>
              <a:rPr lang="zh-CN" altLang="en-US"/>
              <a:t>(1)对原始特征的Field形式包装，把特征one-hot形式包装进同一个field来克服稀疏性；</a:t>
            </a:r>
            <a:endParaRPr lang="zh-CN" altLang="en-US"/>
          </a:p>
          <a:p>
            <a:pPr marL="0" indent="0">
              <a:buNone/>
            </a:pPr>
            <a:r>
              <a:rPr lang="zh-CN" altLang="en-US"/>
              <a:t>(2)在embeding层对样本做embeding转换，按照 deepFM相似的形式来获取每个样本长度为 field_size的 embedding表示，这样embedding后的样本矩阵为(field_size, embedding_size)；</a:t>
            </a:r>
            <a:endParaRPr lang="zh-CN" altLang="en-US"/>
          </a:p>
          <a:p>
            <a:pPr marL="0" indent="0">
              <a:buNone/>
            </a:pPr>
            <a:r>
              <a:rPr lang="zh-CN" altLang="en-US"/>
              <a:t>(3)简单的一阶计算部分，这部分没有用到特征embedding的结果，而是用w\*x那种类似LR的一阶计算;</a:t>
            </a:r>
            <a:endParaRPr lang="zh-CN" altLang="en-US"/>
          </a:p>
          <a:p>
            <a:pPr marL="0" indent="0">
              <a:buNone/>
            </a:pPr>
            <a:r>
              <a:rPr lang="zh-CN" altLang="en-US"/>
              <a:t>(4)CIN模型(Compressed Interaction Network)进行可控的自动学习显式的高阶特征交互，运用deep &amp; cross思想，CIN层的输入来自Embedding层，设有m 个field，每个field的embedding vector维度为D, 则输入可表示为矩阵</a:t>
            </a:r>
            <a:endParaRPr lang="zh-CN" altLang="en-US"/>
          </a:p>
          <a:p>
            <a:pPr marL="0" indent="0">
              <a:buNone/>
            </a:pPr>
            <a:endParaRPr lang="zh-CN" altLang="en-US"/>
          </a:p>
          <a:p>
            <a:pPr marL="0" indent="0">
              <a:buNone/>
            </a:pPr>
            <a:r>
              <a:rPr lang="zh-CN" altLang="en-US"/>
              <a:t>(5)最后是 DNN部分的结构，对经过embedding转换后的样本特征进行隐式的高阶特征交互。</a:t>
            </a:r>
            <a:endParaRPr lang="zh-CN" altLang="en-US"/>
          </a:p>
          <a:p>
            <a:pPr marL="0" indent="0">
              <a:buNone/>
            </a:pPr>
            <a:endParaRPr lang="zh-CN" altLang="en-US"/>
          </a:p>
        </p:txBody>
      </p:sp>
      <p:pic>
        <p:nvPicPr>
          <p:cNvPr id="4" name="图片 3" descr="9"/>
          <p:cNvPicPr>
            <a:picLocks noChangeAspect="1"/>
          </p:cNvPicPr>
          <p:nvPr/>
        </p:nvPicPr>
        <p:blipFill>
          <a:blip r:embed="rId1"/>
          <a:stretch>
            <a:fillRect/>
          </a:stretch>
        </p:blipFill>
        <p:spPr>
          <a:xfrm>
            <a:off x="2690495" y="4123055"/>
            <a:ext cx="1244600" cy="48260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根据运行环境进行算法的分类</a:t>
            </a:r>
            <a:endParaRPr lang="zh-CN" altLang="en-US"/>
          </a:p>
        </p:txBody>
      </p:sp>
      <p:graphicFrame>
        <p:nvGraphicFramePr>
          <p:cNvPr id="4" name="内容占位符 3"/>
          <p:cNvGraphicFramePr/>
          <p:nvPr>
            <p:ph idx="1"/>
            <p:custDataLst>
              <p:tags r:id="rId1"/>
            </p:custDataLst>
          </p:nvPr>
        </p:nvGraphicFramePr>
        <p:xfrm>
          <a:off x="513037" y="1426175"/>
          <a:ext cx="10864850" cy="4413250"/>
        </p:xfrm>
        <a:graphic>
          <a:graphicData uri="http://schemas.openxmlformats.org/drawingml/2006/table">
            <a:tbl>
              <a:tblPr firstRow="1" bandRow="1">
                <a:tableStyleId>{5C22544A-7EE6-4342-B048-85BDC9FD1C3A}</a:tableStyleId>
              </a:tblPr>
              <a:tblGrid>
                <a:gridCol w="1445260"/>
                <a:gridCol w="9419590"/>
              </a:tblGrid>
              <a:tr h="388620">
                <a:tc>
                  <a:txBody>
                    <a:bodyPr/>
                    <a:p>
                      <a:pPr>
                        <a:buNone/>
                      </a:pPr>
                      <a:endParaRPr lang="zh-CN" altLang="en-US"/>
                    </a:p>
                  </a:txBody>
                  <a:tcPr/>
                </a:tc>
                <a:tc>
                  <a:txBody>
                    <a:bodyPr/>
                    <a:p>
                      <a:pPr>
                        <a:buNone/>
                      </a:pPr>
                      <a:r>
                        <a:rPr lang="zh-CN" altLang="en-US"/>
                        <a:t>Python CPU</a:t>
                      </a:r>
                      <a:endParaRPr lang="zh-CN" altLang="en-US"/>
                    </a:p>
                  </a:txBody>
                  <a:tcPr/>
                </a:tc>
              </a:tr>
              <a:tr h="401955">
                <a:tc>
                  <a:txBody>
                    <a:bodyPr/>
                    <a:p>
                      <a:pPr>
                        <a:buNone/>
                      </a:pPr>
                      <a:r>
                        <a:rPr lang="en-US" altLang="zh-CN"/>
                        <a:t>1.1</a:t>
                      </a:r>
                      <a:endParaRPr lang="en-US" altLang="zh-CN"/>
                    </a:p>
                  </a:txBody>
                  <a:tcPr/>
                </a:tc>
                <a:tc>
                  <a:txBody>
                    <a:bodyPr/>
                    <a:p>
                      <a:pPr>
                        <a:buNone/>
                      </a:pPr>
                      <a:r>
                        <a:rPr lang="zh-CN" altLang="en-US"/>
                        <a:t>Cornac/Bayesian Personalized Ranking (BPR)</a:t>
                      </a:r>
                      <a:endParaRPr lang="zh-CN" altLang="en-US"/>
                    </a:p>
                  </a:txBody>
                  <a:tcPr/>
                </a:tc>
              </a:tr>
              <a:tr h="402590">
                <a:tc>
                  <a:txBody>
                    <a:bodyPr/>
                    <a:p>
                      <a:pPr>
                        <a:buNone/>
                      </a:pPr>
                      <a:r>
                        <a:rPr lang="en-US" altLang="zh-CN"/>
                        <a:t>1.2</a:t>
                      </a:r>
                      <a:endParaRPr lang="en-US" altLang="zh-CN"/>
                    </a:p>
                  </a:txBody>
                  <a:tcPr/>
                </a:tc>
                <a:tc>
                  <a:txBody>
                    <a:bodyPr/>
                    <a:p>
                      <a:pPr>
                        <a:buNone/>
                      </a:pPr>
                      <a:r>
                        <a:rPr lang="zh-CN" altLang="en-US"/>
                        <a:t>LightFM/Hybrid Matrix Factorization</a:t>
                      </a:r>
                      <a:endParaRPr lang="zh-CN" altLang="en-US"/>
                    </a:p>
                  </a:txBody>
                  <a:tcPr/>
                </a:tc>
              </a:tr>
              <a:tr h="402590">
                <a:tc>
                  <a:txBody>
                    <a:bodyPr/>
                    <a:p>
                      <a:pPr>
                        <a:buNone/>
                      </a:pPr>
                      <a:r>
                        <a:rPr lang="en-US" altLang="zh-CN"/>
                        <a:t>1.3</a:t>
                      </a:r>
                      <a:endParaRPr lang="en-US" altLang="zh-CN"/>
                    </a:p>
                  </a:txBody>
                  <a:tcPr/>
                </a:tc>
                <a:tc>
                  <a:txBody>
                    <a:bodyPr/>
                    <a:p>
                      <a:pPr>
                        <a:buNone/>
                      </a:pPr>
                      <a:r>
                        <a:rPr lang="zh-CN" altLang="en-US"/>
                        <a:t>LightGBM/Gradient Boosting Tree</a:t>
                      </a:r>
                      <a:endParaRPr lang="zh-CN" altLang="en-US"/>
                    </a:p>
                  </a:txBody>
                  <a:tcPr/>
                </a:tc>
              </a:tr>
              <a:tr h="402590">
                <a:tc>
                  <a:txBody>
                    <a:bodyPr/>
                    <a:p>
                      <a:pPr>
                        <a:buNone/>
                      </a:pPr>
                      <a:r>
                        <a:rPr lang="en-US" altLang="zh-CN"/>
                        <a:t>1.4</a:t>
                      </a:r>
                      <a:endParaRPr lang="en-US" altLang="zh-CN"/>
                    </a:p>
                  </a:txBody>
                  <a:tcPr/>
                </a:tc>
                <a:tc>
                  <a:txBody>
                    <a:bodyPr/>
                    <a:p>
                      <a:pPr>
                        <a:buNone/>
                      </a:pPr>
                      <a:r>
                        <a:rPr lang="zh-CN" altLang="en-US"/>
                        <a:t>GeoIMC</a:t>
                      </a:r>
                      <a:endParaRPr lang="zh-CN" altLang="en-US"/>
                    </a:p>
                  </a:txBody>
                  <a:tcPr/>
                </a:tc>
              </a:tr>
              <a:tr h="402590">
                <a:tc>
                  <a:txBody>
                    <a:bodyPr/>
                    <a:p>
                      <a:pPr>
                        <a:buNone/>
                      </a:pPr>
                      <a:r>
                        <a:rPr lang="en-US" altLang="zh-CN"/>
                        <a:t>1.5</a:t>
                      </a:r>
                      <a:endParaRPr lang="en-US" altLang="zh-CN"/>
                    </a:p>
                  </a:txBody>
                  <a:tcPr/>
                </a:tc>
                <a:tc>
                  <a:txBody>
                    <a:bodyPr/>
                    <a:p>
                      <a:pPr>
                        <a:buNone/>
                      </a:pPr>
                      <a:r>
                        <a:rPr lang="zh-CN" altLang="en-US"/>
                        <a:t>Riemannian Low-rank Matrix Completion (RLRMC)</a:t>
                      </a:r>
                      <a:endParaRPr lang="zh-CN" altLang="en-US"/>
                    </a:p>
                  </a:txBody>
                  <a:tcPr/>
                </a:tc>
              </a:tr>
              <a:tr h="402590">
                <a:tc>
                  <a:txBody>
                    <a:bodyPr/>
                    <a:p>
                      <a:pPr>
                        <a:buNone/>
                      </a:pPr>
                      <a:r>
                        <a:rPr lang="en-US" altLang="zh-CN"/>
                        <a:t>1.6</a:t>
                      </a:r>
                      <a:endParaRPr lang="en-US" altLang="zh-CN"/>
                    </a:p>
                  </a:txBody>
                  <a:tcPr/>
                </a:tc>
                <a:tc>
                  <a:txBody>
                    <a:bodyPr/>
                    <a:p>
                      <a:pPr>
                        <a:buNone/>
                      </a:pPr>
                      <a:r>
                        <a:rPr lang="zh-CN" altLang="en-US"/>
                        <a:t>Simple Algorithm for Recommendation (SAR)</a:t>
                      </a:r>
                      <a:endParaRPr lang="zh-CN" altLang="en-US"/>
                    </a:p>
                  </a:txBody>
                  <a:tcPr/>
                </a:tc>
              </a:tr>
              <a:tr h="401955">
                <a:tc>
                  <a:txBody>
                    <a:bodyPr/>
                    <a:p>
                      <a:pPr>
                        <a:buNone/>
                      </a:pPr>
                      <a:r>
                        <a:rPr lang="en-US" altLang="zh-CN"/>
                        <a:t>1.7</a:t>
                      </a:r>
                      <a:endParaRPr lang="en-US" altLang="zh-CN"/>
                    </a:p>
                  </a:txBody>
                  <a:tcPr/>
                </a:tc>
                <a:tc>
                  <a:txBody>
                    <a:bodyPr/>
                    <a:p>
                      <a:pPr>
                        <a:buNone/>
                      </a:pPr>
                      <a:r>
                        <a:rPr lang="zh-CN" altLang="en-US"/>
                        <a:t>Surprise/Singular Value Decomposition (SVD)</a:t>
                      </a:r>
                      <a:endParaRPr lang="zh-CN" altLang="en-US"/>
                    </a:p>
                  </a:txBody>
                  <a:tcPr/>
                </a:tc>
              </a:tr>
              <a:tr h="402590">
                <a:tc>
                  <a:txBody>
                    <a:bodyPr/>
                    <a:p>
                      <a:pPr>
                        <a:buNone/>
                      </a:pPr>
                      <a:r>
                        <a:rPr lang="en-US" altLang="zh-CN"/>
                        <a:t>1.8</a:t>
                      </a:r>
                      <a:endParaRPr lang="en-US" altLang="zh-CN"/>
                    </a:p>
                  </a:txBody>
                  <a:tcPr/>
                </a:tc>
                <a:tc>
                  <a:txBody>
                    <a:bodyPr/>
                    <a:p>
                      <a:pPr>
                        <a:buNone/>
                      </a:pPr>
                      <a:r>
                        <a:rPr lang="zh-CN" altLang="en-US"/>
                        <a:t>Term Frequency - Inverse Document Frequency (TF-IDF)</a:t>
                      </a:r>
                      <a:endParaRPr lang="zh-CN" altLang="en-US"/>
                    </a:p>
                  </a:txBody>
                  <a:tcPr/>
                </a:tc>
              </a:tr>
              <a:tr h="402590">
                <a:tc>
                  <a:txBody>
                    <a:bodyPr/>
                    <a:p>
                      <a:pPr>
                        <a:buNone/>
                      </a:pPr>
                      <a:r>
                        <a:rPr lang="en-US" altLang="zh-CN"/>
                        <a:t>1.9</a:t>
                      </a:r>
                      <a:endParaRPr lang="en-US" altLang="zh-CN"/>
                    </a:p>
                  </a:txBody>
                  <a:tcPr/>
                </a:tc>
                <a:tc>
                  <a:txBody>
                    <a:bodyPr/>
                    <a:p>
                      <a:pPr>
                        <a:buNone/>
                      </a:pPr>
                      <a:r>
                        <a:rPr lang="zh-CN" altLang="en-US"/>
                        <a:t>Vowpal Wabbit (VW)</a:t>
                      </a:r>
                      <a:endParaRPr lang="zh-CN" altLang="en-US"/>
                    </a:p>
                  </a:txBody>
                  <a:tcPr/>
                </a:tc>
              </a:tr>
              <a:tr h="402590">
                <a:tc>
                  <a:txBody>
                    <a:bodyPr/>
                    <a:p>
                      <a:pPr>
                        <a:buNone/>
                      </a:pPr>
                      <a:r>
                        <a:rPr lang="en-US" altLang="zh-CN"/>
                        <a:t>1.10</a:t>
                      </a:r>
                      <a:endParaRPr lang="en-US" altLang="zh-CN"/>
                    </a:p>
                  </a:txBody>
                  <a:tcPr/>
                </a:tc>
                <a:tc>
                  <a:txBody>
                    <a:bodyPr/>
                    <a:p>
                      <a:pPr>
                        <a:buNone/>
                      </a:pPr>
                      <a:r>
                        <a:rPr lang="zh-CN" altLang="en-US"/>
                        <a:t>xLearn/Factorization Machine (FM) &amp; Field-Aware FM (FFM)</a:t>
                      </a:r>
                      <a:endParaRPr lang="zh-CN" altLang="en-US"/>
                    </a:p>
                  </a:txBody>
                  <a:tcPr/>
                </a:tc>
              </a:tr>
            </a:tbl>
          </a:graphicData>
        </a:graphic>
      </p:graphicFrame>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669882" y="432000"/>
            <a:ext cx="10852237" cy="648000"/>
          </a:xfrm>
        </p:spPr>
        <p:txBody>
          <a:bodyPr/>
          <a:p>
            <a:r>
              <a:rPr lang="zh-CN" altLang="en-US"/>
              <a:t>LightGCN</a:t>
            </a:r>
            <a:endParaRPr lang="zh-CN" altLang="en-US"/>
          </a:p>
        </p:txBody>
      </p:sp>
      <p:sp>
        <p:nvSpPr>
          <p:cNvPr id="3" name="内容占位符 2"/>
          <p:cNvSpPr>
            <a:spLocks noGrp="1"/>
          </p:cNvSpPr>
          <p:nvPr>
            <p:ph idx="1"/>
          </p:nvPr>
        </p:nvSpPr>
        <p:spPr/>
        <p:txBody>
          <a:bodyPr/>
          <a:p>
            <a:r>
              <a:rPr lang="zh-CN" altLang="en-US"/>
              <a:t>深度学习算法，是GCN预测隐式反馈的简化方法，只包含了GCN中最基本的邻域聚集部分，更适合推荐系统。</a:t>
            </a:r>
            <a:endParaRPr lang="zh-CN" altLang="en-US"/>
          </a:p>
          <a:p>
            <a:r>
              <a:rPr lang="zh-CN" altLang="en-US" b="1"/>
              <a:t>整体思路：</a:t>
            </a:r>
            <a:r>
              <a:rPr lang="zh-CN" altLang="en-US"/>
              <a:t>先将用户和物品节点的领域聚合，再使用三层卷积层分别生成每层的嵌入，然后将节点的原始输入与生成的每层的嵌入做加权和，最后将用户和物品最终的生成节点表示做内积，生成预测的分数。</a:t>
            </a:r>
            <a:endParaRPr lang="zh-CN" altLang="en-US"/>
          </a:p>
          <a:p>
            <a:endParaRPr lang="zh-CN" altLang="en-US"/>
          </a:p>
        </p:txBody>
      </p:sp>
      <p:pic>
        <p:nvPicPr>
          <p:cNvPr id="4" name="图片 3" descr="0"/>
          <p:cNvPicPr>
            <a:picLocks noChangeAspect="1"/>
          </p:cNvPicPr>
          <p:nvPr/>
        </p:nvPicPr>
        <p:blipFill>
          <a:blip r:embed="rId1"/>
          <a:stretch>
            <a:fillRect/>
          </a:stretch>
        </p:blipFill>
        <p:spPr>
          <a:xfrm>
            <a:off x="3035300" y="2757805"/>
            <a:ext cx="5469890" cy="394208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669882" y="639010"/>
            <a:ext cx="10852237" cy="648000"/>
          </a:xfrm>
        </p:spPr>
        <p:txBody>
          <a:bodyPr/>
          <a:p>
            <a:r>
              <a:rPr>
                <a:sym typeface="+mn-ea"/>
              </a:rPr>
              <a:t>根据运行环境进行算法的分类</a:t>
            </a:r>
            <a:br>
              <a:rPr lang="zh-CN" altLang="en-US"/>
            </a:br>
            <a:endParaRPr lang="zh-CN" altLang="en-US"/>
          </a:p>
        </p:txBody>
      </p:sp>
      <p:graphicFrame>
        <p:nvGraphicFramePr>
          <p:cNvPr id="4" name="内容占位符 3"/>
          <p:cNvGraphicFramePr/>
          <p:nvPr>
            <p:ph idx="1"/>
            <p:custDataLst>
              <p:tags r:id="rId1"/>
            </p:custDataLst>
          </p:nvPr>
        </p:nvGraphicFramePr>
        <p:xfrm>
          <a:off x="564472" y="1426175"/>
          <a:ext cx="10852150" cy="3429000"/>
        </p:xfrm>
        <a:graphic>
          <a:graphicData uri="http://schemas.openxmlformats.org/drawingml/2006/table">
            <a:tbl>
              <a:tblPr firstRow="1" bandRow="1">
                <a:tableStyleId>{5C22544A-7EE6-4342-B048-85BDC9FD1C3A}</a:tableStyleId>
              </a:tblPr>
              <a:tblGrid>
                <a:gridCol w="5426075"/>
                <a:gridCol w="5426075"/>
              </a:tblGrid>
              <a:tr h="381000">
                <a:tc gridSpan="2">
                  <a:txBody>
                    <a:bodyPr/>
                    <a:p>
                      <a:pPr algn="ctr">
                        <a:buNone/>
                      </a:pPr>
                      <a:r>
                        <a:rPr lang="zh-CN" altLang="en-US"/>
                        <a:t>Python CPU/Python GPU</a:t>
                      </a:r>
                      <a:endParaRPr lang="zh-CN" altLang="en-US"/>
                    </a:p>
                  </a:txBody>
                  <a:tcPr/>
                </a:tc>
                <a:tc hMerge="1">
                  <a:tcPr/>
                </a:tc>
              </a:tr>
              <a:tr h="381000">
                <a:tc>
                  <a:txBody>
                    <a:bodyPr/>
                    <a:p>
                      <a:pPr>
                        <a:buNone/>
                      </a:pPr>
                      <a:r>
                        <a:rPr lang="zh-CN" altLang="en-US"/>
                        <a:t>Attentive Asynchronous Singular Value Decomposition (A2SVD)</a:t>
                      </a:r>
                      <a:endParaRPr lang="zh-CN" altLang="en-US"/>
                    </a:p>
                  </a:txBody>
                  <a:tcPr/>
                </a:tc>
                <a:tc>
                  <a:txBody>
                    <a:bodyPr/>
                    <a:p>
                      <a:pPr>
                        <a:buNone/>
                      </a:pPr>
                      <a:r>
                        <a:rPr lang="zh-CN" altLang="en-US"/>
                        <a:t>Neural Recommendation with Attentive Multi-View Learning (NAML)</a:t>
                      </a:r>
                      <a:endParaRPr lang="zh-CN" altLang="en-US"/>
                    </a:p>
                  </a:txBody>
                  <a:tcPr/>
                </a:tc>
              </a:tr>
              <a:tr h="381000">
                <a:tc>
                  <a:txBody>
                    <a:bodyPr/>
                    <a:p>
                      <a:pPr>
                        <a:buNone/>
                      </a:pPr>
                      <a:r>
                        <a:rPr lang="zh-CN" altLang="en-US"/>
                        <a:t>Convolutional Sequence Embedding Recommendation (Caser)</a:t>
                      </a:r>
                      <a:endParaRPr lang="zh-CN" altLang="en-US"/>
                    </a:p>
                  </a:txBody>
                  <a:tcPr/>
                </a:tc>
                <a:tc>
                  <a:txBody>
                    <a:bodyPr/>
                    <a:p>
                      <a:pPr>
                        <a:buNone/>
                      </a:pPr>
                      <a:r>
                        <a:rPr lang="zh-CN" altLang="en-US"/>
                        <a:t>Neural Collaborative Filtering (NCF)</a:t>
                      </a:r>
                      <a:endParaRPr lang="zh-CN" altLang="en-US"/>
                    </a:p>
                  </a:txBody>
                  <a:tcPr/>
                </a:tc>
              </a:tr>
              <a:tr h="381000">
                <a:tc>
                  <a:txBody>
                    <a:bodyPr/>
                    <a:p>
                      <a:pPr>
                        <a:buNone/>
                      </a:pPr>
                      <a:r>
                        <a:rPr lang="zh-CN" altLang="en-US"/>
                        <a:t>Deep Knowledge-Aware Network (DKN)</a:t>
                      </a:r>
                      <a:endParaRPr lang="zh-CN" altLang="en-US"/>
                    </a:p>
                  </a:txBody>
                  <a:tcPr/>
                </a:tc>
                <a:tc>
                  <a:txBody>
                    <a:bodyPr/>
                    <a:p>
                      <a:pPr>
                        <a:buNone/>
                      </a:pPr>
                      <a:r>
                        <a:rPr lang="zh-CN" altLang="en-US"/>
                        <a:t>Neural Recommendation with Personalized Attention (NPA)</a:t>
                      </a:r>
                      <a:endParaRPr lang="zh-CN" altLang="en-US"/>
                    </a:p>
                  </a:txBody>
                  <a:tcPr/>
                </a:tc>
              </a:tr>
              <a:tr h="381000">
                <a:tc>
                  <a:txBody>
                    <a:bodyPr/>
                    <a:p>
                      <a:pPr>
                        <a:buNone/>
                      </a:pPr>
                      <a:r>
                        <a:rPr lang="zh-CN" altLang="en-US"/>
                        <a:t>Extreme Deep Factorization Machine (xDeepFM)</a:t>
                      </a:r>
                      <a:endParaRPr lang="zh-CN" altLang="en-US"/>
                    </a:p>
                  </a:txBody>
                  <a:tcPr/>
                </a:tc>
                <a:tc>
                  <a:txBody>
                    <a:bodyPr/>
                    <a:p>
                      <a:pPr>
                        <a:buNone/>
                      </a:pPr>
                      <a:r>
                        <a:rPr lang="zh-CN" altLang="en-US"/>
                        <a:t>Neural Recommendation with Multi-Head Self-Attention (NRMS)</a:t>
                      </a:r>
                      <a:endParaRPr lang="zh-CN" altLang="en-US"/>
                    </a:p>
                  </a:txBody>
                  <a:tcPr/>
                </a:tc>
              </a:tr>
              <a:tr h="381000">
                <a:tc>
                  <a:txBody>
                    <a:bodyPr/>
                    <a:p>
                      <a:pPr>
                        <a:buNone/>
                      </a:pPr>
                      <a:r>
                        <a:rPr lang="zh-CN" altLang="en-US"/>
                        <a:t>FastAI Embedding Dot Bias (FAST)</a:t>
                      </a:r>
                      <a:endParaRPr lang="zh-CN" altLang="en-US"/>
                    </a:p>
                  </a:txBody>
                  <a:tcPr/>
                </a:tc>
                <a:tc>
                  <a:txBody>
                    <a:bodyPr/>
                    <a:p>
                      <a:pPr>
                        <a:buNone/>
                      </a:pPr>
                      <a:r>
                        <a:rPr lang="zh-CN" altLang="en-US"/>
                        <a:t>Next Item Recommendation (NextItNet)</a:t>
                      </a:r>
                      <a:endParaRPr lang="zh-CN" altLang="en-US"/>
                    </a:p>
                  </a:txBody>
                  <a:tcPr/>
                </a:tc>
              </a:tr>
              <a:tr h="381000">
                <a:tc>
                  <a:txBody>
                    <a:bodyPr/>
                    <a:p>
                      <a:pPr>
                        <a:buNone/>
                      </a:pPr>
                      <a:r>
                        <a:rPr lang="zh-CN" altLang="en-US"/>
                        <a:t>LightGCN</a:t>
                      </a:r>
                      <a:endParaRPr lang="zh-CN" altLang="en-US"/>
                    </a:p>
                  </a:txBody>
                  <a:tcPr/>
                </a:tc>
                <a:tc>
                  <a:txBody>
                    <a:bodyPr/>
                    <a:p>
                      <a:pPr>
                        <a:buNone/>
                      </a:pPr>
                      <a:r>
                        <a:rPr lang="zh-CN" altLang="en-US"/>
                        <a:t>Restricted Boltzmann Machines (RBM)</a:t>
                      </a:r>
                      <a:endParaRPr lang="zh-CN" altLang="en-US"/>
                    </a:p>
                  </a:txBody>
                  <a:tcPr/>
                </a:tc>
              </a:tr>
              <a:tr h="381000">
                <a:tc>
                  <a:txBody>
                    <a:bodyPr/>
                    <a:p>
                      <a:pPr>
                        <a:buNone/>
                      </a:pPr>
                      <a:r>
                        <a:rPr lang="zh-CN" altLang="en-US"/>
                        <a:t>GRU4Rec</a:t>
                      </a:r>
                      <a:endParaRPr lang="zh-CN" altLang="en-US"/>
                    </a:p>
                  </a:txBody>
                  <a:tcPr/>
                </a:tc>
                <a:tc>
                  <a:txBody>
                    <a:bodyPr/>
                    <a:p>
                      <a:pPr>
                        <a:buNone/>
                      </a:pPr>
                      <a:r>
                        <a:rPr lang="zh-CN" altLang="en-US"/>
                        <a:t>Short-term and Long-term preference Integrated Recommender (SLi-Rec)</a:t>
                      </a:r>
                      <a:endParaRPr lang="zh-CN" altLang="en-US"/>
                    </a:p>
                  </a:txBody>
                  <a:tcPr/>
                </a:tc>
              </a:tr>
              <a:tr h="381000">
                <a:tc>
                  <a:txBody>
                    <a:bodyPr/>
                    <a:p>
                      <a:pPr>
                        <a:buNone/>
                      </a:pPr>
                      <a:r>
                        <a:rPr lang="zh-CN" altLang="en-US"/>
                        <a:t>Neural Recommendation with Long- and Short-term User Representations (LSTUR)</a:t>
                      </a:r>
                      <a:endParaRPr lang="zh-CN" altLang="en-US"/>
                    </a:p>
                  </a:txBody>
                  <a:tcPr/>
                </a:tc>
                <a:tc>
                  <a:txBody>
                    <a:bodyPr/>
                    <a:p>
                      <a:pPr>
                        <a:buNone/>
                      </a:pPr>
                      <a:r>
                        <a:rPr lang="zh-CN" altLang="en-US"/>
                        <a:t>Wide and Deep</a:t>
                      </a:r>
                      <a:endParaRPr lang="zh-CN" altLang="en-US"/>
                    </a:p>
                  </a:txBody>
                  <a:tcPr/>
                </a:tc>
              </a:tr>
            </a:tbl>
          </a:graphicData>
        </a:graphic>
      </p:graphicFrame>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669882" y="731720"/>
            <a:ext cx="10852237" cy="648000"/>
          </a:xfrm>
        </p:spPr>
        <p:txBody>
          <a:bodyPr/>
          <a:p>
            <a:r>
              <a:rPr>
                <a:sym typeface="+mn-ea"/>
              </a:rPr>
              <a:t>根据运行环境进行算法的分类</a:t>
            </a:r>
            <a:br>
              <a:rPr lang="zh-CN" altLang="en-US"/>
            </a:br>
            <a:endParaRPr lang="zh-CN" altLang="en-US"/>
          </a:p>
        </p:txBody>
      </p:sp>
      <p:graphicFrame>
        <p:nvGraphicFramePr>
          <p:cNvPr id="4" name="内容占位符 3"/>
          <p:cNvGraphicFramePr/>
          <p:nvPr>
            <p:ph idx="1"/>
            <p:custDataLst>
              <p:tags r:id="rId1"/>
            </p:custDataLst>
          </p:nvPr>
        </p:nvGraphicFramePr>
        <p:xfrm>
          <a:off x="1720215" y="1782445"/>
          <a:ext cx="7521575" cy="2188845"/>
        </p:xfrm>
        <a:graphic>
          <a:graphicData uri="http://schemas.openxmlformats.org/drawingml/2006/table">
            <a:tbl>
              <a:tblPr firstRow="1" bandRow="1">
                <a:tableStyleId>{5C22544A-7EE6-4342-B048-85BDC9FD1C3A}</a:tableStyleId>
              </a:tblPr>
              <a:tblGrid>
                <a:gridCol w="1071245"/>
                <a:gridCol w="6450330"/>
              </a:tblGrid>
              <a:tr h="729615">
                <a:tc gridSpan="2">
                  <a:txBody>
                    <a:bodyPr/>
                    <a:p>
                      <a:pPr algn="ctr">
                        <a:buNone/>
                      </a:pPr>
                      <a:r>
                        <a:rPr lang="zh-CN" altLang="en-US"/>
                        <a:t>PySpark</a:t>
                      </a:r>
                      <a:endParaRPr lang="zh-CN" altLang="en-US"/>
                    </a:p>
                  </a:txBody>
                  <a:tcPr/>
                </a:tc>
                <a:tc hMerge="1">
                  <a:tcPr/>
                </a:tc>
              </a:tr>
              <a:tr h="729615">
                <a:tc>
                  <a:txBody>
                    <a:bodyPr/>
                    <a:p>
                      <a:pPr>
                        <a:buNone/>
                      </a:pPr>
                      <a:r>
                        <a:rPr lang="en-US" altLang="zh-CN"/>
                        <a:t>3.1</a:t>
                      </a:r>
                      <a:endParaRPr lang="en-US" altLang="zh-CN"/>
                    </a:p>
                  </a:txBody>
                  <a:tcPr/>
                </a:tc>
                <a:tc>
                  <a:txBody>
                    <a:bodyPr/>
                    <a:p>
                      <a:pPr>
                        <a:buNone/>
                      </a:pPr>
                      <a:r>
                        <a:rPr lang="zh-CN" altLang="en-US"/>
                        <a:t>Alternating Least Squares (ALS)</a:t>
                      </a:r>
                      <a:endParaRPr lang="zh-CN" altLang="en-US"/>
                    </a:p>
                  </a:txBody>
                  <a:tcPr/>
                </a:tc>
              </a:tr>
              <a:tr h="729615">
                <a:tc>
                  <a:txBody>
                    <a:bodyPr/>
                    <a:p>
                      <a:pPr>
                        <a:buNone/>
                      </a:pPr>
                      <a:r>
                        <a:rPr lang="en-US" altLang="zh-CN"/>
                        <a:t>3.2</a:t>
                      </a:r>
                      <a:endParaRPr lang="en-US" altLang="zh-CN"/>
                    </a:p>
                  </a:txBody>
                  <a:tcPr/>
                </a:tc>
                <a:tc>
                  <a:txBody>
                    <a:bodyPr/>
                    <a:p>
                      <a:pPr>
                        <a:buNone/>
                      </a:pPr>
                      <a:r>
                        <a:rPr lang="zh-CN" altLang="en-US"/>
                        <a:t>LightGBM/Gradient Boosting Tree</a:t>
                      </a:r>
                      <a:endParaRPr lang="zh-CN" altLang="en-US"/>
                    </a:p>
                  </a:txBody>
                  <a:tcPr/>
                </a:tc>
              </a:tr>
            </a:tbl>
          </a:graphicData>
        </a:graphic>
      </p:graphicFrame>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搭建</a:t>
            </a:r>
            <a:r>
              <a:rPr lang="en-US" altLang="zh-CN"/>
              <a:t>local cpu</a:t>
            </a:r>
            <a:r>
              <a:t>环境</a:t>
            </a:r>
          </a:p>
        </p:txBody>
      </p:sp>
      <p:sp>
        <p:nvSpPr>
          <p:cNvPr id="3" name="内容占位符 2"/>
          <p:cNvSpPr>
            <a:spLocks noGrp="1"/>
          </p:cNvSpPr>
          <p:nvPr>
            <p:ph idx="1"/>
          </p:nvPr>
        </p:nvSpPr>
        <p:spPr/>
        <p:txBody>
          <a:bodyPr/>
          <a:p>
            <a:r>
              <a:rPr lang="en-US" altLang="zh-CN"/>
              <a:t>1.</a:t>
            </a:r>
            <a:r>
              <a:t>更新</a:t>
            </a:r>
            <a:r>
              <a:rPr lang="en-US" altLang="zh-CN"/>
              <a:t>Anaconda</a:t>
            </a:r>
            <a:r>
              <a:t>与 package manager Conda </a:t>
            </a:r>
          </a:p>
          <a:p>
            <a:pPr marL="0" indent="0" algn="l">
              <a:buNone/>
            </a:pPr>
            <a:r>
              <a:t>   conda update conda -n root</a:t>
            </a:r>
          </a:p>
          <a:p>
            <a:pPr marL="0" indent="0" algn="l">
              <a:buNone/>
            </a:pPr>
            <a:r>
              <a:t>   conda update anaconda        # use 'conda install anaconda' if the package is not installed</a:t>
            </a:r>
          </a:p>
          <a:p>
            <a:r>
              <a:rPr lang="en-US" altLang="zh-CN"/>
              <a:t>2.</a:t>
            </a:r>
            <a:r>
              <a:t>克隆存储库</a:t>
            </a:r>
          </a:p>
          <a:p>
            <a:pPr marL="0" indent="0">
              <a:buNone/>
            </a:pPr>
            <a:r>
              <a:t>   git clone https://github.com/Microsoft/Recommenders</a:t>
            </a:r>
          </a:p>
          <a:p>
            <a:pPr marL="228600" lvl="0" indent="-228600">
              <a:buFont typeface="Arial" panose="020B0604020202090204" pitchFamily="34" charset="0"/>
              <a:buChar char="•"/>
            </a:pPr>
            <a:r>
              <a:rPr lang="en-US" altLang="zh-CN">
                <a:solidFill>
                  <a:schemeClr val="tx1">
                    <a:lumMod val="75000"/>
                    <a:lumOff val="25000"/>
                  </a:schemeClr>
                </a:solidFill>
              </a:rPr>
              <a:t>3.</a:t>
            </a:r>
            <a:r>
              <a:rPr>
                <a:solidFill>
                  <a:schemeClr val="tx1">
                    <a:lumMod val="75000"/>
                    <a:lumOff val="25000"/>
                  </a:schemeClr>
                </a:solidFill>
              </a:rPr>
              <a:t>创建一个</a:t>
            </a:r>
            <a:r>
              <a:rPr lang="en-US" altLang="zh-CN">
                <a:solidFill>
                  <a:schemeClr val="tx1">
                    <a:lumMod val="75000"/>
                    <a:lumOff val="25000"/>
                  </a:schemeClr>
                </a:solidFill>
              </a:rPr>
              <a:t>python cpu</a:t>
            </a:r>
            <a:r>
              <a:rPr>
                <a:solidFill>
                  <a:schemeClr val="tx1">
                    <a:lumMod val="75000"/>
                    <a:lumOff val="25000"/>
                  </a:schemeClr>
                </a:solidFill>
              </a:rPr>
              <a:t>环境</a:t>
            </a:r>
            <a:endParaRPr>
              <a:solidFill>
                <a:schemeClr val="tx1">
                  <a:lumMod val="75000"/>
                  <a:lumOff val="25000"/>
                </a:schemeClr>
              </a:solidFill>
            </a:endParaRPr>
          </a:p>
          <a:p>
            <a:pPr marL="0" lvl="0" indent="0">
              <a:buFont typeface="Arial" panose="020B0604020202090204" pitchFamily="34" charset="0"/>
              <a:buNone/>
            </a:pPr>
            <a:r>
              <a:rPr>
                <a:solidFill>
                  <a:schemeClr val="tx1">
                    <a:lumMod val="75000"/>
                    <a:lumOff val="25000"/>
                  </a:schemeClr>
                </a:solidFill>
              </a:rPr>
              <a:t>   cd Recommenders</a:t>
            </a:r>
            <a:endParaRPr>
              <a:solidFill>
                <a:schemeClr val="tx1">
                  <a:lumMod val="75000"/>
                  <a:lumOff val="25000"/>
                </a:schemeClr>
              </a:solidFill>
            </a:endParaRPr>
          </a:p>
          <a:p>
            <a:pPr marL="0" lvl="0" indent="0">
              <a:buFont typeface="Arial" panose="020B0604020202090204" pitchFamily="34" charset="0"/>
              <a:buNone/>
            </a:pPr>
            <a:r>
              <a:rPr>
                <a:solidFill>
                  <a:schemeClr val="tx1">
                    <a:lumMod val="75000"/>
                    <a:lumOff val="25000"/>
                  </a:schemeClr>
                </a:solidFill>
              </a:rPr>
              <a:t>   python tools/generate_conda_file.py</a:t>
            </a:r>
            <a:endParaRPr>
              <a:solidFill>
                <a:schemeClr val="tx1">
                  <a:lumMod val="75000"/>
                  <a:lumOff val="25000"/>
                </a:schemeClr>
              </a:solidFill>
            </a:endParaRPr>
          </a:p>
          <a:p>
            <a:pPr marL="0" lvl="0" indent="0">
              <a:buFont typeface="Arial" panose="020B0604020202090204" pitchFamily="34" charset="0"/>
              <a:buNone/>
            </a:pPr>
            <a:r>
              <a:rPr>
                <a:solidFill>
                  <a:schemeClr val="tx1">
                    <a:lumMod val="75000"/>
                    <a:lumOff val="25000"/>
                  </a:schemeClr>
                </a:solidFill>
              </a:rPr>
              <a:t>   conda env create -f reco_base.yaml</a:t>
            </a:r>
            <a:endParaRPr>
              <a:solidFill>
                <a:schemeClr val="tx1">
                  <a:lumMod val="75000"/>
                  <a:lumOff val="25000"/>
                </a:schemeClr>
              </a:solidFill>
            </a:endParaRPr>
          </a:p>
          <a:p>
            <a:pPr marL="228600" lvl="0" indent="-228600">
              <a:buFont typeface="Arial" panose="020B0604020202090204" pitchFamily="34" charset="0"/>
              <a:buChar char="•"/>
            </a:pPr>
            <a:r>
              <a:rPr>
                <a:solidFill>
                  <a:schemeClr val="tx1">
                    <a:lumMod val="75000"/>
                    <a:lumOff val="25000"/>
                  </a:schemeClr>
                </a:solidFill>
              </a:rPr>
              <a:t>激活创建的环境并设置</a:t>
            </a:r>
            <a:r>
              <a:rPr lang="en-US" altLang="zh-CN">
                <a:solidFill>
                  <a:schemeClr val="tx1">
                    <a:lumMod val="75000"/>
                    <a:lumOff val="25000"/>
                  </a:schemeClr>
                </a:solidFill>
              </a:rPr>
              <a:t>jupyter</a:t>
            </a:r>
            <a:r>
              <a:rPr>
                <a:solidFill>
                  <a:schemeClr val="tx1">
                    <a:lumMod val="75000"/>
                    <a:lumOff val="25000"/>
                  </a:schemeClr>
                </a:solidFill>
              </a:rPr>
              <a:t>内核</a:t>
            </a:r>
            <a:endParaRPr>
              <a:solidFill>
                <a:schemeClr val="tx1">
                  <a:lumMod val="75000"/>
                  <a:lumOff val="25000"/>
                </a:schemeClr>
              </a:solidFill>
            </a:endParaRPr>
          </a:p>
          <a:p>
            <a:pPr marL="0" lvl="0" indent="0">
              <a:buFont typeface="Arial" panose="020B0604020202090204" pitchFamily="34" charset="0"/>
              <a:buNone/>
            </a:pPr>
            <a:r>
              <a:rPr>
                <a:solidFill>
                  <a:schemeClr val="tx1">
                    <a:lumMod val="75000"/>
                    <a:lumOff val="25000"/>
                  </a:schemeClr>
                </a:solidFill>
              </a:rPr>
              <a:t>   conda activate reco_base</a:t>
            </a:r>
            <a:endParaRPr>
              <a:solidFill>
                <a:schemeClr val="tx1">
                  <a:lumMod val="75000"/>
                  <a:lumOff val="25000"/>
                </a:schemeClr>
              </a:solidFill>
            </a:endParaRPr>
          </a:p>
          <a:p>
            <a:pPr marL="0" lvl="0" indent="0">
              <a:buFont typeface="Arial" panose="020B0604020202090204" pitchFamily="34" charset="0"/>
              <a:buNone/>
            </a:pPr>
            <a:r>
              <a:rPr>
                <a:solidFill>
                  <a:schemeClr val="tx1">
                    <a:lumMod val="75000"/>
                    <a:lumOff val="25000"/>
                  </a:schemeClr>
                </a:solidFill>
              </a:rPr>
              <a:t>   python -m ipykernel install --user --name reco_base --display-name "Python (reco)"</a:t>
            </a:r>
            <a:endParaRPr>
              <a:solidFill>
                <a:schemeClr val="tx1">
                  <a:lumMod val="75000"/>
                  <a:lumOff val="25000"/>
                </a:schemeClr>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r>
              <a:rPr lang="zh-CN" altLang="en-US"/>
              <a:t>算法介绍</a:t>
            </a:r>
            <a:endParaRPr lang="zh-CN" altLang="en-US"/>
          </a:p>
        </p:txBody>
      </p:sp>
      <p:sp>
        <p:nvSpPr>
          <p:cNvPr id="3" name="内容占位符 2"/>
          <p:cNvSpPr>
            <a:spLocks noGrp="1"/>
          </p:cNvSpPr>
          <p:nvPr>
            <p:ph idx="1"/>
          </p:nvPr>
        </p:nvSpPr>
        <p:spPr/>
        <p:txBody>
          <a:bodyPr/>
          <a:p>
            <a:pPr marL="0" indent="0">
              <a:buNone/>
            </a:pPr>
            <a:r>
              <a:rPr lang="en-US" altLang="zh-CN">
                <a:sym typeface="+mn-ea"/>
              </a:rPr>
              <a:t>1. </a:t>
            </a:r>
            <a:r>
              <a:rPr>
                <a:sym typeface="+mn-ea"/>
              </a:rPr>
              <a:t>Simple Algorithm for Recommendation (SAR) 简单推荐算法</a:t>
            </a:r>
            <a:endParaRPr lang="zh-CN" altLang="en-US"/>
          </a:p>
          <a:p>
            <a:pPr marL="0" indent="0">
              <a:buNone/>
            </a:pPr>
            <a:r>
              <a:t>基于项与项的相似性矩阵以及用户与项的亲和度矩阵实现个性化推荐</a:t>
            </a:r>
            <a:endParaRPr lang="en-US" altLang="zh-CN"/>
          </a:p>
          <a:p>
            <a:pPr marL="0" lvl="0" indent="0">
              <a:buNone/>
            </a:pPr>
            <a:endParaRPr>
              <a:solidFill>
                <a:schemeClr val="tx1">
                  <a:lumMod val="75000"/>
                  <a:lumOff val="25000"/>
                </a:schemeClr>
              </a:solidFill>
            </a:endParaRPr>
          </a:p>
          <a:p>
            <a:pPr marL="0" lvl="0" indent="0">
              <a:buNone/>
            </a:pPr>
            <a:endParaRPr>
              <a:solidFill>
                <a:schemeClr val="tx1">
                  <a:lumMod val="75000"/>
                  <a:lumOff val="25000"/>
                </a:schemeClr>
              </a:solidFill>
            </a:endParaRPr>
          </a:p>
        </p:txBody>
      </p:sp>
      <p:pic>
        <p:nvPicPr>
          <p:cNvPr id="4" name="图片 3"/>
          <p:cNvPicPr>
            <a:picLocks noChangeAspect="1"/>
          </p:cNvPicPr>
          <p:nvPr/>
        </p:nvPicPr>
        <p:blipFill>
          <a:blip r:embed="rId1"/>
          <a:stretch>
            <a:fillRect/>
          </a:stretch>
        </p:blipFill>
        <p:spPr>
          <a:xfrm>
            <a:off x="2194560" y="2219960"/>
            <a:ext cx="7802880" cy="411734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t>项与项根据共现能力的相似度矩阵</a:t>
            </a:r>
          </a:p>
          <a:p>
            <a:pPr marL="0" indent="0">
              <a:buNone/>
            </a:pPr>
            <a:r>
              <a:t>可以根据Jaccard</a:t>
            </a:r>
            <a:r>
              <a:rPr lang="en-US" altLang="zh-CN"/>
              <a:t>(</a:t>
            </a:r>
            <a:r>
              <a:t>中和</a:t>
            </a:r>
            <a:r>
              <a:rPr lang="en-US" altLang="zh-CN"/>
              <a:t>)</a:t>
            </a:r>
            <a:r>
              <a:t>, lif</a:t>
            </a:r>
            <a:r>
              <a:rPr lang="en-US" altLang="zh-CN"/>
              <a:t>t(</a:t>
            </a:r>
            <a:r>
              <a:t>小众</a:t>
            </a:r>
            <a:r>
              <a:rPr lang="en-US" altLang="zh-CN"/>
              <a:t>)</a:t>
            </a:r>
            <a:r>
              <a:t>和counts</a:t>
            </a:r>
            <a:r>
              <a:rPr lang="en-US" altLang="zh-CN"/>
              <a:t>(</a:t>
            </a:r>
            <a:r>
              <a:t>值最高</a:t>
            </a:r>
            <a:r>
              <a:rPr lang="en-US" altLang="zh-CN"/>
              <a:t>)</a:t>
            </a:r>
            <a:r>
              <a:t>缩放矩阵</a:t>
            </a:r>
          </a:p>
          <a:p>
            <a:pPr marL="0" indent="0">
              <a:buNone/>
            </a:pPr>
          </a:p>
          <a:p>
            <a:pPr marL="0" indent="0">
              <a:buNone/>
            </a:pPr>
          </a:p>
          <a:p>
            <a:pPr marL="0" indent="0">
              <a:buNone/>
            </a:pPr>
          </a:p>
          <a:p>
            <a:pPr marL="0" indent="0">
              <a:buNone/>
            </a:pPr>
          </a:p>
          <a:p>
            <a:pPr marL="0" indent="0">
              <a:buNone/>
            </a:pPr>
            <a:endParaRPr>
              <a:sym typeface="+mn-ea"/>
            </a:endParaRPr>
          </a:p>
          <a:p>
            <a:pPr marL="0" indent="0">
              <a:buNone/>
            </a:pPr>
            <a:r>
              <a:rPr>
                <a:sym typeface="+mn-ea"/>
              </a:rPr>
              <a:t>用户与项的亲和度矩阵</a:t>
            </a:r>
            <a:endParaRPr>
              <a:sym typeface="+mn-ea"/>
            </a:endParaRPr>
          </a:p>
          <a:p>
            <a:pPr marL="0" indent="0">
              <a:buNone/>
            </a:pPr>
            <a:r>
              <a:rPr>
                <a:sym typeface="+mn-ea"/>
              </a:rPr>
              <a:t>影响因素：权重与时间</a:t>
            </a:r>
            <a:endParaRPr>
              <a:sym typeface="+mn-ea"/>
            </a:endParaRPr>
          </a:p>
          <a:p>
            <a:pPr marL="0" indent="0">
              <a:buNone/>
            </a:pPr>
          </a:p>
        </p:txBody>
      </p:sp>
      <p:pic>
        <p:nvPicPr>
          <p:cNvPr id="4" name="图片 3"/>
          <p:cNvPicPr>
            <a:picLocks noChangeAspect="1"/>
          </p:cNvPicPr>
          <p:nvPr/>
        </p:nvPicPr>
        <p:blipFill>
          <a:blip r:embed="rId1"/>
          <a:stretch>
            <a:fillRect/>
          </a:stretch>
        </p:blipFill>
        <p:spPr>
          <a:xfrm>
            <a:off x="669925" y="2167890"/>
            <a:ext cx="9161780" cy="1978660"/>
          </a:xfrm>
          <a:prstGeom prst="rect">
            <a:avLst/>
          </a:prstGeom>
        </p:spPr>
      </p:pic>
      <p:pic>
        <p:nvPicPr>
          <p:cNvPr id="5" name="图片 4"/>
          <p:cNvPicPr>
            <a:picLocks noChangeAspect="1"/>
          </p:cNvPicPr>
          <p:nvPr/>
        </p:nvPicPr>
        <p:blipFill>
          <a:blip r:embed="rId2"/>
          <a:stretch>
            <a:fillRect/>
          </a:stretch>
        </p:blipFill>
        <p:spPr>
          <a:xfrm>
            <a:off x="990600" y="5442585"/>
            <a:ext cx="2489835" cy="89471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标题 1"/>
          <p:cNvSpPr>
            <a:spLocks noGrp="1"/>
          </p:cNvSpPr>
          <p:nvPr>
            <p:ph type="title"/>
          </p:nvPr>
        </p:nvSpPr>
        <p:spPr/>
        <p:txBody>
          <a:bodyPr/>
          <a:p>
            <a:r>
              <a:rPr lang="zh-CN" altLang="en-US"/>
              <a:t>运行结果示例</a:t>
            </a:r>
            <a:endParaRPr lang="zh-CN" altLang="en-US"/>
          </a:p>
        </p:txBody>
      </p:sp>
      <p:pic>
        <p:nvPicPr>
          <p:cNvPr id="4" name="内容占位符 3" descr="2"/>
          <p:cNvPicPr>
            <a:picLocks noChangeAspect="1"/>
          </p:cNvPicPr>
          <p:nvPr>
            <p:ph idx="1"/>
          </p:nvPr>
        </p:nvPicPr>
        <p:blipFill>
          <a:blip r:embed="rId1"/>
          <a:stretch>
            <a:fillRect/>
          </a:stretch>
        </p:blipFill>
        <p:spPr>
          <a:xfrm>
            <a:off x="3455670" y="1439545"/>
            <a:ext cx="5922010" cy="3090545"/>
          </a:xfrm>
          <a:prstGeom prst="rect">
            <a:avLst/>
          </a:prstGeom>
        </p:spPr>
      </p:pic>
      <p:sp>
        <p:nvSpPr>
          <p:cNvPr id="5" name="文本框 4"/>
          <p:cNvSpPr txBox="1"/>
          <p:nvPr/>
        </p:nvSpPr>
        <p:spPr>
          <a:xfrm>
            <a:off x="1404620" y="5165090"/>
            <a:ext cx="9773285" cy="460375"/>
          </a:xfrm>
          <a:prstGeom prst="rect">
            <a:avLst/>
          </a:prstGeom>
          <a:noFill/>
        </p:spPr>
        <p:txBody>
          <a:bodyPr wrap="square" rtlCol="0">
            <a:spAutoFit/>
          </a:bodyPr>
          <a:p>
            <a:r>
              <a:rPr lang="zh-CN" altLang="en-US" sz="2400"/>
              <a:t>对于</a:t>
            </a:r>
            <a:r>
              <a:rPr lang="en-US" altLang="zh-CN" sz="2400"/>
              <a:t>ID</a:t>
            </a:r>
            <a:r>
              <a:rPr lang="zh-CN" altLang="en-US" sz="2400"/>
              <a:t>为</a:t>
            </a:r>
            <a:r>
              <a:rPr lang="en-US" altLang="zh-CN" sz="2400"/>
              <a:t>876</a:t>
            </a:r>
            <a:r>
              <a:rPr lang="zh-CN" altLang="en-US" sz="2400"/>
              <a:t>的用户，经模型计算推荐出</a:t>
            </a:r>
            <a:r>
              <a:rPr lang="en-US" altLang="zh-CN" sz="2400"/>
              <a:t>rating</a:t>
            </a:r>
            <a:r>
              <a:rPr lang="zh-CN" altLang="en-US" sz="2400"/>
              <a:t>评估值最高的</a:t>
            </a:r>
            <a:r>
              <a:rPr lang="zh-CN" altLang="en-US" sz="2400">
                <a:sym typeface="+mn-ea"/>
              </a:rPr>
              <a:t>前</a:t>
            </a:r>
            <a:r>
              <a:rPr lang="en-US" altLang="zh-CN" sz="2400">
                <a:sym typeface="+mn-ea"/>
              </a:rPr>
              <a:t>5</a:t>
            </a:r>
            <a:r>
              <a:rPr lang="zh-CN" altLang="en-US" sz="2400">
                <a:sym typeface="+mn-ea"/>
              </a:rPr>
              <a:t>个商品。</a:t>
            </a:r>
            <a:endParaRPr lang="zh-CN" altLang="en-US" sz="2400">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UNIT_TABLE_BEAUTIFY" val="smartTable{712ce2f5-d7b9-4ac6-adde-381a4ead8a53}"/>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UNIT_TABLE_BEAUTIFY" val="smartTable{2683c9e4-f8fa-40fd-a591-8fa281330cba}"/>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ABLE_BEAUTIFY" val="smartTable{7b6b3bcb-4e42-463e-8e98-a1aa571bc48d}"/>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BEAUTIFY_FLAG" val="#wm#"/>
  <p:tag name="KSO_WM_TEMPLATE_CATEGORY" val="custom"/>
  <p:tag name="KSO_WM_TEMPLATE_INDEX" val="20187308"/>
</p:tagLst>
</file>

<file path=ppt/tags/tag88.xml><?xml version="1.0" encoding="utf-8"?>
<p:tagLst xmlns:p="http://schemas.openxmlformats.org/presentationml/2006/main">
  <p:tag name="KSO_WM_BEAUTIFY_FLAG" val="#wm#"/>
  <p:tag name="KSO_WM_TEMPLATE_CATEGORY" val="custom"/>
  <p:tag name="KSO_WM_TEMPLATE_INDEX" val="20187308"/>
</p:tagLst>
</file>

<file path=ppt/tags/tag89.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308"/>
</p:tagLst>
</file>

<file path=ppt/tags/tag91.xml><?xml version="1.0" encoding="utf-8"?>
<p:tagLst xmlns:p="http://schemas.openxmlformats.org/presentationml/2006/main">
  <p:tag name="KSO_WM_BEAUTIFY_FLAG" val="#wm#"/>
  <p:tag name="KSO_WM_TEMPLATE_CATEGORY" val="custom"/>
  <p:tag name="KSO_WM_TEMPLATE_INDEX" val="20187308"/>
</p:tagLst>
</file>

<file path=ppt/tags/tag92.xml><?xml version="1.0" encoding="utf-8"?>
<p:tagLst xmlns:p="http://schemas.openxmlformats.org/presentationml/2006/main">
  <p:tag name="KSO_WM_BEAUTIFY_FLAG" val="#wm#"/>
  <p:tag name="KSO_WM_TEMPLATE_CATEGORY" val="custom"/>
  <p:tag name="KSO_WM_TEMPLATE_INDEX" val="20187308"/>
</p:tagLst>
</file>

<file path=ppt/tags/tag93.xml><?xml version="1.0" encoding="utf-8"?>
<p:tagLst xmlns:p="http://schemas.openxmlformats.org/presentationml/2006/main">
  <p:tag name="KSO_WM_BEAUTIFY_FLAG" val="#wm#"/>
  <p:tag name="KSO_WM_TEMPLATE_CATEGORY" val="custom"/>
  <p:tag name="KSO_WM_TEMPLATE_INDEX" val="20187308"/>
</p:tagLst>
</file>

<file path=ppt/tags/tag94.xml><?xml version="1.0" encoding="utf-8"?>
<p:tagLst xmlns:p="http://schemas.openxmlformats.org/presentationml/2006/main">
  <p:tag name="KSO_WM_BEAUTIFY_FLAG" val="#wm#"/>
  <p:tag name="KSO_WM_TEMPLATE_CATEGORY" val="custom"/>
  <p:tag name="KSO_WM_TEMPLATE_INDEX" val="20187308"/>
</p:tagLst>
</file>

<file path=ppt/tags/tag95.xml><?xml version="1.0" encoding="utf-8"?>
<p:tagLst xmlns:p="http://schemas.openxmlformats.org/presentationml/2006/main">
  <p:tag name="KSO_WM_BEAUTIFY_FLAG" val="#wm#"/>
  <p:tag name="KSO_WM_TEMPLATE_CATEGORY" val="custom"/>
  <p:tag name="KSO_WM_TEMPLATE_INDEX" val="20187308"/>
</p:tagLst>
</file>

<file path=ppt/tags/tag96.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7007</Words>
  <Application>WPS 演示</Application>
  <PresentationFormat>宽屏</PresentationFormat>
  <Paragraphs>321</Paragraphs>
  <Slides>30</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30</vt:i4>
      </vt:variant>
    </vt:vector>
  </HeadingPairs>
  <TitlesOfParts>
    <vt:vector size="44" baseType="lpstr">
      <vt:lpstr>Arial</vt:lpstr>
      <vt:lpstr>方正书宋_GBK</vt:lpstr>
      <vt:lpstr>Wingdings</vt:lpstr>
      <vt:lpstr>微软雅黑</vt:lpstr>
      <vt:lpstr>汉仪旗黑KW</vt:lpstr>
      <vt:lpstr>宋体</vt:lpstr>
      <vt:lpstr>Arial Unicode MS</vt:lpstr>
      <vt:lpstr>汉仪书宋二KW</vt:lpstr>
      <vt:lpstr>微软雅黑</vt:lpstr>
      <vt:lpstr>Office 主题​​</vt:lpstr>
      <vt:lpstr>Equation.KSEE3</vt:lpstr>
      <vt:lpstr>Equation.KSEE3</vt:lpstr>
      <vt:lpstr>Equation.KSEE3</vt:lpstr>
      <vt:lpstr>Equation.KSEE3</vt:lpstr>
      <vt:lpstr>推荐算法</vt:lpstr>
      <vt:lpstr>项目任务</vt:lpstr>
      <vt:lpstr>根据运行环境进行算法的分类</vt:lpstr>
      <vt:lpstr>根据运行环境进行算法的分类 </vt:lpstr>
      <vt:lpstr>根据运行环境进行算法的分类 </vt:lpstr>
      <vt:lpstr>搭建local cpu环境</vt:lpstr>
      <vt:lpstr>算法介绍</vt:lpstr>
      <vt:lpstr>PowerPoint 演示文稿</vt:lpstr>
      <vt:lpstr>运行结果示例</vt:lpstr>
      <vt:lpstr>PowerPoint 演示文稿</vt:lpstr>
      <vt:lpstr>PowerPoint 演示文稿</vt:lpstr>
      <vt:lpstr>Bayesian Personalized Ranking (BPR)</vt:lpstr>
      <vt:lpstr>LightGBM/Gradient Boosting Tree</vt:lpstr>
      <vt:lpstr> LightGBM/Gradient Boosting Tree </vt:lpstr>
      <vt:lpstr>Riemannian Low-rank Matrix Completion algorithm </vt:lpstr>
      <vt:lpstr>Surprise Singular Value Decomposition (SVD)</vt:lpstr>
      <vt:lpstr> Surprise Singular Value Decomposition (SVD) </vt:lpstr>
      <vt:lpstr>Vowpal Wabbit </vt:lpstr>
      <vt:lpstr> Vowpal Wabbit  </vt:lpstr>
      <vt:lpstr>Neural Collaborative Filtering</vt:lpstr>
      <vt:lpstr>Neural Collaborative Filtering </vt:lpstr>
      <vt:lpstr>Neural News Recommendation with Long- and Short-term User Representation（LSTUR）</vt:lpstr>
      <vt:lpstr>LSTUR</vt:lpstr>
      <vt:lpstr>NAML: Neural News Recommendation with Attentive Multi-View Learning</vt:lpstr>
      <vt:lpstr>NPA: Neural News Recommendation with Personalized Attention</vt:lpstr>
      <vt:lpstr>NPA</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danyuwang</cp:lastModifiedBy>
  <cp:revision>35</cp:revision>
  <dcterms:created xsi:type="dcterms:W3CDTF">2020-11-13T07:54:27Z</dcterms:created>
  <dcterms:modified xsi:type="dcterms:W3CDTF">2020-11-13T07:54:27Z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