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8" r:id="rId8"/>
    <p:sldId id="261" r:id="rId9"/>
    <p:sldId id="263" r:id="rId10"/>
    <p:sldId id="262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://www.opencv.org.cn/opencvdoc/2.3.2/html/doc/tutorials/imgproc/erosion_dilatation/erosion_dilatation.html" TargetMode="External"/><Relationship Id="rId5" Type="http://schemas.openxmlformats.org/officeDocument/2006/relationships/hyperlink" Target="https://blog.csdn.net/qq_23499043/article/details/92844329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8668-1B7B-452A-A0F8-5CCE45787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树莓派智能机器小车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B0A9E-3296-471A-A4E4-150301780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郭泳雨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2018202188</a:t>
            </a:r>
          </a:p>
          <a:p>
            <a:pPr algn="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李浩铭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2018202186</a:t>
            </a:r>
          </a:p>
          <a:p>
            <a:pPr algn="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刘睿衡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2018202200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52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69FC-65F1-460B-958F-F1C83F11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基于红外传感器的小车避障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CDBA-890C-44CC-9312-C404BCCE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60133"/>
            <a:ext cx="6566520" cy="3052935"/>
          </a:xfrm>
        </p:spPr>
        <p:txBody>
          <a:bodyPr/>
          <a:lstStyle/>
          <a:p>
            <a:r>
              <a:rPr lang="zh-CN" altLang="en-US" dirty="0"/>
              <a:t>目前：红外传感器会根据传感器前方光线的强弱而输出不同的电压（即可以视为不同的信号），则只需根据传回的信号，判断左右传感器前方是否有东西阻挡，从而控制小车前进、转向、后退。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FE9EE-D40E-4CBB-999C-B007CBD0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406337"/>
            <a:ext cx="4608512" cy="5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0897-5582-4E38-A78A-425A97CF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</a:t>
            </a:r>
            <a:r>
              <a:rPr lang="zh-CN" altLang="en-US" dirty="0"/>
              <a:t>图像处理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BABC04-52A4-4265-A776-24A4DD57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66815"/>
            <a:ext cx="2664296" cy="15827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349EAE-63DF-4C3C-B7C4-AC350FB14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766815"/>
            <a:ext cx="2664296" cy="1582777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3701E77-C7A7-4F9F-828B-1F7D6BB1ACCF}"/>
              </a:ext>
            </a:extLst>
          </p:cNvPr>
          <p:cNvSpPr/>
          <p:nvPr/>
        </p:nvSpPr>
        <p:spPr>
          <a:xfrm>
            <a:off x="119336" y="2420888"/>
            <a:ext cx="1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0A11447-5F29-4F77-BC41-A56E16717768}"/>
              </a:ext>
            </a:extLst>
          </p:cNvPr>
          <p:cNvSpPr/>
          <p:nvPr/>
        </p:nvSpPr>
        <p:spPr>
          <a:xfrm>
            <a:off x="4367808" y="2429293"/>
            <a:ext cx="158417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0B8140-1F0C-442D-A0CD-D4ABC475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2" y="4489917"/>
            <a:ext cx="1104996" cy="14022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2EE967-80A1-42A9-8F97-E57E573F0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2" y="4474676"/>
            <a:ext cx="1028789" cy="143268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4604D19-FB80-4186-9B19-A897B0EC9D69}"/>
              </a:ext>
            </a:extLst>
          </p:cNvPr>
          <p:cNvSpPr/>
          <p:nvPr/>
        </p:nvSpPr>
        <p:spPr>
          <a:xfrm>
            <a:off x="8620104" y="2420888"/>
            <a:ext cx="30925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5A86A34-C5AD-48F5-8C8C-4DEC7D70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91" y="4467056"/>
            <a:ext cx="1028789" cy="14403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4EC435B-DF20-41D5-BB0E-29B6C415D8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38" y="4371518"/>
            <a:ext cx="2664296" cy="1582777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936E8FA4-3CFE-4C61-85D4-54A94E102AD1}"/>
              </a:ext>
            </a:extLst>
          </p:cNvPr>
          <p:cNvSpPr/>
          <p:nvPr/>
        </p:nvSpPr>
        <p:spPr>
          <a:xfrm>
            <a:off x="3718458" y="5043192"/>
            <a:ext cx="187476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8598D2C-77EC-4D1D-964A-AF98C2960219}"/>
              </a:ext>
            </a:extLst>
          </p:cNvPr>
          <p:cNvSpPr/>
          <p:nvPr/>
        </p:nvSpPr>
        <p:spPr>
          <a:xfrm>
            <a:off x="8293422" y="5043192"/>
            <a:ext cx="2664295" cy="299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2909FB-00EB-4682-9BE4-732B92713E06}"/>
              </a:ext>
            </a:extLst>
          </p:cNvPr>
          <p:cNvSpPr txBox="1"/>
          <p:nvPr/>
        </p:nvSpPr>
        <p:spPr>
          <a:xfrm>
            <a:off x="299356" y="2015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高斯滤波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32D6A5-1A6F-44C1-B8D4-65D8ACCAC7FB}"/>
              </a:ext>
            </a:extLst>
          </p:cNvPr>
          <p:cNvSpPr txBox="1"/>
          <p:nvPr/>
        </p:nvSpPr>
        <p:spPr>
          <a:xfrm>
            <a:off x="4561839" y="2015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灰度转化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743067-916B-4008-894D-73C6C1FF3DDE}"/>
              </a:ext>
            </a:extLst>
          </p:cNvPr>
          <p:cNvSpPr txBox="1"/>
          <p:nvPr/>
        </p:nvSpPr>
        <p:spPr>
          <a:xfrm>
            <a:off x="9336360" y="20157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图像腐蚀和膨胀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2E197E-5B82-4BEF-BA4E-6015CCECB34D}"/>
              </a:ext>
            </a:extLst>
          </p:cNvPr>
          <p:cNvSpPr txBox="1"/>
          <p:nvPr/>
        </p:nvSpPr>
        <p:spPr>
          <a:xfrm>
            <a:off x="3863751" y="4710967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得到轨迹轮廓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FE66E1-FE9E-4B17-9CD6-2878E8A26F80}"/>
              </a:ext>
            </a:extLst>
          </p:cNvPr>
          <p:cNvSpPr txBox="1"/>
          <p:nvPr/>
        </p:nvSpPr>
        <p:spPr>
          <a:xfrm>
            <a:off x="8264540" y="4572467"/>
            <a:ext cx="2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依据轮廓获取轨迹中点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7469F1-FD95-4B34-8EB1-409A4843010B}"/>
              </a:ext>
            </a:extLst>
          </p:cNvPr>
          <p:cNvSpPr txBox="1"/>
          <p:nvPr/>
        </p:nvSpPr>
        <p:spPr>
          <a:xfrm>
            <a:off x="10957717" y="50025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(cx, 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3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6B94-9D83-4AC0-947A-99DB99F5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的小车循迹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21C23-E615-47B7-9CB5-9514AFFB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0163"/>
            <a:ext cx="5702424" cy="4061047"/>
          </a:xfrm>
        </p:spPr>
        <p:txBody>
          <a:bodyPr/>
          <a:lstStyle/>
          <a:p>
            <a:r>
              <a:rPr lang="zh-CN" altLang="en-US" dirty="0"/>
              <a:t>目前：通过小车车载摄像头，处理每一帧图像，经过灰度调整、滤波、腐蚀、膨胀、轮廓寻找等，找出图像里轨迹所在的中心横坐标</a:t>
            </a:r>
            <a:r>
              <a:rPr lang="en-US" altLang="zh-CN" dirty="0"/>
              <a:t>cx</a:t>
            </a:r>
            <a:r>
              <a:rPr lang="zh-CN" altLang="en-US" dirty="0"/>
              <a:t>，然后判断</a:t>
            </a:r>
            <a:r>
              <a:rPr lang="en-US" altLang="zh-CN" dirty="0"/>
              <a:t>cx</a:t>
            </a:r>
            <a:r>
              <a:rPr lang="zh-CN" altLang="en-US" dirty="0"/>
              <a:t>的在图像中的相对位置，如</a:t>
            </a:r>
            <a:r>
              <a:rPr lang="en-US" altLang="zh-CN" dirty="0"/>
              <a:t>cx</a:t>
            </a:r>
            <a:r>
              <a:rPr lang="zh-CN" altLang="en-US" dirty="0"/>
              <a:t>偏左侧则小车左转。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30FC83-EB26-4E7F-865E-E1DE14B9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81" y="1268760"/>
            <a:ext cx="5458407" cy="54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4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7464A-8B9B-4920-9172-4FD9DF0D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循迹效果</a:t>
            </a:r>
          </a:p>
        </p:txBody>
      </p:sp>
      <p:pic>
        <p:nvPicPr>
          <p:cNvPr id="5" name="循迹">
            <a:hlinkClick r:id="" action="ppaction://media"/>
            <a:extLst>
              <a:ext uri="{FF2B5EF4-FFF2-40B4-BE49-F238E27FC236}">
                <a16:creationId xmlns:a16="http://schemas.microsoft.com/office/drawing/2014/main" id="{EFF4C2B6-6DC9-438C-B365-EBBDDAC57AD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18324" y="443586"/>
            <a:ext cx="3384376" cy="597082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3F4A8C-95D6-424F-BA49-F4E02F9970BB}"/>
              </a:ext>
            </a:extLst>
          </p:cNvPr>
          <p:cNvSpPr txBox="1"/>
          <p:nvPr/>
        </p:nvSpPr>
        <p:spPr>
          <a:xfrm>
            <a:off x="609600" y="1307467"/>
            <a:ext cx="75026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总体循迹效果良好，但是要注意的时对小车速度的控制，实验发现较快的运动速度会导致图像处理不及时，而小车已经发生了较大的偏转导致偏离轨迹，这也要求设计的轨迹弯度不能过大，否则小车可能会偏离轨迹。</a:t>
            </a:r>
            <a:endParaRPr lang="en-US" altLang="zh-CN" sz="3200" dirty="0"/>
          </a:p>
          <a:p>
            <a:endParaRPr lang="en-US" altLang="zh-CN" sz="2400" dirty="0"/>
          </a:p>
          <a:p>
            <a:r>
              <a:rPr lang="zh-CN" altLang="en-US" sz="2000" dirty="0"/>
              <a:t>参考资料（部分）：</a:t>
            </a:r>
            <a:endParaRPr lang="en-US" altLang="zh-CN" sz="2000" dirty="0"/>
          </a:p>
          <a:p>
            <a:r>
              <a:rPr lang="zh-CN" altLang="en-US" sz="2000" b="1" dirty="0"/>
              <a:t>入门版的车道线检测（</a:t>
            </a:r>
            <a:r>
              <a:rPr lang="en-US" altLang="zh-CN" sz="2000" b="1" dirty="0" err="1"/>
              <a:t>python+opencv</a:t>
            </a:r>
            <a:r>
              <a:rPr lang="zh-CN" altLang="en-US" sz="2000" b="1" dirty="0"/>
              <a:t>）</a:t>
            </a:r>
            <a:r>
              <a:rPr lang="en-US" altLang="zh-CN" sz="2000" b="1" dirty="0">
                <a:hlinkClick r:id="rId5"/>
              </a:rPr>
              <a:t>https://blog.csdn.net/qq_23499043/article/details/92844329</a:t>
            </a:r>
            <a:endParaRPr lang="en-US" altLang="zh-CN" sz="2000" b="1" dirty="0"/>
          </a:p>
          <a:p>
            <a:r>
              <a:rPr lang="zh-CN" altLang="en-US" sz="2000" b="1" dirty="0"/>
              <a:t>腐蚀与膨胀</a:t>
            </a:r>
            <a:r>
              <a:rPr lang="en-US" altLang="zh-CN" sz="2000" b="1" dirty="0"/>
              <a:t>(Eroding and Dilating)</a:t>
            </a:r>
          </a:p>
          <a:p>
            <a:r>
              <a:rPr lang="en-US" altLang="zh-CN" sz="2000" b="1" dirty="0">
                <a:hlinkClick r:id="rId6"/>
              </a:rPr>
              <a:t>http://www.opencv.org.cn/opencvdoc/2.3.2/html/doc/tutorials/imgproc/erosion_dilatation/erosion_dilatation.html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329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A060-F374-43BD-8F4B-0ADDA045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53716-66FD-435D-8B43-E4BA95D1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，利用摄像头，进行二维码识别（根据二维码的识别内容做出相应的动作）甚至物体识别、手势识别来实现物体追踪。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语音识别，通过对语音的识别来控制小车的运动。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在有余力的情况下，拓展小车的部件如机械臂，实现更高难度的感知识别。</a:t>
            </a:r>
          </a:p>
        </p:txBody>
      </p:sp>
    </p:spTree>
    <p:extLst>
      <p:ext uri="{BB962C8B-B14F-4D97-AF65-F5344CB8AC3E}">
        <p14:creationId xmlns:p14="http://schemas.microsoft.com/office/powerpoint/2010/main" val="246068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4C1C1-110C-4BCD-86EC-63529C70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7074B-5A1C-4931-89B6-5691FF03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小车相关信息简介</a:t>
            </a:r>
            <a:endParaRPr lang="en-US" altLang="zh-CN" dirty="0"/>
          </a:p>
          <a:p>
            <a:r>
              <a:rPr lang="zh-CN" altLang="en-US" dirty="0"/>
              <a:t>实现功能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en-US" altLang="zh-CN" sz="2600" dirty="0"/>
              <a:t>-</a:t>
            </a:r>
            <a:r>
              <a:rPr lang="zh-CN" altLang="en-US" sz="2600" dirty="0"/>
              <a:t>蜂鸣器测试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-</a:t>
            </a:r>
            <a:r>
              <a:rPr lang="zh-CN" altLang="en-US" sz="2600" dirty="0"/>
              <a:t>红外避障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-</a:t>
            </a:r>
            <a:r>
              <a:rPr lang="zh-CN" altLang="en-US" sz="2600" dirty="0"/>
              <a:t>循迹</a:t>
            </a:r>
            <a:endParaRPr lang="en-US" altLang="zh-CN" sz="2600" dirty="0"/>
          </a:p>
          <a:p>
            <a:r>
              <a:rPr lang="zh-CN" altLang="en-US" dirty="0"/>
              <a:t>未来展望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7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A5B42D-FD12-4EFF-9DE1-5E092653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0" b="110"/>
          <a:stretch/>
        </p:blipFill>
        <p:spPr>
          <a:xfrm>
            <a:off x="3659930" y="1844824"/>
            <a:ext cx="4872140" cy="3573016"/>
          </a:xfrm>
          <a:prstGeom prst="rect">
            <a:avLst/>
          </a:prstGeom>
        </p:spPr>
      </p:pic>
      <p:sp>
        <p:nvSpPr>
          <p:cNvPr id="6" name="标注: 线形(无边框) 5">
            <a:extLst>
              <a:ext uri="{FF2B5EF4-FFF2-40B4-BE49-F238E27FC236}">
                <a16:creationId xmlns:a16="http://schemas.microsoft.com/office/drawing/2014/main" id="{DDDB52FB-AEC8-408A-9EDE-D5D0D1A5ACEC}"/>
              </a:ext>
            </a:extLst>
          </p:cNvPr>
          <p:cNvSpPr/>
          <p:nvPr/>
        </p:nvSpPr>
        <p:spPr>
          <a:xfrm>
            <a:off x="7752184" y="438394"/>
            <a:ext cx="1080120" cy="936104"/>
          </a:xfrm>
          <a:prstGeom prst="callout1">
            <a:avLst>
              <a:gd name="adj1" fmla="val 50975"/>
              <a:gd name="adj2" fmla="val 1598"/>
              <a:gd name="adj3" fmla="val 214210"/>
              <a:gd name="adj4" fmla="val -760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摄像头</a:t>
            </a:r>
          </a:p>
        </p:txBody>
      </p:sp>
      <p:sp>
        <p:nvSpPr>
          <p:cNvPr id="7" name="标注: 线形(无边框) 6">
            <a:extLst>
              <a:ext uri="{FF2B5EF4-FFF2-40B4-BE49-F238E27FC236}">
                <a16:creationId xmlns:a16="http://schemas.microsoft.com/office/drawing/2014/main" id="{A68C514D-D49E-4551-8AA8-C14DBB7EE7F5}"/>
              </a:ext>
            </a:extLst>
          </p:cNvPr>
          <p:cNvSpPr/>
          <p:nvPr/>
        </p:nvSpPr>
        <p:spPr>
          <a:xfrm>
            <a:off x="9504979" y="5519325"/>
            <a:ext cx="1656184" cy="936104"/>
          </a:xfrm>
          <a:prstGeom prst="callout1">
            <a:avLst>
              <a:gd name="adj1" fmla="val 50975"/>
              <a:gd name="adj2" fmla="val 1598"/>
              <a:gd name="adj3" fmla="val -161410"/>
              <a:gd name="adj4" fmla="val -11227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红外传感器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9F5917F-68D5-47FA-9468-BBE556557B4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749424" y="4415847"/>
            <a:ext cx="2755555" cy="15715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标注: 线形(无边框) 13">
            <a:extLst>
              <a:ext uri="{FF2B5EF4-FFF2-40B4-BE49-F238E27FC236}">
                <a16:creationId xmlns:a16="http://schemas.microsoft.com/office/drawing/2014/main" id="{72B415B1-2D54-400B-B769-AE768CB23C82}"/>
              </a:ext>
            </a:extLst>
          </p:cNvPr>
          <p:cNvSpPr/>
          <p:nvPr/>
        </p:nvSpPr>
        <p:spPr>
          <a:xfrm>
            <a:off x="9804412" y="3429000"/>
            <a:ext cx="1897457" cy="936104"/>
          </a:xfrm>
          <a:prstGeom prst="callout1">
            <a:avLst>
              <a:gd name="adj1" fmla="val 50975"/>
              <a:gd name="adj2" fmla="val 1598"/>
              <a:gd name="adj3" fmla="val 35966"/>
              <a:gd name="adj4" fmla="val -13937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舵机（控制摄像头旋转）</a:t>
            </a:r>
          </a:p>
        </p:txBody>
      </p:sp>
      <p:sp>
        <p:nvSpPr>
          <p:cNvPr id="15" name="标注: 线形(无边框) 14">
            <a:extLst>
              <a:ext uri="{FF2B5EF4-FFF2-40B4-BE49-F238E27FC236}">
                <a16:creationId xmlns:a16="http://schemas.microsoft.com/office/drawing/2014/main" id="{A9D006DF-FFEC-49AC-9A91-BF92691CF701}"/>
              </a:ext>
            </a:extLst>
          </p:cNvPr>
          <p:cNvSpPr/>
          <p:nvPr/>
        </p:nvSpPr>
        <p:spPr>
          <a:xfrm flipH="1">
            <a:off x="983432" y="1047508"/>
            <a:ext cx="1897457" cy="936104"/>
          </a:xfrm>
          <a:prstGeom prst="callout1">
            <a:avLst>
              <a:gd name="adj1" fmla="val 50975"/>
              <a:gd name="adj2" fmla="val 1598"/>
              <a:gd name="adj3" fmla="val 162852"/>
              <a:gd name="adj4" fmla="val -15428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扬声器（蜂鸣器）</a:t>
            </a:r>
          </a:p>
        </p:txBody>
      </p:sp>
      <p:sp>
        <p:nvSpPr>
          <p:cNvPr id="18" name="标注: 线形(无边框) 17">
            <a:extLst>
              <a:ext uri="{FF2B5EF4-FFF2-40B4-BE49-F238E27FC236}">
                <a16:creationId xmlns:a16="http://schemas.microsoft.com/office/drawing/2014/main" id="{84E70123-C7D9-4FF0-B22F-5440EA04D606}"/>
              </a:ext>
            </a:extLst>
          </p:cNvPr>
          <p:cNvSpPr/>
          <p:nvPr/>
        </p:nvSpPr>
        <p:spPr>
          <a:xfrm flipH="1">
            <a:off x="644222" y="3284984"/>
            <a:ext cx="1440160" cy="936104"/>
          </a:xfrm>
          <a:prstGeom prst="callout1">
            <a:avLst>
              <a:gd name="adj1" fmla="val 50975"/>
              <a:gd name="adj2" fmla="val 1598"/>
              <a:gd name="adj3" fmla="val 22876"/>
              <a:gd name="adj4" fmla="val -21040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电压监视器</a:t>
            </a:r>
          </a:p>
        </p:txBody>
      </p:sp>
      <p:sp>
        <p:nvSpPr>
          <p:cNvPr id="19" name="标注: 线形(无边框) 18">
            <a:extLst>
              <a:ext uri="{FF2B5EF4-FFF2-40B4-BE49-F238E27FC236}">
                <a16:creationId xmlns:a16="http://schemas.microsoft.com/office/drawing/2014/main" id="{25C0F097-AA92-4B42-B197-905208F23D04}"/>
              </a:ext>
            </a:extLst>
          </p:cNvPr>
          <p:cNvSpPr/>
          <p:nvPr/>
        </p:nvSpPr>
        <p:spPr>
          <a:xfrm flipH="1">
            <a:off x="1541098" y="5661248"/>
            <a:ext cx="961352" cy="936104"/>
          </a:xfrm>
          <a:prstGeom prst="callout1">
            <a:avLst>
              <a:gd name="adj1" fmla="val 50975"/>
              <a:gd name="adj2" fmla="val 1598"/>
              <a:gd name="adj3" fmla="val -197662"/>
              <a:gd name="adj4" fmla="val -21051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传动轮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DCE3C17-3A78-4725-9222-3FF016188BE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>
            <a:off x="2502450" y="4725144"/>
            <a:ext cx="3089494" cy="14041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标注: 线形(无边框) 21">
            <a:extLst>
              <a:ext uri="{FF2B5EF4-FFF2-40B4-BE49-F238E27FC236}">
                <a16:creationId xmlns:a16="http://schemas.microsoft.com/office/drawing/2014/main" id="{CB27F76B-E591-4ACC-B253-20C2C8CB7558}"/>
              </a:ext>
            </a:extLst>
          </p:cNvPr>
          <p:cNvSpPr/>
          <p:nvPr/>
        </p:nvSpPr>
        <p:spPr>
          <a:xfrm>
            <a:off x="9785420" y="1515560"/>
            <a:ext cx="2149485" cy="936104"/>
          </a:xfrm>
          <a:prstGeom prst="callout1">
            <a:avLst>
              <a:gd name="adj1" fmla="val 51982"/>
              <a:gd name="adj2" fmla="val -15791"/>
              <a:gd name="adj3" fmla="val 159830"/>
              <a:gd name="adj4" fmla="val -12875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按钮（图中被遮挡）</a:t>
            </a:r>
          </a:p>
        </p:txBody>
      </p:sp>
    </p:spTree>
    <p:extLst>
      <p:ext uri="{BB962C8B-B14F-4D97-AF65-F5344CB8AC3E}">
        <p14:creationId xmlns:p14="http://schemas.microsoft.com/office/powerpoint/2010/main" val="4167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7848-0F14-401B-8488-13286281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针脚对照表（实验总结）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8AD804-35AC-48DA-B5D6-4C06BB6A8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39095"/>
              </p:ext>
            </p:extLst>
          </p:nvPr>
        </p:nvGraphicFramePr>
        <p:xfrm>
          <a:off x="609603" y="1419007"/>
          <a:ext cx="109727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1284828140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4226398873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14008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针脚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调用模块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1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顶部舵机</a:t>
                      </a:r>
                      <a:r>
                        <a:rPr lang="en-US" altLang="zh-CN" dirty="0"/>
                        <a:t>PWM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52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底部舵机</a:t>
                      </a:r>
                      <a:r>
                        <a:rPr lang="en-US" altLang="zh-CN" dirty="0"/>
                        <a:t>PWM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2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左轮</a:t>
                      </a:r>
                      <a:r>
                        <a:rPr lang="en-US" altLang="zh-CN" dirty="0"/>
                        <a:t>PWM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2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左轮电压控制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22/27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5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右轮</a:t>
                      </a:r>
                      <a:r>
                        <a:rPr lang="en-US" altLang="zh-CN" dirty="0"/>
                        <a:t>PWM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87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右轮电压控制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25/24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29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摄像头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OpenCV</a:t>
                      </a:r>
                      <a:r>
                        <a:rPr lang="zh-CN" altLang="en-US" dirty="0"/>
                        <a:t>调用打开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9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蜂鸣器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BOARD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59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红外传感器（左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22/16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4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显示二极管（红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绿）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6/5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22422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2C4180-1B5B-4AE0-9DF4-274A0DC15F6A}"/>
              </a:ext>
            </a:extLst>
          </p:cNvPr>
          <p:cNvSpPr txBox="1"/>
          <p:nvPr/>
        </p:nvSpPr>
        <p:spPr>
          <a:xfrm>
            <a:off x="3125670" y="6309320"/>
            <a:ext cx="59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注：</a:t>
            </a:r>
            <a:r>
              <a:rPr lang="en-US" altLang="zh-CN" dirty="0"/>
              <a:t>BCM</a:t>
            </a:r>
            <a:r>
              <a:rPr lang="zh-CN" altLang="en-US" dirty="0"/>
              <a:t>为车身控制模块；</a:t>
            </a:r>
            <a:r>
              <a:rPr lang="en-US" altLang="zh-CN" dirty="0"/>
              <a:t>BOARD</a:t>
            </a:r>
            <a:r>
              <a:rPr lang="zh-CN" altLang="en-US" dirty="0"/>
              <a:t>为板载控制</a:t>
            </a:r>
          </a:p>
        </p:txBody>
      </p:sp>
    </p:spTree>
    <p:extLst>
      <p:ext uri="{BB962C8B-B14F-4D97-AF65-F5344CB8AC3E}">
        <p14:creationId xmlns:p14="http://schemas.microsoft.com/office/powerpoint/2010/main" val="38124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F34E-1824-4174-BF71-A1CCDC6A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调用标准库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12D4E-2944-4B71-A907-1D878413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舵机驱动模块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Adafruit_PCA9685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针脚控制模块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RPi.GPIO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图像处理模块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OpenCV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8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90C69-B97D-4BDF-9953-FA05090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39458-6825-48FC-96A8-254E2A4F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蜂鸣器输出测试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基于红外传感器的小车避障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的图像处理实现小车循迹</a:t>
            </a:r>
          </a:p>
        </p:txBody>
      </p:sp>
    </p:spTree>
    <p:extLst>
      <p:ext uri="{BB962C8B-B14F-4D97-AF65-F5344CB8AC3E}">
        <p14:creationId xmlns:p14="http://schemas.microsoft.com/office/powerpoint/2010/main" val="31932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B3AC3-C1A7-48FB-BE25-E40803F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功能设计步骤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FCEE7-75EB-4DFF-8C43-DB07361A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02424" cy="45259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明白需要使用的部件，控制相应部件为输出</a:t>
            </a:r>
            <a:r>
              <a:rPr lang="en-US" altLang="zh-CN" dirty="0"/>
              <a:t>/</a:t>
            </a:r>
            <a:r>
              <a:rPr lang="zh-CN" altLang="en-US" dirty="0"/>
              <a:t>输入设备。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根据相应的针脚，初始化并且控制电压输入</a:t>
            </a:r>
            <a:r>
              <a:rPr lang="en-US" altLang="zh-CN" dirty="0"/>
              <a:t>/</a:t>
            </a:r>
            <a:r>
              <a:rPr lang="zh-CN" altLang="en-US" dirty="0"/>
              <a:t>输出，依据部件的返回信息判断动作。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向动作部件进行电压控制，得到相应动作。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B3A6A-71FA-4887-B70F-0C2B9025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566157"/>
            <a:ext cx="4679085" cy="11583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72533E-7B6C-4756-98EE-06E01521A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30" y="2996113"/>
            <a:ext cx="2872989" cy="1097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83EB58-5F7B-45C6-A095-7035B1211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3"/>
          <a:stretch/>
        </p:blipFill>
        <p:spPr>
          <a:xfrm>
            <a:off x="6740930" y="4365104"/>
            <a:ext cx="3871295" cy="15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73C2E-0238-4D9A-ADEF-ACD292FE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蜂鸣器输出测试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7F96C-739E-4CDF-8990-0620E89A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目前：通过调整蜂鸣器不同的震动频率来实现不同输出</a:t>
            </a:r>
            <a:endParaRPr lang="en-US" altLang="zh-CN" dirty="0"/>
          </a:p>
          <a:p>
            <a:r>
              <a:rPr lang="zh-CN" altLang="en-US" dirty="0"/>
              <a:t>未来：通过蜂鸣器来实现根据语音识别输出不同的声响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9834B7-030C-4C5F-A00E-FA084942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6" y="3068367"/>
            <a:ext cx="589328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53C4-1B2C-4A1A-9E9B-8616033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小车运动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6C61-55D2-4B37-81C8-1C6A2747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10536" cy="4525963"/>
          </a:xfrm>
        </p:spPr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PWM</a:t>
            </a:r>
            <a:r>
              <a:rPr lang="zh-CN" altLang="en-US" dirty="0"/>
              <a:t>，控制相应车轮电机的高低电压输入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因为每个</a:t>
            </a:r>
            <a:r>
              <a:rPr lang="en-US" altLang="zh-CN" dirty="0"/>
              <a:t>PWM</a:t>
            </a:r>
            <a:r>
              <a:rPr lang="zh-CN" altLang="en-US" dirty="0"/>
              <a:t>控制两个电流针脚，可以视为通入正向电流，车轮向前转动，反向电流则车轮反向转动（这里的正反向是人为理解的小车前进后退时车轮的转动）。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E80D37-054B-4767-9289-D2A2D0D2232C}"/>
              </a:ext>
            </a:extLst>
          </p:cNvPr>
          <p:cNvSpPr txBox="1"/>
          <p:nvPr/>
        </p:nvSpPr>
        <p:spPr>
          <a:xfrm>
            <a:off x="911424" y="5898065"/>
            <a:ext cx="102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PWM</a:t>
            </a:r>
            <a:r>
              <a:rPr lang="zh-CN" altLang="en-US" dirty="0"/>
              <a:t>（脉冲宽度调制）是一种模拟控制方式，根据相应载荷的变化来调制晶体管基极或</a:t>
            </a:r>
            <a:r>
              <a:rPr lang="en-US" altLang="zh-CN" dirty="0"/>
              <a:t>MOS</a:t>
            </a:r>
            <a:r>
              <a:rPr lang="zh-CN" altLang="en-US" dirty="0"/>
              <a:t>管栅极的偏置，来实现晶体管或</a:t>
            </a:r>
            <a:r>
              <a:rPr lang="en-US" altLang="zh-CN" dirty="0"/>
              <a:t>MOS</a:t>
            </a:r>
            <a:r>
              <a:rPr lang="zh-CN" altLang="en-US" dirty="0"/>
              <a:t>管导通时间的改变，从而实现开关稳压电源输出的改变。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39CDC4-F416-4C01-B0F1-B803476E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73124"/>
            <a:ext cx="469083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723</Words>
  <Application>Microsoft Office PowerPoint</Application>
  <PresentationFormat>宽屏</PresentationFormat>
  <Paragraphs>102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楷体</vt:lpstr>
      <vt:lpstr>Arial</vt:lpstr>
      <vt:lpstr>Calibri</vt:lpstr>
      <vt:lpstr>Consolas</vt:lpstr>
      <vt:lpstr>Office 主题</vt:lpstr>
      <vt:lpstr>树莓派智能机器小车</vt:lpstr>
      <vt:lpstr>展示内容</vt:lpstr>
      <vt:lpstr>PowerPoint 演示文稿</vt:lpstr>
      <vt:lpstr>针脚对照表（实验总结）</vt:lpstr>
      <vt:lpstr>调用标准库</vt:lpstr>
      <vt:lpstr>目前实现的功能</vt:lpstr>
      <vt:lpstr>功能设计步骤</vt:lpstr>
      <vt:lpstr>蜂鸣器输出测试</vt:lpstr>
      <vt:lpstr>小车运动</vt:lpstr>
      <vt:lpstr>基于红外传感器的小车避障</vt:lpstr>
      <vt:lpstr>OpenCV图像处理</vt:lpstr>
      <vt:lpstr>基于OpenCV的小车循迹</vt:lpstr>
      <vt:lpstr>循迹效果</vt:lpstr>
      <vt:lpstr>未来展望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树莓派智能机器小车</dc:title>
  <dc:creator>Star Rain</dc:creator>
  <cp:lastModifiedBy>郭 泳雨</cp:lastModifiedBy>
  <cp:revision>14</cp:revision>
  <dcterms:created xsi:type="dcterms:W3CDTF">2020-10-29T00:05:24Z</dcterms:created>
  <dcterms:modified xsi:type="dcterms:W3CDTF">2020-10-30T10:54:41Z</dcterms:modified>
</cp:coreProperties>
</file>