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  <p:sldMasterId id="2147483997" r:id="rId2"/>
  </p:sldMasterIdLst>
  <p:notesMasterIdLst>
    <p:notesMasterId r:id="rId24"/>
  </p:notesMasterIdLst>
  <p:handoutMasterIdLst>
    <p:handoutMasterId r:id="rId25"/>
  </p:handoutMasterIdLst>
  <p:sldIdLst>
    <p:sldId id="1929" r:id="rId3"/>
    <p:sldId id="1919" r:id="rId4"/>
    <p:sldId id="1933" r:id="rId5"/>
    <p:sldId id="1931" r:id="rId6"/>
    <p:sldId id="1932" r:id="rId7"/>
    <p:sldId id="1935" r:id="rId8"/>
    <p:sldId id="1934" r:id="rId9"/>
    <p:sldId id="1952" r:id="rId10"/>
    <p:sldId id="1939" r:id="rId11"/>
    <p:sldId id="1940" r:id="rId12"/>
    <p:sldId id="1941" r:id="rId13"/>
    <p:sldId id="1942" r:id="rId14"/>
    <p:sldId id="1943" r:id="rId15"/>
    <p:sldId id="1944" r:id="rId16"/>
    <p:sldId id="1945" r:id="rId17"/>
    <p:sldId id="1946" r:id="rId18"/>
    <p:sldId id="1947" r:id="rId19"/>
    <p:sldId id="1951" r:id="rId20"/>
    <p:sldId id="1920" r:id="rId21"/>
    <p:sldId id="1922" r:id="rId22"/>
    <p:sldId id="1938" r:id="rId2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3333FF"/>
    <a:srgbClr val="F1A16F"/>
    <a:srgbClr val="8C86FA"/>
    <a:srgbClr val="F2FA8E"/>
    <a:srgbClr val="93FBD1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59" autoAdjust="0"/>
    <p:restoredTop sz="97895" autoAdjust="0"/>
  </p:normalViewPr>
  <p:slideViewPr>
    <p:cSldViewPr>
      <p:cViewPr varScale="1">
        <p:scale>
          <a:sx n="110" d="100"/>
          <a:sy n="110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"/>
    </p:cViewPr>
  </p:sorter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5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5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32BA8A1-1EAB-43C1-9588-08D49B6CB2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250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3D024F6-9115-4590-A14B-E62B050437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183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fld id="{5C3185C1-25AF-4354-9410-A5F0BA11175C}" type="slidenum">
              <a:rPr lang="en-US" altLang="zh-CN" sz="1300" smtClean="0">
                <a:latin typeface="Arial" charset="0"/>
                <a:ea typeface="宋体" pitchFamily="2" charset="-122"/>
              </a:rPr>
              <a:pPr/>
              <a:t>1</a:t>
            </a:fld>
            <a:endParaRPr lang="en-US" altLang="zh-CN" sz="130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80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453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79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530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407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72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078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381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962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240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17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5172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BAFD8B-2A2C-4BE2-9993-A7B51DAC5521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6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5172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BAFD8B-2A2C-4BE2-9993-A7B51DAC5521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36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5172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BAFD8B-2A2C-4BE2-9993-A7B51DAC5521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3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5172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BAFD8B-2A2C-4BE2-9993-A7B51DAC5521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45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5172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BAFD8B-2A2C-4BE2-9993-A7B51DAC5521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65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194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09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44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0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34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185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6254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BF26D-A5D1-47BF-A523-11D0E2B28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921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5B21F-6026-47CA-9CC9-DEE8F228E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51742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795B3-A780-4082-A8A5-E8A914103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19837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E3D86-3E84-4343-9538-47E004F52B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21476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87E33-1D5E-4C50-AA12-FADB91B500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6752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C355E-B036-4598-80AE-D45EB47071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66732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C2BAA-CEA7-4D46-B111-983747A446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796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63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70647-A81A-4381-9035-D0EEE32B36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17583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B0566-883B-47D1-A831-C3C106FC67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0746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1589A-EB61-4568-A85F-A34EFEA42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22068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E7687-CC36-4BE9-A919-E5F06D7C6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6792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399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6418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673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140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5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05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131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4"/>
          <p:cNvSpPr>
            <a:spLocks noChangeArrowheads="1"/>
          </p:cNvSpPr>
          <p:nvPr/>
        </p:nvSpPr>
        <p:spPr bwMode="auto">
          <a:xfrm>
            <a:off x="609600" y="1087438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2" r:id="rId1"/>
    <p:sldLayoutId id="2147485270" r:id="rId2"/>
    <p:sldLayoutId id="2147485271" r:id="rId3"/>
    <p:sldLayoutId id="2147485272" r:id="rId4"/>
    <p:sldLayoutId id="2147485273" r:id="rId5"/>
    <p:sldLayoutId id="2147485274" r:id="rId6"/>
    <p:sldLayoutId id="2147485275" r:id="rId7"/>
    <p:sldLayoutId id="2147485276" r:id="rId8"/>
    <p:sldLayoutId id="2147485277" r:id="rId9"/>
    <p:sldLayoutId id="2147485278" r:id="rId10"/>
    <p:sldLayoutId id="2147485279" r:id="rId11"/>
    <p:sldLayoutId id="2147485280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>
            <a:spLocks noChangeArrowheads="1"/>
          </p:cNvSpPr>
          <p:nvPr/>
        </p:nvSpPr>
        <p:spPr bwMode="auto">
          <a:xfrm>
            <a:off x="685800" y="30686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716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>
                <a:latin typeface="+mn-lt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200">
                <a:latin typeface="+mn-lt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>
                <a:latin typeface="+mn-lt"/>
                <a:ea typeface="黑体" pitchFamily="2" charset="-122"/>
              </a:defRPr>
            </a:lvl1pPr>
          </a:lstStyle>
          <a:p>
            <a:pPr>
              <a:defRPr/>
            </a:pPr>
            <a:fld id="{DDF062FB-A0EB-44BA-9E83-3ACF891153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81" r:id="rId1"/>
    <p:sldLayoutId id="2147485282" r:id="rId2"/>
    <p:sldLayoutId id="2147485283" r:id="rId3"/>
    <p:sldLayoutId id="2147485284" r:id="rId4"/>
    <p:sldLayoutId id="2147485285" r:id="rId5"/>
    <p:sldLayoutId id="2147485286" r:id="rId6"/>
    <p:sldLayoutId id="2147485287" r:id="rId7"/>
    <p:sldLayoutId id="2147485288" r:id="rId8"/>
    <p:sldLayoutId id="2147485289" r:id="rId9"/>
    <p:sldLayoutId id="2147485290" r:id="rId10"/>
    <p:sldLayoutId id="214748529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850900"/>
            <a:ext cx="91440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chemeClr val="tx2"/>
                </a:solidFill>
                <a:latin typeface="黑体" pitchFamily="49" charset="-122"/>
              </a:rPr>
              <a:t>Cadence </a:t>
            </a:r>
            <a:r>
              <a:rPr lang="zh-CN" altLang="en-US" sz="3600" dirty="0">
                <a:solidFill>
                  <a:schemeClr val="tx2"/>
                </a:solidFill>
                <a:latin typeface="黑体" pitchFamily="49" charset="-122"/>
              </a:rPr>
              <a:t>使用拾遗</a:t>
            </a:r>
          </a:p>
        </p:txBody>
      </p:sp>
    </p:spTree>
    <p:extLst>
      <p:ext uri="{BB962C8B-B14F-4D97-AF65-F5344CB8AC3E}">
        <p14:creationId xmlns:p14="http://schemas.microsoft.com/office/powerpoint/2010/main" val="27802862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latin typeface="黑体" pitchFamily="49" charset="-122"/>
            </a:endParaRPr>
          </a:p>
        </p:txBody>
      </p:sp>
      <p:sp>
        <p:nvSpPr>
          <p:cNvPr id="6" name="AutoShape 4" descr="在这里插入图片描述">
            <a:extLst>
              <a:ext uri="{FF2B5EF4-FFF2-40B4-BE49-F238E27FC236}">
                <a16:creationId xmlns:a16="http://schemas.microsoft.com/office/drawing/2014/main" id="{7C169657-5A86-4793-87AB-106AEA260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DBF52D-6365-413C-AB80-12B7378E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36" y="2204864"/>
            <a:ext cx="4382154" cy="326435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8DAE893-18F3-428A-BC5B-7C7C6B31E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405" y="2249202"/>
            <a:ext cx="4325838" cy="322002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73677EA-3BB0-4B60-8080-E2BA024EC6D4}"/>
              </a:ext>
            </a:extLst>
          </p:cNvPr>
          <p:cNvSpPr/>
          <p:nvPr/>
        </p:nvSpPr>
        <p:spPr>
          <a:xfrm>
            <a:off x="971600" y="5670002"/>
            <a:ext cx="2274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单击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Next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继续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3F182D-B6A3-45F9-902B-B1ABE033399D}"/>
              </a:ext>
            </a:extLst>
          </p:cNvPr>
          <p:cNvSpPr/>
          <p:nvPr/>
        </p:nvSpPr>
        <p:spPr>
          <a:xfrm>
            <a:off x="4695849" y="548224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向导询问我们是否加入模板，选择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No,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单击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Next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继续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2646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latin typeface="黑体" pitchFamily="49" charset="-122"/>
            </a:endParaRPr>
          </a:p>
        </p:txBody>
      </p:sp>
      <p:sp>
        <p:nvSpPr>
          <p:cNvPr id="6" name="AutoShape 4" descr="在这里插入图片描述">
            <a:extLst>
              <a:ext uri="{FF2B5EF4-FFF2-40B4-BE49-F238E27FC236}">
                <a16:creationId xmlns:a16="http://schemas.microsoft.com/office/drawing/2014/main" id="{7C169657-5A86-4793-87AB-106AEA260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7A5367-5479-4E06-90EC-690C1246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6" y="2204864"/>
            <a:ext cx="4156608" cy="30963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02EC07F-1592-459B-9F7F-F54767473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204864"/>
            <a:ext cx="4197791" cy="30963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D6E046-650F-4597-B9A1-66F038AD717A}"/>
              </a:ext>
            </a:extLst>
          </p:cNvPr>
          <p:cNvSpPr/>
          <p:nvPr/>
        </p:nvSpPr>
        <p:spPr>
          <a:xfrm>
            <a:off x="148785" y="543218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向导咨询我们是否添加技术文件和参数文件，选择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No,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单击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Next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继续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AA4FCE-5504-420F-A79A-7A81245B57EE}"/>
              </a:ext>
            </a:extLst>
          </p:cNvPr>
          <p:cNvSpPr/>
          <p:nvPr/>
        </p:nvSpPr>
        <p:spPr>
          <a:xfrm>
            <a:off x="4644008" y="542166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向导咨询我们是否 添加电路板符号，选择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No,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单击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Next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继续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00566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latin typeface="黑体" pitchFamily="49" charset="-122"/>
            </a:endParaRPr>
          </a:p>
        </p:txBody>
      </p:sp>
      <p:sp>
        <p:nvSpPr>
          <p:cNvPr id="6" name="AutoShape 4" descr="在这里插入图片描述">
            <a:extLst>
              <a:ext uri="{FF2B5EF4-FFF2-40B4-BE49-F238E27FC236}">
                <a16:creationId xmlns:a16="http://schemas.microsoft.com/office/drawing/2014/main" id="{7C169657-5A86-4793-87AB-106AEA260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76AAE0-3AC3-41B2-86D9-C5E4C95A5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8" y="2204864"/>
            <a:ext cx="4221033" cy="31542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8E83EE0-4A3B-41C0-83C2-E05AF470A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021" y="2204864"/>
            <a:ext cx="4221033" cy="315742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3F00AA8-506D-4C4B-B8BF-2F51D8E51F1A}"/>
              </a:ext>
            </a:extLst>
          </p:cNvPr>
          <p:cNvSpPr/>
          <p:nvPr/>
        </p:nvSpPr>
        <p:spPr>
          <a:xfrm>
            <a:off x="-7144" y="5432185"/>
            <a:ext cx="42466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设置设计单位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mils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、图纸大小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A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、原点位置设置在图纸中心，单击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Next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继续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DD1A46-6A6C-470A-9D56-403301897FC7}"/>
              </a:ext>
            </a:extLst>
          </p:cNvPr>
          <p:cNvSpPr/>
          <p:nvPr/>
        </p:nvSpPr>
        <p:spPr>
          <a:xfrm>
            <a:off x="4396720" y="543218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设置栅格为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1mil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和叠层数量为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层，单击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Next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继续</a:t>
            </a:r>
            <a:endParaRPr lang="zh-CN" altLang="en-US" sz="2000" dirty="0"/>
          </a:p>
        </p:txBody>
      </p:sp>
      <p:sp>
        <p:nvSpPr>
          <p:cNvPr id="7" name="标注: 线形 6">
            <a:extLst>
              <a:ext uri="{FF2B5EF4-FFF2-40B4-BE49-F238E27FC236}">
                <a16:creationId xmlns:a16="http://schemas.microsoft.com/office/drawing/2014/main" id="{EC27C1A3-7A99-4D06-8553-49FD2CC7B39A}"/>
              </a:ext>
            </a:extLst>
          </p:cNvPr>
          <p:cNvSpPr/>
          <p:nvPr/>
        </p:nvSpPr>
        <p:spPr bwMode="auto">
          <a:xfrm>
            <a:off x="7642579" y="4425806"/>
            <a:ext cx="1332890" cy="647622"/>
          </a:xfrm>
          <a:prstGeom prst="borderCallout1">
            <a:avLst>
              <a:gd name="adj1" fmla="val 18750"/>
              <a:gd name="adj2" fmla="val -8333"/>
              <a:gd name="adj3" fmla="val -56814"/>
              <a:gd name="adj4" fmla="val -7893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默认产生光绘底片文件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37814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latin typeface="黑体" pitchFamily="49" charset="-122"/>
            </a:endParaRPr>
          </a:p>
        </p:txBody>
      </p:sp>
      <p:sp>
        <p:nvSpPr>
          <p:cNvPr id="6" name="AutoShape 4" descr="在这里插入图片描述">
            <a:extLst>
              <a:ext uri="{FF2B5EF4-FFF2-40B4-BE49-F238E27FC236}">
                <a16:creationId xmlns:a16="http://schemas.microsoft.com/office/drawing/2014/main" id="{7C169657-5A86-4793-87AB-106AEA260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CE047A-B3F7-4E5C-8A15-A4DD2FE37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" y="1412777"/>
            <a:ext cx="4423542" cy="3305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520D20-4981-45BF-9595-D260E9D35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956" y="1412776"/>
            <a:ext cx="4438664" cy="33051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34470AA-7FA6-4AB4-83C8-9D7CDB158F44}"/>
              </a:ext>
            </a:extLst>
          </p:cNvPr>
          <p:cNvSpPr/>
          <p:nvPr/>
        </p:nvSpPr>
        <p:spPr>
          <a:xfrm>
            <a:off x="-16352" y="4869160"/>
            <a:ext cx="4581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叠层属性设置，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layer type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选择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Routing layer(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走线层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)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，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Power Plane(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平面层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)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，这里选择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Routing layer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，单击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Next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继续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630BB8-CFE7-4A79-BD8D-0521CEEF5A23}"/>
              </a:ext>
            </a:extLst>
          </p:cNvPr>
          <p:cNvSpPr/>
          <p:nvPr/>
        </p:nvSpPr>
        <p:spPr>
          <a:xfrm>
            <a:off x="4572000" y="4758843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设置默认过孔型号、最小线宽、线与线间距、线与焊盘、焊盘与焊盘的间距，任意设置一个参数，其他参数也会同步修改。设置最小线宽为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5mil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，选择过孔，单击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Next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继续</a:t>
            </a:r>
            <a:endParaRPr lang="zh-CN" altLang="en-US" sz="2000" dirty="0"/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FE46873E-8943-46C1-8AE8-0563F8606E83}"/>
              </a:ext>
            </a:extLst>
          </p:cNvPr>
          <p:cNvSpPr/>
          <p:nvPr/>
        </p:nvSpPr>
        <p:spPr bwMode="auto">
          <a:xfrm>
            <a:off x="3033290" y="4297197"/>
            <a:ext cx="1332890" cy="558346"/>
          </a:xfrm>
          <a:prstGeom prst="borderCallout1">
            <a:avLst>
              <a:gd name="adj1" fmla="val 18750"/>
              <a:gd name="adj2" fmla="val -8333"/>
              <a:gd name="adj3" fmla="val -56814"/>
              <a:gd name="adj4" fmla="val -7893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设置负片形式，不勾选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7434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latin typeface="黑体" pitchFamily="49" charset="-122"/>
            </a:endParaRPr>
          </a:p>
        </p:txBody>
      </p:sp>
      <p:sp>
        <p:nvSpPr>
          <p:cNvPr id="6" name="AutoShape 4" descr="在这里插入图片描述">
            <a:extLst>
              <a:ext uri="{FF2B5EF4-FFF2-40B4-BE49-F238E27FC236}">
                <a16:creationId xmlns:a16="http://schemas.microsoft.com/office/drawing/2014/main" id="{7C169657-5A86-4793-87AB-106AEA260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4B39F7-49C5-49A4-A53F-FC32BD98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2498"/>
            <a:ext cx="4200526" cy="31194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17FA756-D358-4D2D-836D-4D86FBA48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162" y="1556792"/>
            <a:ext cx="4200526" cy="31194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597B13-B181-47F5-B207-9554F1310D9D}"/>
              </a:ext>
            </a:extLst>
          </p:cNvPr>
          <p:cNvSpPr/>
          <p:nvPr/>
        </p:nvSpPr>
        <p:spPr>
          <a:xfrm>
            <a:off x="-7144" y="4873751"/>
            <a:ext cx="42005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设置电路板形状为矩形，单击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Next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继续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280B28-BE5C-4A15-9EC1-E278BB582BB3}"/>
              </a:ext>
            </a:extLst>
          </p:cNvPr>
          <p:cNvSpPr/>
          <p:nvPr/>
        </p:nvSpPr>
        <p:spPr>
          <a:xfrm>
            <a:off x="4408809" y="47870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设置电路板尺寸大小（宽度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3935mils,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高度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3935mils 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）、走线离板边的距离为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40mm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、元件离板框的距离为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40mm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，单击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Next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继续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36008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latin typeface="黑体" pitchFamily="49" charset="-122"/>
            </a:endParaRPr>
          </a:p>
        </p:txBody>
      </p:sp>
      <p:sp>
        <p:nvSpPr>
          <p:cNvPr id="6" name="AutoShape 4" descr="在这里插入图片描述">
            <a:extLst>
              <a:ext uri="{FF2B5EF4-FFF2-40B4-BE49-F238E27FC236}">
                <a16:creationId xmlns:a16="http://schemas.microsoft.com/office/drawing/2014/main" id="{7C169657-5A86-4793-87AB-106AEA260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5D2268-15A1-4B09-AEBF-DF7B55DF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" y="2204864"/>
            <a:ext cx="4235929" cy="31457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C6AEC9-DB10-48A9-AA25-03C7454A9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11" y="2563291"/>
            <a:ext cx="4572000" cy="2428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F76CAA0-8DD7-4014-A33B-B68A986D7F13}"/>
              </a:ext>
            </a:extLst>
          </p:cNvPr>
          <p:cNvSpPr/>
          <p:nvPr/>
        </p:nvSpPr>
        <p:spPr>
          <a:xfrm>
            <a:off x="2438400" y="54793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弹出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PCB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板预览窗口，单击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Finsh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完成板框创建，文件会自动打开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8419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latin typeface="黑体" pitchFamily="49" charset="-122"/>
            </a:endParaRPr>
          </a:p>
        </p:txBody>
      </p:sp>
      <p:sp>
        <p:nvSpPr>
          <p:cNvPr id="6" name="AutoShape 4" descr="在这里插入图片描述">
            <a:extLst>
              <a:ext uri="{FF2B5EF4-FFF2-40B4-BE49-F238E27FC236}">
                <a16:creationId xmlns:a16="http://schemas.microsoft.com/office/drawing/2014/main" id="{7C169657-5A86-4793-87AB-106AEA260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A756EF-E4BC-430D-856F-3B10C9C6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012901"/>
            <a:ext cx="3378519" cy="465645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42FD575-8E0A-4098-961B-C9FE64DD4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269" y="2012429"/>
            <a:ext cx="4410111" cy="444090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910F624-0BA4-4794-B151-BBFF41B9FAF8}"/>
              </a:ext>
            </a:extLst>
          </p:cNvPr>
          <p:cNvSpPr/>
          <p:nvPr/>
        </p:nvSpPr>
        <p:spPr>
          <a:xfrm>
            <a:off x="206814" y="131879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导入原理图逻辑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6A0219-B4A8-4DD5-8C5C-F750C48D43AA}"/>
              </a:ext>
            </a:extLst>
          </p:cNvPr>
          <p:cNvSpPr/>
          <p:nvPr/>
        </p:nvSpPr>
        <p:spPr bwMode="auto">
          <a:xfrm>
            <a:off x="4211960" y="5805264"/>
            <a:ext cx="3384376" cy="43204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3C8BF2-BEC4-4FEC-8584-AD3D671478F7}"/>
              </a:ext>
            </a:extLst>
          </p:cNvPr>
          <p:cNvSpPr/>
          <p:nvPr/>
        </p:nvSpPr>
        <p:spPr bwMode="auto">
          <a:xfrm>
            <a:off x="4214165" y="2995389"/>
            <a:ext cx="1221931" cy="3048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782874-4E12-4A9F-A96D-ACF6A4363D81}"/>
              </a:ext>
            </a:extLst>
          </p:cNvPr>
          <p:cNvSpPr/>
          <p:nvPr/>
        </p:nvSpPr>
        <p:spPr bwMode="auto">
          <a:xfrm>
            <a:off x="7596336" y="2492895"/>
            <a:ext cx="792088" cy="50249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BC5CCE-8270-4DF2-8601-E147426B1284}"/>
              </a:ext>
            </a:extLst>
          </p:cNvPr>
          <p:cNvSpPr/>
          <p:nvPr/>
        </p:nvSpPr>
        <p:spPr>
          <a:xfrm>
            <a:off x="7596336" y="582123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①选择路径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43BE65-E79A-4089-B867-277F21FB76DD}"/>
              </a:ext>
            </a:extLst>
          </p:cNvPr>
          <p:cNvSpPr/>
          <p:nvPr/>
        </p:nvSpPr>
        <p:spPr>
          <a:xfrm>
            <a:off x="5358224" y="2947287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②选中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9D124D-DD8B-4DC2-A1EF-65C000F6389E}"/>
              </a:ext>
            </a:extLst>
          </p:cNvPr>
          <p:cNvSpPr/>
          <p:nvPr/>
        </p:nvSpPr>
        <p:spPr>
          <a:xfrm>
            <a:off x="7480451" y="208946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③点击</a:t>
            </a:r>
          </a:p>
        </p:txBody>
      </p:sp>
    </p:spTree>
    <p:extLst>
      <p:ext uri="{BB962C8B-B14F-4D97-AF65-F5344CB8AC3E}">
        <p14:creationId xmlns:p14="http://schemas.microsoft.com/office/powerpoint/2010/main" val="22439672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latin typeface="黑体" pitchFamily="49" charset="-122"/>
            </a:endParaRPr>
          </a:p>
        </p:txBody>
      </p:sp>
      <p:sp>
        <p:nvSpPr>
          <p:cNvPr id="6" name="AutoShape 4" descr="在这里插入图片描述">
            <a:extLst>
              <a:ext uri="{FF2B5EF4-FFF2-40B4-BE49-F238E27FC236}">
                <a16:creationId xmlns:a16="http://schemas.microsoft.com/office/drawing/2014/main" id="{7C169657-5A86-4793-87AB-106AEA260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A41692-6F32-4786-8788-5C1581ED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84784"/>
            <a:ext cx="3422151" cy="37444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DB89117-08F4-4B5E-931A-435EB13A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764" y="1648256"/>
            <a:ext cx="5141061" cy="32566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B3B3D1-7DAE-4AA5-AE50-94EB65B79BD5}"/>
              </a:ext>
            </a:extLst>
          </p:cNvPr>
          <p:cNvSpPr/>
          <p:nvPr/>
        </p:nvSpPr>
        <p:spPr bwMode="auto">
          <a:xfrm>
            <a:off x="128427" y="2204864"/>
            <a:ext cx="627149" cy="50405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F95DDD-2F53-4187-887E-19EF8183D943}"/>
              </a:ext>
            </a:extLst>
          </p:cNvPr>
          <p:cNvSpPr/>
          <p:nvPr/>
        </p:nvSpPr>
        <p:spPr>
          <a:xfrm>
            <a:off x="646966" y="5602880"/>
            <a:ext cx="2369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dirty="0"/>
              <a:t>点击</a:t>
            </a:r>
            <a:r>
              <a:rPr lang="en-US" altLang="zh-CN" sz="2000" dirty="0"/>
              <a:t>Place Manual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4B24B3-211C-4FD1-9E8F-81DAF83A6363}"/>
              </a:ext>
            </a:extLst>
          </p:cNvPr>
          <p:cNvSpPr/>
          <p:nvPr/>
        </p:nvSpPr>
        <p:spPr>
          <a:xfrm>
            <a:off x="5281018" y="558958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dirty="0"/>
              <a:t>勾选放置器件</a:t>
            </a:r>
          </a:p>
        </p:txBody>
      </p:sp>
    </p:spTree>
    <p:extLst>
      <p:ext uri="{BB962C8B-B14F-4D97-AF65-F5344CB8AC3E}">
        <p14:creationId xmlns:p14="http://schemas.microsoft.com/office/powerpoint/2010/main" val="76717049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latin typeface="黑体" pitchFamily="49" charset="-122"/>
            </a:endParaRPr>
          </a:p>
        </p:txBody>
      </p:sp>
      <p:sp>
        <p:nvSpPr>
          <p:cNvPr id="6" name="AutoShape 4" descr="在这里插入图片描述">
            <a:extLst>
              <a:ext uri="{FF2B5EF4-FFF2-40B4-BE49-F238E27FC236}">
                <a16:creationId xmlns:a16="http://schemas.microsoft.com/office/drawing/2014/main" id="{7C169657-5A86-4793-87AB-106AEA260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89E62C-F71E-4D89-8187-43723E6F4728}"/>
              </a:ext>
            </a:extLst>
          </p:cNvPr>
          <p:cNvSpPr/>
          <p:nvPr/>
        </p:nvSpPr>
        <p:spPr>
          <a:xfrm>
            <a:off x="2915816" y="2996952"/>
            <a:ext cx="25683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dirty="0">
                <a:latin typeface="黑体" pitchFamily="49" charset="-122"/>
              </a:rPr>
              <a:t>开始布线</a:t>
            </a:r>
            <a:endParaRPr lang="en-US" altLang="zh-CN" dirty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dirty="0">
                <a:latin typeface="黑体" pitchFamily="49" charset="-122"/>
              </a:rPr>
              <a:t>巧用过孔、铺铜</a:t>
            </a:r>
          </a:p>
        </p:txBody>
      </p:sp>
    </p:spTree>
    <p:extLst>
      <p:ext uri="{BB962C8B-B14F-4D97-AF65-F5344CB8AC3E}">
        <p14:creationId xmlns:p14="http://schemas.microsoft.com/office/powerpoint/2010/main" val="386800762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42" b="10050"/>
          <a:stretch/>
        </p:blipFill>
        <p:spPr>
          <a:xfrm>
            <a:off x="3857654" y="1770171"/>
            <a:ext cx="5006051" cy="4679842"/>
          </a:xfrm>
          <a:prstGeom prst="rect">
            <a:avLst/>
          </a:prstGeom>
        </p:spPr>
      </p:pic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>
                <a:latin typeface="黑体" pitchFamily="49" charset="-122"/>
              </a:rPr>
              <a:t>改变</a:t>
            </a:r>
            <a:r>
              <a:rPr lang="en-US" altLang="zh-CN" sz="2600" dirty="0">
                <a:latin typeface="黑体" pitchFamily="49" charset="-122"/>
              </a:rPr>
              <a:t>extent</a:t>
            </a:r>
            <a:endParaRPr lang="zh-CN" altLang="en-US" sz="2600" dirty="0">
              <a:latin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2930" r="68045" b="48535"/>
          <a:stretch/>
        </p:blipFill>
        <p:spPr bwMode="auto">
          <a:xfrm>
            <a:off x="702294" y="2004970"/>
            <a:ext cx="2520280" cy="417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4294670" y="5013176"/>
            <a:ext cx="4194485" cy="12961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755666" y="2348880"/>
            <a:ext cx="75243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 dirty="0">
                <a:solidFill>
                  <a:srgbClr val="0000FF"/>
                </a:solidFill>
                <a:latin typeface="Arial" charset="0"/>
              </a:rPr>
              <a:t>六、原理图绘制</a:t>
            </a:r>
            <a:endParaRPr lang="en-US" altLang="zh-CN" sz="3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solidFill>
                <a:srgbClr val="00B050"/>
              </a:solidFill>
              <a:latin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7688" y="1420813"/>
            <a:ext cx="76247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>
                <a:latin typeface="黑体" pitchFamily="49" charset="-122"/>
              </a:rPr>
              <a:t>在开始原理图绘制之前，先添加</a:t>
            </a:r>
            <a:r>
              <a:rPr lang="en-US" altLang="zh-CN" sz="2600" dirty="0">
                <a:latin typeface="黑体" pitchFamily="49" charset="-122"/>
              </a:rPr>
              <a:t>standard</a:t>
            </a:r>
            <a:r>
              <a:rPr lang="zh-CN" altLang="en-US" sz="2600" dirty="0">
                <a:latin typeface="黑体" pitchFamily="49" charset="-122"/>
              </a:rPr>
              <a:t>库中的</a:t>
            </a:r>
            <a:r>
              <a:rPr lang="en-US" altLang="zh-CN" sz="2600" dirty="0">
                <a:latin typeface="黑体" pitchFamily="49" charset="-122"/>
              </a:rPr>
              <a:t>B size page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>
                <a:latin typeface="黑体" pitchFamily="49" charset="-122"/>
              </a:rPr>
              <a:t>原理图绘制在框内完成，放不下可新建一页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>
                <a:latin typeface="黑体" pitchFamily="49" charset="-122"/>
              </a:rPr>
              <a:t>PCB</a:t>
            </a:r>
            <a:r>
              <a:rPr lang="zh-CN" altLang="en-US" sz="2600" dirty="0">
                <a:latin typeface="黑体" pitchFamily="49" charset="-122"/>
              </a:rPr>
              <a:t>板边框大小</a:t>
            </a:r>
            <a:endParaRPr lang="en-US" altLang="zh-CN" sz="2600" dirty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>
                <a:latin typeface="黑体" pitchFamily="49" charset="-122"/>
              </a:rPr>
              <a:t>设定为</a:t>
            </a:r>
            <a:r>
              <a:rPr lang="en-US" altLang="zh-CN" sz="2600" dirty="0">
                <a:latin typeface="黑体" pitchFamily="49" charset="-122"/>
              </a:rPr>
              <a:t>3935mil * 3935mil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>
                <a:latin typeface="黑体" pitchFamily="49" charset="-122"/>
              </a:rPr>
              <a:t>坐标点选取命令：</a:t>
            </a:r>
            <a:endParaRPr lang="en-US" altLang="zh-CN" sz="2600" dirty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>
                <a:latin typeface="黑体" pitchFamily="49" charset="-122"/>
              </a:rPr>
              <a:t>x 300 y 400 </a:t>
            </a:r>
            <a:r>
              <a:rPr lang="zh-CN" altLang="en-US" sz="2600" dirty="0">
                <a:latin typeface="黑体" pitchFamily="49" charset="-122"/>
              </a:rPr>
              <a:t>表示选择</a:t>
            </a:r>
            <a:r>
              <a:rPr lang="en-US" altLang="zh-CN" sz="2600" dirty="0">
                <a:latin typeface="黑体" pitchFamily="49" charset="-122"/>
              </a:rPr>
              <a:t>(300,400)</a:t>
            </a:r>
            <a:r>
              <a:rPr lang="zh-CN" altLang="en-US" sz="2600" dirty="0">
                <a:latin typeface="黑体" pitchFamily="49" charset="-122"/>
              </a:rPr>
              <a:t>位置</a:t>
            </a:r>
            <a:endParaRPr lang="en-US" altLang="zh-CN" sz="2600" dirty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>
                <a:latin typeface="黑体" pitchFamily="49" charset="-122"/>
              </a:rPr>
              <a:t>之后输入</a:t>
            </a:r>
            <a:r>
              <a:rPr lang="en-US" altLang="zh-CN" sz="2600" dirty="0">
                <a:latin typeface="黑体" pitchFamily="49" charset="-122"/>
              </a:rPr>
              <a:t>ix 200 </a:t>
            </a:r>
            <a:r>
              <a:rPr lang="en-US" altLang="zh-CN" sz="2600" dirty="0" err="1">
                <a:latin typeface="黑体" pitchFamily="49" charset="-122"/>
              </a:rPr>
              <a:t>iy</a:t>
            </a:r>
            <a:r>
              <a:rPr lang="en-US" altLang="zh-CN" sz="2600" dirty="0">
                <a:latin typeface="黑体" pitchFamily="49" charset="-122"/>
              </a:rPr>
              <a:t> 100</a:t>
            </a:r>
            <a:r>
              <a:rPr lang="zh-CN" altLang="en-US" sz="2600" dirty="0">
                <a:latin typeface="黑体" pitchFamily="49" charset="-122"/>
              </a:rPr>
              <a:t>表示相对位置，即</a:t>
            </a:r>
            <a:r>
              <a:rPr lang="en-US" altLang="zh-CN" sz="2600" dirty="0">
                <a:latin typeface="黑体" pitchFamily="49" charset="-122"/>
              </a:rPr>
              <a:t>x</a:t>
            </a:r>
            <a:r>
              <a:rPr lang="zh-CN" altLang="en-US" sz="2600" dirty="0">
                <a:latin typeface="黑体" pitchFamily="49" charset="-122"/>
              </a:rPr>
              <a:t>方向坐标</a:t>
            </a:r>
            <a:r>
              <a:rPr lang="en-US" altLang="zh-CN" sz="2600" dirty="0">
                <a:latin typeface="黑体" pitchFamily="49" charset="-122"/>
              </a:rPr>
              <a:t>+200</a:t>
            </a:r>
            <a:r>
              <a:rPr lang="zh-CN" altLang="en-US" sz="2600" dirty="0">
                <a:latin typeface="黑体" pitchFamily="49" charset="-122"/>
              </a:rPr>
              <a:t>，</a:t>
            </a:r>
            <a:r>
              <a:rPr lang="en-US" altLang="zh-CN" sz="2600" dirty="0">
                <a:latin typeface="黑体" pitchFamily="49" charset="-122"/>
              </a:rPr>
              <a:t>y</a:t>
            </a:r>
            <a:r>
              <a:rPr lang="zh-CN" altLang="en-US" sz="2600" dirty="0">
                <a:latin typeface="黑体" pitchFamily="49" charset="-122"/>
              </a:rPr>
              <a:t>方向坐标</a:t>
            </a:r>
            <a:r>
              <a:rPr lang="en-US" altLang="zh-CN" sz="2600" dirty="0">
                <a:latin typeface="黑体" pitchFamily="49" charset="-122"/>
              </a:rPr>
              <a:t>+100,</a:t>
            </a:r>
            <a:r>
              <a:rPr lang="zh-CN" altLang="en-US" sz="2600" dirty="0">
                <a:latin typeface="黑体" pitchFamily="49" charset="-122"/>
              </a:rPr>
              <a:t>选择</a:t>
            </a:r>
            <a:r>
              <a:rPr lang="en-US" altLang="zh-CN" sz="2600" dirty="0">
                <a:latin typeface="黑体" pitchFamily="49" charset="-122"/>
              </a:rPr>
              <a:t>(500,500)</a:t>
            </a:r>
            <a:r>
              <a:rPr lang="zh-CN" altLang="en-US" sz="2600" dirty="0">
                <a:latin typeface="黑体" pitchFamily="49" charset="-122"/>
              </a:rPr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7636383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lot Setu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36" y="1333548"/>
            <a:ext cx="3419953" cy="5115639"/>
          </a:xfrm>
          <a:prstGeom prst="rect">
            <a:avLst/>
          </a:prstGeom>
        </p:spPr>
      </p:pic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>
                <a:latin typeface="黑体" pitchFamily="49" charset="-122"/>
              </a:rPr>
              <a:t>绘制完成后打印检查封装</a:t>
            </a:r>
            <a:endParaRPr lang="en-US" altLang="zh-CN" sz="2600" dirty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>
                <a:latin typeface="黑体" pitchFamily="49" charset="-122"/>
              </a:rPr>
              <a:t>File-Plot Setup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364088" y="2344236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2F3D5A-40F4-4D9E-A410-3CEDCA4CDC25}"/>
              </a:ext>
            </a:extLst>
          </p:cNvPr>
          <p:cNvSpPr/>
          <p:nvPr/>
        </p:nvSpPr>
        <p:spPr>
          <a:xfrm>
            <a:off x="395288" y="4758590"/>
            <a:ext cx="511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dirty="0">
                <a:latin typeface="黑体" pitchFamily="49" charset="-122"/>
              </a:rPr>
              <a:t>设置完成后在</a:t>
            </a:r>
            <a:r>
              <a:rPr lang="en-US" altLang="zh-CN" dirty="0">
                <a:latin typeface="黑体" pitchFamily="49" charset="-122"/>
              </a:rPr>
              <a:t>File-Plot Previewer</a:t>
            </a:r>
            <a:r>
              <a:rPr lang="zh-CN" altLang="en-US" dirty="0">
                <a:latin typeface="黑体" pitchFamily="49" charset="-122"/>
              </a:rPr>
              <a:t>预览与打印</a:t>
            </a:r>
            <a:endParaRPr lang="en-US" altLang="zh-CN" dirty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9229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 dirty="0">
                <a:solidFill>
                  <a:srgbClr val="0000FF"/>
                </a:solidFill>
                <a:latin typeface="Arial" charset="0"/>
              </a:rPr>
              <a:t>六、原理图绘制</a:t>
            </a:r>
            <a:endParaRPr lang="en-US" altLang="zh-CN" sz="3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solidFill>
                <a:srgbClr val="00B050"/>
              </a:solidFill>
              <a:latin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7688" y="1420813"/>
            <a:ext cx="76247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>
                <a:latin typeface="黑体" pitchFamily="49" charset="-122"/>
              </a:rPr>
              <a:t>在开始原理图绘制之前，先添加</a:t>
            </a:r>
            <a:r>
              <a:rPr lang="en-US" altLang="zh-CN" sz="2600" dirty="0">
                <a:latin typeface="黑体" pitchFamily="49" charset="-122"/>
              </a:rPr>
              <a:t>standard</a:t>
            </a:r>
            <a:r>
              <a:rPr lang="zh-CN" altLang="en-US" sz="2600" dirty="0">
                <a:latin typeface="黑体" pitchFamily="49" charset="-122"/>
              </a:rPr>
              <a:t>库中的</a:t>
            </a:r>
            <a:r>
              <a:rPr lang="en-US" altLang="zh-CN" sz="2600" dirty="0">
                <a:latin typeface="黑体" pitchFamily="49" charset="-122"/>
              </a:rPr>
              <a:t>B size page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>
                <a:latin typeface="黑体" pitchFamily="49" charset="-122"/>
              </a:rPr>
              <a:t>原理图绘制在框内完成，放不下可新建一页</a:t>
            </a:r>
          </a:p>
        </p:txBody>
      </p:sp>
      <p:pic>
        <p:nvPicPr>
          <p:cNvPr id="2" name="图片 1" descr="Part Information Manag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83" y="1226641"/>
            <a:ext cx="8040223" cy="54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759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 dirty="0">
                <a:solidFill>
                  <a:srgbClr val="0000FF"/>
                </a:solidFill>
                <a:latin typeface="Arial" charset="0"/>
              </a:rPr>
              <a:t>六、原理图绘制</a:t>
            </a:r>
            <a:endParaRPr lang="en-US" altLang="zh-CN" sz="3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solidFill>
                <a:srgbClr val="00B050"/>
              </a:solidFill>
              <a:latin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7688" y="1420813"/>
            <a:ext cx="76247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>
                <a:latin typeface="黑体" pitchFamily="49" charset="-122"/>
              </a:rPr>
              <a:t>9V</a:t>
            </a:r>
            <a:r>
              <a:rPr lang="zh-CN" altLang="en-US" sz="2600" dirty="0">
                <a:latin typeface="黑体" pitchFamily="49" charset="-122"/>
              </a:rPr>
              <a:t>电源输入（电池接口）可以用插针的库，也可以单独建电源输入接口的库</a:t>
            </a:r>
            <a:endParaRPr lang="en-US" altLang="zh-CN" sz="2600" dirty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>
                <a:latin typeface="黑体" pitchFamily="49" charset="-122"/>
              </a:rPr>
              <a:t>5V</a:t>
            </a:r>
            <a:r>
              <a:rPr lang="zh-CN" altLang="en-US" sz="2600" dirty="0">
                <a:latin typeface="黑体" pitchFamily="49" charset="-122"/>
              </a:rPr>
              <a:t>电源和地全部连接起来即可</a:t>
            </a:r>
          </a:p>
        </p:txBody>
      </p:sp>
    </p:spTree>
    <p:extLst>
      <p:ext uri="{BB962C8B-B14F-4D97-AF65-F5344CB8AC3E}">
        <p14:creationId xmlns:p14="http://schemas.microsoft.com/office/powerpoint/2010/main" val="26930547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0" y="1340768"/>
            <a:ext cx="8670594" cy="50405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441110" y="1844824"/>
            <a:ext cx="75243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804248" y="2492896"/>
            <a:ext cx="75243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12360" y="2335560"/>
            <a:ext cx="75243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275856" y="5805264"/>
            <a:ext cx="75243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 dirty="0">
                <a:solidFill>
                  <a:srgbClr val="0000FF"/>
                </a:solidFill>
                <a:latin typeface="Arial" charset="0"/>
              </a:rPr>
              <a:t>六、原理图绘制</a:t>
            </a:r>
            <a:endParaRPr lang="en-US" altLang="zh-CN" sz="3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80976" y="4267200"/>
            <a:ext cx="76247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marL="0" indent="0" eaLnBrk="1" hangingPunct="1">
              <a:spcBef>
                <a:spcPct val="30000"/>
              </a:spcBef>
              <a:spcAft>
                <a:spcPct val="20000"/>
              </a:spcAft>
              <a:buNone/>
            </a:pPr>
            <a:r>
              <a:rPr lang="zh-CN" altLang="en-US" sz="2600" dirty="0">
                <a:latin typeface="黑体" pitchFamily="49" charset="-122"/>
              </a:rPr>
              <a:t>建议加入</a:t>
            </a:r>
            <a:endParaRPr lang="en-US" altLang="zh-CN" sz="2600" dirty="0">
              <a:latin typeface="黑体" pitchFamily="49" charset="-122"/>
            </a:endParaRPr>
          </a:p>
          <a:p>
            <a:pPr marL="0" indent="0" eaLnBrk="1" hangingPunct="1">
              <a:spcBef>
                <a:spcPct val="30000"/>
              </a:spcBef>
              <a:spcAft>
                <a:spcPct val="20000"/>
              </a:spcAft>
              <a:buNone/>
            </a:pPr>
            <a:r>
              <a:rPr lang="en-US" altLang="zh-CN" sz="2600" dirty="0">
                <a:latin typeface="黑体" pitchFamily="49" charset="-122"/>
              </a:rPr>
              <a:t>LED</a:t>
            </a:r>
            <a:r>
              <a:rPr lang="zh-CN" altLang="en-US" sz="2600" dirty="0">
                <a:latin typeface="黑体" pitchFamily="49" charset="-122"/>
              </a:rPr>
              <a:t>指示和电源开关</a:t>
            </a:r>
            <a:endParaRPr lang="en-US" altLang="zh-CN" sz="2600" dirty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09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 dirty="0">
                <a:solidFill>
                  <a:srgbClr val="0000FF"/>
                </a:solidFill>
                <a:latin typeface="Arial" charset="0"/>
              </a:rPr>
              <a:t>六、原理图绘制</a:t>
            </a:r>
            <a:endParaRPr lang="en-US" altLang="zh-CN" sz="3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4157" y="1484784"/>
            <a:ext cx="76247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marL="0" indent="0" eaLnBrk="1" hangingPunct="1">
              <a:spcBef>
                <a:spcPct val="30000"/>
              </a:spcBef>
              <a:spcAft>
                <a:spcPct val="20000"/>
              </a:spcAft>
              <a:buNone/>
            </a:pPr>
            <a:r>
              <a:rPr lang="zh-CN" altLang="en-US" sz="2600" dirty="0">
                <a:latin typeface="黑体" pitchFamily="49" charset="-122"/>
              </a:rPr>
              <a:t>总线画法</a:t>
            </a:r>
            <a:endParaRPr lang="en-US" altLang="zh-CN" sz="2600" dirty="0">
              <a:latin typeface="黑体" pitchFamily="49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" y="1476896"/>
            <a:ext cx="907859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3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 dirty="0">
                <a:solidFill>
                  <a:srgbClr val="0000FF"/>
                </a:solidFill>
                <a:latin typeface="Arial" charset="0"/>
              </a:rPr>
              <a:t>六、原理图绘制</a:t>
            </a:r>
            <a:endParaRPr lang="en-US" altLang="zh-CN" sz="3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solidFill>
                <a:srgbClr val="00B050"/>
              </a:solidFill>
              <a:latin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2490" y="1340768"/>
            <a:ext cx="76247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>
                <a:latin typeface="黑体" pitchFamily="49" charset="-122"/>
              </a:rPr>
              <a:t>Global Navigation</a:t>
            </a:r>
            <a:r>
              <a:rPr lang="zh-CN" altLang="en-US" sz="2600" dirty="0">
                <a:latin typeface="黑体" pitchFamily="49" charset="-122"/>
              </a:rPr>
              <a:t>窗口</a:t>
            </a:r>
            <a:endParaRPr lang="en-US" altLang="zh-CN" sz="2600" dirty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>
                <a:latin typeface="黑体" pitchFamily="49" charset="-122"/>
              </a:rPr>
              <a:t>按住</a:t>
            </a:r>
            <a:r>
              <a:rPr lang="en-US" altLang="zh-CN" sz="2600" dirty="0">
                <a:latin typeface="黑体" pitchFamily="49" charset="-122"/>
              </a:rPr>
              <a:t>Ctrl</a:t>
            </a:r>
            <a:r>
              <a:rPr lang="zh-CN" altLang="en-US" sz="2600" dirty="0">
                <a:latin typeface="黑体" pitchFamily="49" charset="-122"/>
              </a:rPr>
              <a:t>拖选复数元件</a:t>
            </a:r>
            <a:endParaRPr lang="en-US" altLang="zh-CN" sz="2600" dirty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>
                <a:latin typeface="黑体" pitchFamily="49" charset="-122"/>
              </a:rPr>
              <a:t>Exclude</a:t>
            </a:r>
            <a:r>
              <a:rPr lang="zh-CN" altLang="en-US" sz="2600" dirty="0">
                <a:latin typeface="黑体" pitchFamily="49" charset="-122"/>
              </a:rPr>
              <a:t>特定种类</a:t>
            </a:r>
            <a:endParaRPr lang="en-US" altLang="zh-CN" sz="2600" dirty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>
                <a:latin typeface="黑体" pitchFamily="49" charset="-122"/>
              </a:rPr>
              <a:t>Align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>
                <a:latin typeface="黑体" pitchFamily="49" charset="-122"/>
              </a:rPr>
              <a:t>万能的右键</a:t>
            </a:r>
            <a:endParaRPr lang="en-US" altLang="zh-CN" sz="2600" dirty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>
                <a:latin typeface="黑体" pitchFamily="49" charset="-122"/>
              </a:rPr>
              <a:t>……</a:t>
            </a:r>
            <a:r>
              <a:rPr lang="zh-CN" altLang="en-US" sz="2600" dirty="0">
                <a:latin typeface="黑体" pitchFamily="49" charset="-122"/>
              </a:rPr>
              <a:t>自行探索</a:t>
            </a:r>
            <a:endParaRPr lang="en-US" altLang="zh-CN" sz="2600" dirty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2762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 dirty="0">
                <a:solidFill>
                  <a:srgbClr val="0000FF"/>
                </a:solidFill>
                <a:latin typeface="Arial" charset="0"/>
              </a:rPr>
              <a:t>六、原理图绘制</a:t>
            </a:r>
            <a:endParaRPr lang="en-US" altLang="zh-CN" sz="3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solidFill>
                <a:srgbClr val="00B050"/>
              </a:solidFill>
              <a:latin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2490" y="1340768"/>
            <a:ext cx="76247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>
                <a:latin typeface="黑体" pitchFamily="49" charset="-122"/>
              </a:rPr>
              <a:t>导出：</a:t>
            </a:r>
            <a:r>
              <a:rPr lang="en-US" altLang="zh-CN" sz="2600" dirty="0">
                <a:latin typeface="黑体" pitchFamily="49" charset="-122"/>
              </a:rPr>
              <a:t>File-Export Physical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AB67F0-4C06-4926-B939-973AEF830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0" y="1916832"/>
            <a:ext cx="2251232" cy="48691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9BF6F99-25A4-455A-A942-7D33C5A06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659" y="2204864"/>
            <a:ext cx="3951827" cy="40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641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latin typeface="黑体" pitchFamily="49" charset="-122"/>
            </a:endParaRPr>
          </a:p>
        </p:txBody>
      </p:sp>
      <p:sp>
        <p:nvSpPr>
          <p:cNvPr id="6" name="AutoShape 4" descr="在这里插入图片描述">
            <a:extLst>
              <a:ext uri="{FF2B5EF4-FFF2-40B4-BE49-F238E27FC236}">
                <a16:creationId xmlns:a16="http://schemas.microsoft.com/office/drawing/2014/main" id="{7C169657-5A86-4793-87AB-106AEA260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8CEAE5-388F-44B4-AE03-9C7A268A0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83034"/>
            <a:ext cx="3867881" cy="41523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D677C4-3376-4529-9F87-03F319A05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488" y="2782130"/>
            <a:ext cx="4193166" cy="215416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171E18F-ADCA-4299-A6B6-379100E2908B}"/>
              </a:ext>
            </a:extLst>
          </p:cNvPr>
          <p:cNvSpPr/>
          <p:nvPr/>
        </p:nvSpPr>
        <p:spPr>
          <a:xfrm>
            <a:off x="4527686" y="508175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在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Drawing Name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填写文件名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,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点击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Browse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设置文件存放路径，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Drawing Type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选择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Board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wizard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），点击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OK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3356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6_Profile">
  <a:themeElements>
    <a:clrScheme name="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6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211625</TotalTime>
  <Words>893</Words>
  <Application>Microsoft Office PowerPoint</Application>
  <PresentationFormat>全屏显示(4:3)</PresentationFormat>
  <Paragraphs>123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-apple-system</vt:lpstr>
      <vt:lpstr>仿宋</vt:lpstr>
      <vt:lpstr>黑体</vt:lpstr>
      <vt:lpstr>宋体</vt:lpstr>
      <vt:lpstr>Arial</vt:lpstr>
      <vt:lpstr>Verdana</vt:lpstr>
      <vt:lpstr>Wingdings</vt:lpstr>
      <vt:lpstr>6_Profile</vt:lpstr>
      <vt:lpstr>1_Profile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LCY</cp:lastModifiedBy>
  <cp:revision>1734</cp:revision>
  <dcterms:created xsi:type="dcterms:W3CDTF">2008-09-01T01:19:24Z</dcterms:created>
  <dcterms:modified xsi:type="dcterms:W3CDTF">2023-06-29T04:36:22Z</dcterms:modified>
</cp:coreProperties>
</file>