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76" r:id="rId6"/>
    <p:sldId id="321" r:id="rId7"/>
    <p:sldId id="326" r:id="rId8"/>
    <p:sldId id="325" r:id="rId9"/>
    <p:sldId id="332" r:id="rId10"/>
    <p:sldId id="322" r:id="rId11"/>
    <p:sldId id="327" r:id="rId12"/>
    <p:sldId id="328" r:id="rId13"/>
    <p:sldId id="333" r:id="rId14"/>
    <p:sldId id="324" r:id="rId15"/>
    <p:sldId id="330" r:id="rId16"/>
    <p:sldId id="329" r:id="rId17"/>
    <p:sldId id="331" r:id="rId18"/>
    <p:sldId id="308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DED"/>
    <a:srgbClr val="32AAE6"/>
    <a:srgbClr val="1EF6DF"/>
    <a:srgbClr val="38465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8" autoAdjust="0"/>
  </p:normalViewPr>
  <p:slideViewPr>
    <p:cSldViewPr>
      <p:cViewPr varScale="1">
        <p:scale>
          <a:sx n="61" d="100"/>
          <a:sy n="61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相当于一个数据库的模板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mongoose.model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集成其基本属性内容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当然也可以选择不继承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基本文档数据的父类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通过集成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定义的基本方法和属性得到相关的内容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这就是实实在在的数据了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Model()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初始化得到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两方面来理解： 从数据库的角度理解，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就是定义表结构，从代码层面理解，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就是是个配置，配置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的属性和方法。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可以从两个角度理解</a:t>
            </a:r>
            <a:endParaRPr lang="en-US" altLang="zh-CN" dirty="0" smtClean="0"/>
          </a:p>
          <a:p>
            <a:r>
              <a:rPr lang="zh-CN" altLang="en-US" dirty="0" smtClean="0"/>
              <a:t>一个角度是数据库的角度，它是用来定义表结构；</a:t>
            </a:r>
            <a:endParaRPr lang="en-US" altLang="zh-CN" dirty="0" smtClean="0"/>
          </a:p>
          <a:p>
            <a:r>
              <a:rPr lang="zh-CN" altLang="en-US" dirty="0" smtClean="0"/>
              <a:t>一个角度是代码的角度，它是一个类，这个类的对象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可以从两个角度理解</a:t>
            </a:r>
            <a:endParaRPr lang="en-US" altLang="zh-CN" dirty="0" smtClean="0"/>
          </a:p>
          <a:p>
            <a:r>
              <a:rPr lang="zh-CN" altLang="en-US" dirty="0" smtClean="0"/>
              <a:t>一个角度是数据库的角度，它是用来定义表结构；</a:t>
            </a:r>
            <a:endParaRPr lang="en-US" altLang="zh-CN" dirty="0" smtClean="0"/>
          </a:p>
          <a:p>
            <a:r>
              <a:rPr lang="zh-CN" altLang="en-US" dirty="0" smtClean="0"/>
              <a:t>一个角度是代码的角度，它是一个类，这个类的对象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1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03712" y="2504220"/>
            <a:ext cx="4896544" cy="7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zh-CN" altLang="en-US" sz="4400" b="1" spc="300" dirty="0">
                <a:solidFill>
                  <a:prstClr val="white"/>
                </a:solidFill>
                <a:cs typeface="+mn-ea"/>
              </a:rPr>
              <a:t>再探</a:t>
            </a:r>
            <a:r>
              <a:rPr lang="en-US" altLang="zh-CN" sz="4400" b="1" spc="300" dirty="0" err="1" smtClean="0">
                <a:solidFill>
                  <a:prstClr val="white"/>
                </a:solidFill>
                <a:cs typeface="+mn-ea"/>
              </a:rPr>
              <a:t>MongoDB</a:t>
            </a:r>
            <a:endParaRPr lang="zh-CN" altLang="en-US" sz="4400" b="1" spc="3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40633" y="5013176"/>
            <a:ext cx="2110734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分享人</a:t>
            </a:r>
            <a:r>
              <a:rPr lang="zh-CN" altLang="en-US" sz="1600" dirty="0" smtClean="0">
                <a:latin typeface="+mn-ea"/>
              </a:rPr>
              <a:t>：解晓伟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95891" y="273790"/>
            <a:ext cx="8002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索引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07368" y="1797783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存在的价值：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避</a:t>
            </a:r>
            <a:r>
              <a:rPr lang="zh-CN" altLang="en-US" dirty="0" smtClean="0"/>
              <a:t>免遍历整个数据库，加快查询速度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付出的代价：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复杂的索引的建立过程是非常消耗系统资源的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796426"/>
            <a:ext cx="6696744" cy="34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10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162880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建方式：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）默认索引</a:t>
            </a:r>
            <a:r>
              <a:rPr lang="en-US" altLang="zh-CN" dirty="0" smtClean="0"/>
              <a:t>_id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_id</a:t>
            </a:r>
            <a:r>
              <a:rPr lang="zh-CN" altLang="en-US" dirty="0"/>
              <a:t>字</a:t>
            </a:r>
            <a:r>
              <a:rPr lang="zh-CN" altLang="en-US" dirty="0" smtClean="0"/>
              <a:t>段如果不自定义，系统会默认创建，并为此字段建立索引，这个字段不能删除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）自建索引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mongoose</a:t>
            </a:r>
            <a:r>
              <a:rPr lang="zh-CN" altLang="en-US" dirty="0" smtClean="0"/>
              <a:t>在定义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时可以创建索引，也可以通过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的实例方法</a:t>
            </a:r>
            <a:r>
              <a:rPr lang="en-US" altLang="zh-CN" dirty="0" smtClean="0"/>
              <a:t>index()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1772816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为不同的数据类型和查询方式提供了不同的索引类型，包括：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）单字段索引</a:t>
            </a:r>
            <a:endParaRPr lang="en-US" altLang="zh-CN" dirty="0" smtClean="0"/>
          </a:p>
          <a:p>
            <a:r>
              <a:rPr lang="en-US" altLang="zh-CN" dirty="0" smtClean="0"/>
              <a:t>    {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: 1, score : -1 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）多重字段索引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addr.zip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 1 }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）地理空间索引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例如：查询附近的餐厅等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）文本索引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对字符串类型的字段可以建立，应用于模糊查询、全文搜索等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）哈希索引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9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01107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08125" y="295952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smtClean="0">
                  <a:solidFill>
                    <a:srgbClr val="1EF6DF"/>
                  </a:solidFill>
                  <a:latin typeface="+mj-ea"/>
                  <a:ea typeface="+mj-ea"/>
                </a:rPr>
                <a:t>事务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4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95894" y="273790"/>
            <a:ext cx="8002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事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务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23392" y="1484784"/>
            <a:ext cx="10513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数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据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库事务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Database Transaction) 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，是指作为单个逻辑工作单元执行的一系列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操作，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要么完全地执行，要么完全地不执行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。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事务性操作要满足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ACID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（原子性、一致性、隔离性和持久性）属性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  </a:t>
            </a: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+mn-ea"/>
                <a:cs typeface="Arial" panose="020B0604020202020204" pitchFamily="34" charset="0"/>
              </a:rPr>
              <a:t>MongoDB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不支持严格的事务性操作，仅能保证单文档操作的原子性。可以用如下方法解决事务性问题：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）利用嵌套文档解决，将原本多文档的操作放在一个文档中进行操作。</a:t>
            </a: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CN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）两阶段提交模式。官方文档举了个例子，见下一页。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052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432" y="1268760"/>
            <a:ext cx="10081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假设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一个情景，你想从账户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转钱到账户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B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。在关系型数据库系统里，你可以在一个多语句事务内从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账户上减去钱并且为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B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账户添加上钱。在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MongoDB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里，你可以模仿两阶段提交以达到一个类似的结果。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这个教程里的例子使用下面的两个集合：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命名为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accounts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的集合存储账户信息。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 命名为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transactions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的集合存储有关转账事务的信息。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3432" y="3336081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）初始化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源账户和目的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账户及转账记录</a:t>
            </a:r>
            <a:endParaRPr lang="zh-CN" alt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db.accounts.insert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([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{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_id: "A", balance: 1000, 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pendingTransactions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[]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},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{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_id: "B", balance: 1000, 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pendingTransactions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[]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</a:t>
            </a:r>
          </a:p>
          <a:p>
            <a:pPr lvl="1"/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])</a:t>
            </a:r>
          </a:p>
          <a:p>
            <a:pPr lvl="1"/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db.transactions.insert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({ 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_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id: 1,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source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"A",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destination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"B",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value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100,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state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"initial", 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</a:t>
            </a: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lastModified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new Date() 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})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7408" y="1124744"/>
            <a:ext cx="110172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</a:t>
            </a:r>
            <a:endParaRPr lang="en-US" altLang="zh-CN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 = </a:t>
            </a:r>
            <a:r>
              <a:rPr lang="en-US" altLang="zh-CN" dirty="0" err="1"/>
              <a:t>db.transactions.findOne</a:t>
            </a:r>
            <a:r>
              <a:rPr lang="en-US" altLang="zh-CN" dirty="0"/>
              <a:t>( { state: "initial" , </a:t>
            </a:r>
            <a:r>
              <a:rPr lang="en-US" altLang="zh-CN" dirty="0" err="1"/>
              <a:t>source</a:t>
            </a:r>
            <a:r>
              <a:rPr lang="en-US" altLang="zh-CN" dirty="0" err="1" smtClean="0"/>
              <a:t>:"</a:t>
            </a:r>
            <a:r>
              <a:rPr lang="en-US" altLang="zh-CN" dirty="0" err="1"/>
              <a:t>A</a:t>
            </a:r>
            <a:r>
              <a:rPr lang="en-US" altLang="zh-CN" dirty="0"/>
              <a:t>", destination: "B"}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db.transactions.update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"initial" },</a:t>
            </a:r>
          </a:p>
          <a:p>
            <a:pPr lvl="1"/>
            <a:r>
              <a:rPr lang="en-US" altLang="zh-CN" dirty="0" smtClean="0"/>
              <a:t>   {</a:t>
            </a:r>
            <a:endParaRPr lang="en-US" altLang="zh-CN" dirty="0"/>
          </a:p>
          <a:p>
            <a:pPr lvl="1"/>
            <a:r>
              <a:rPr lang="en-US" altLang="zh-CN" dirty="0" smtClean="0"/>
              <a:t>     $</a:t>
            </a:r>
            <a:r>
              <a:rPr lang="en-US" altLang="zh-CN" dirty="0"/>
              <a:t>set: { state: "pending" },</a:t>
            </a:r>
          </a:p>
          <a:p>
            <a:pPr lvl="1"/>
            <a:r>
              <a:rPr lang="en-US" altLang="zh-CN" dirty="0" smtClean="0"/>
              <a:t>     $</a:t>
            </a:r>
            <a:r>
              <a:rPr lang="en-US" altLang="zh-CN" dirty="0" err="1"/>
              <a:t>currentDate</a:t>
            </a:r>
            <a:r>
              <a:rPr lang="en-US" altLang="zh-CN" dirty="0"/>
              <a:t>: { </a:t>
            </a:r>
            <a:r>
              <a:rPr lang="en-US" altLang="zh-CN" dirty="0" err="1"/>
              <a:t>lastModified</a:t>
            </a:r>
            <a:r>
              <a:rPr lang="en-US" altLang="zh-CN" dirty="0"/>
              <a:t>: true }</a:t>
            </a:r>
          </a:p>
          <a:p>
            <a:pPr lvl="1"/>
            <a:r>
              <a:rPr lang="en-US" altLang="zh-CN" dirty="0" smtClean="0"/>
              <a:t>   }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）在两个账户中添加交易状态</a:t>
            </a:r>
            <a:endParaRPr lang="en-US" altLang="zh-CN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db.accounts.update</a:t>
            </a:r>
            <a:r>
              <a:rPr lang="en-US" altLang="zh-CN" dirty="0"/>
              <a:t>(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_id: </a:t>
            </a:r>
            <a:r>
              <a:rPr lang="en-US" altLang="zh-CN" dirty="0" err="1"/>
              <a:t>t.source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{ $ne: </a:t>
            </a:r>
            <a:r>
              <a:rPr lang="en-US" altLang="zh-CN" dirty="0" err="1"/>
              <a:t>t._id</a:t>
            </a:r>
            <a:r>
              <a:rPr lang="en-US" altLang="zh-CN" dirty="0"/>
              <a:t> } },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$</a:t>
            </a:r>
            <a:r>
              <a:rPr lang="en-US" altLang="zh-CN" dirty="0" err="1"/>
              <a:t>inc</a:t>
            </a:r>
            <a:r>
              <a:rPr lang="en-US" altLang="zh-CN" dirty="0"/>
              <a:t>: { balance: -</a:t>
            </a:r>
            <a:r>
              <a:rPr lang="en-US" altLang="zh-CN" dirty="0" err="1"/>
              <a:t>t.value</a:t>
            </a:r>
            <a:r>
              <a:rPr lang="en-US" altLang="zh-CN" dirty="0"/>
              <a:t> }, $push: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)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db.accounts.update</a:t>
            </a:r>
            <a:r>
              <a:rPr lang="en-US" altLang="zh-CN" dirty="0"/>
              <a:t>(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_id: </a:t>
            </a:r>
            <a:r>
              <a:rPr lang="en-US" altLang="zh-CN" dirty="0" err="1"/>
              <a:t>t.destination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{ $ne: </a:t>
            </a:r>
            <a:r>
              <a:rPr lang="en-US" altLang="zh-CN" dirty="0" err="1"/>
              <a:t>t._id</a:t>
            </a:r>
            <a:r>
              <a:rPr lang="en-US" altLang="zh-CN" dirty="0"/>
              <a:t> } },</a:t>
            </a:r>
          </a:p>
          <a:p>
            <a:r>
              <a:rPr lang="en-US" altLang="zh-CN" dirty="0" smtClean="0"/>
              <a:t>       { </a:t>
            </a:r>
            <a:r>
              <a:rPr lang="en-US" altLang="zh-CN" dirty="0"/>
              <a:t>$</a:t>
            </a:r>
            <a:r>
              <a:rPr lang="en-US" altLang="zh-CN" dirty="0" err="1"/>
              <a:t>inc</a:t>
            </a:r>
            <a:r>
              <a:rPr lang="en-US" altLang="zh-CN" dirty="0"/>
              <a:t>: { balance: </a:t>
            </a:r>
            <a:r>
              <a:rPr lang="en-US" altLang="zh-CN" dirty="0" err="1"/>
              <a:t>t.value</a:t>
            </a:r>
            <a:r>
              <a:rPr lang="en-US" altLang="zh-CN" dirty="0"/>
              <a:t> }, $push: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r>
              <a:rPr lang="en-US" altLang="zh-CN" dirty="0" smtClean="0"/>
              <a:t>     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980728"/>
            <a:ext cx="104411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applied</a:t>
            </a:r>
          </a:p>
          <a:p>
            <a:pPr lvl="1"/>
            <a:r>
              <a:rPr lang="en-US" altLang="zh-CN" dirty="0" err="1"/>
              <a:t>db.transactions.update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"pending" </a:t>
            </a:r>
            <a:r>
              <a:rPr lang="en-US" altLang="zh-CN" dirty="0" smtClean="0"/>
              <a:t>},</a:t>
            </a:r>
          </a:p>
          <a:p>
            <a:pPr lvl="1"/>
            <a:r>
              <a:rPr lang="en-US" altLang="zh-CN" dirty="0" smtClean="0"/>
              <a:t>  {</a:t>
            </a:r>
          </a:p>
          <a:p>
            <a:pPr lvl="1"/>
            <a:r>
              <a:rPr lang="en-US" altLang="zh-CN" dirty="0" smtClean="0"/>
              <a:t>    $set: { state: "applied" },</a:t>
            </a:r>
          </a:p>
          <a:p>
            <a:pPr lvl="1"/>
            <a:r>
              <a:rPr lang="en-US" altLang="zh-CN" dirty="0" smtClean="0"/>
              <a:t>    $</a:t>
            </a:r>
            <a:r>
              <a:rPr lang="en-US" altLang="zh-CN" dirty="0" err="1" smtClean="0"/>
              <a:t>currentDate</a:t>
            </a:r>
            <a:r>
              <a:rPr lang="en-US" altLang="zh-CN" dirty="0" smtClean="0"/>
              <a:t>: { </a:t>
            </a:r>
            <a:r>
              <a:rPr lang="en-US" altLang="zh-CN" dirty="0" err="1" smtClean="0"/>
              <a:t>lastModified</a:t>
            </a:r>
            <a:r>
              <a:rPr lang="en-US" altLang="zh-CN" dirty="0" smtClean="0"/>
              <a:t>: true }</a:t>
            </a:r>
          </a:p>
          <a:p>
            <a:pPr lvl="1"/>
            <a:r>
              <a:rPr lang="en-US" altLang="zh-CN" dirty="0" smtClean="0"/>
              <a:t>   }</a:t>
            </a:r>
            <a:endParaRPr lang="en-US" altLang="zh-CN" dirty="0"/>
          </a:p>
          <a:p>
            <a:pPr lvl="1"/>
            <a:r>
              <a:rPr lang="en-US" altLang="zh-CN" dirty="0" smtClean="0"/>
              <a:t>)</a:t>
            </a:r>
          </a:p>
          <a:p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(5)</a:t>
            </a:r>
            <a:r>
              <a:rPr lang="zh-CN" altLang="en-US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移除两个账户中的交易记录</a:t>
            </a:r>
            <a:endParaRPr lang="en-US" altLang="zh-CN" b="1" dirty="0" smtClean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/>
              <a:t>db.accounts.update</a:t>
            </a:r>
            <a:r>
              <a:rPr lang="en-US" altLang="zh-CN" dirty="0" smtClean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t.source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},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$pull: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pPr lvl="1"/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db.accounts.update</a:t>
            </a:r>
            <a:r>
              <a:rPr lang="en-US" altLang="zh-CN" dirty="0"/>
              <a:t>(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_id: </a:t>
            </a:r>
            <a:r>
              <a:rPr lang="en-US" altLang="zh-CN" dirty="0" err="1"/>
              <a:t>t.destination</a:t>
            </a:r>
            <a:r>
              <a:rPr lang="en-US" altLang="zh-CN" dirty="0"/>
              <a:t>,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},</a:t>
            </a:r>
          </a:p>
          <a:p>
            <a:pPr lvl="1"/>
            <a:r>
              <a:rPr lang="en-US" altLang="zh-CN" dirty="0" smtClean="0"/>
              <a:t>  { </a:t>
            </a:r>
            <a:r>
              <a:rPr lang="en-US" altLang="zh-CN" dirty="0"/>
              <a:t>$pull: { </a:t>
            </a:r>
            <a:r>
              <a:rPr lang="en-US" altLang="zh-CN" dirty="0" err="1"/>
              <a:t>pendingTransactions</a:t>
            </a:r>
            <a:r>
              <a:rPr lang="en-US" altLang="zh-CN" dirty="0"/>
              <a:t>: </a:t>
            </a:r>
            <a:r>
              <a:rPr lang="en-US" altLang="zh-CN" dirty="0" err="1"/>
              <a:t>t._id</a:t>
            </a:r>
            <a:r>
              <a:rPr lang="en-US" altLang="zh-CN" dirty="0"/>
              <a:t> } }</a:t>
            </a:r>
          </a:p>
          <a:p>
            <a:pPr lvl="1"/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）更新交易状态为</a:t>
            </a:r>
            <a:r>
              <a:rPr lang="en-US" altLang="zh-CN" b="1" dirty="0" smtClean="0">
                <a:solidFill>
                  <a:srgbClr val="31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db.transactions.update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{ </a:t>
            </a:r>
            <a:r>
              <a:rPr lang="en-US" altLang="zh-CN" dirty="0"/>
              <a:t>_id: </a:t>
            </a:r>
            <a:r>
              <a:rPr lang="en-US" altLang="zh-CN" dirty="0" err="1"/>
              <a:t>t._id</a:t>
            </a:r>
            <a:r>
              <a:rPr lang="en-US" altLang="zh-CN" dirty="0"/>
              <a:t>, state: "applied" },</a:t>
            </a:r>
          </a:p>
          <a:p>
            <a:r>
              <a:rPr lang="en-US" altLang="zh-CN" dirty="0" smtClean="0"/>
              <a:t>      {$</a:t>
            </a:r>
            <a:r>
              <a:rPr lang="en-US" altLang="zh-CN" dirty="0"/>
              <a:t>set: { state: "done" </a:t>
            </a:r>
            <a:r>
              <a:rPr lang="en-US" altLang="zh-CN" dirty="0" smtClean="0"/>
              <a:t>},$</a:t>
            </a:r>
            <a:r>
              <a:rPr lang="en-US" altLang="zh-CN" dirty="0" err="1"/>
              <a:t>currentDate</a:t>
            </a:r>
            <a:r>
              <a:rPr lang="en-US" altLang="zh-CN" dirty="0"/>
              <a:t>: { </a:t>
            </a:r>
            <a:r>
              <a:rPr lang="en-US" altLang="zh-CN" dirty="0" err="1"/>
              <a:t>lastModified</a:t>
            </a:r>
            <a:r>
              <a:rPr lang="en-US" altLang="zh-CN" dirty="0"/>
              <a:t>: true </a:t>
            </a:r>
            <a:r>
              <a:rPr lang="en-US" altLang="zh-CN" dirty="0" smtClean="0"/>
              <a:t>}})</a:t>
            </a:r>
            <a:endParaRPr lang="en-US" altLang="zh-CN" dirty="0"/>
          </a:p>
          <a:p>
            <a:endParaRPr lang="zh-CN" altLang="en-US" b="1" dirty="0">
              <a:solidFill>
                <a:srgbClr val="31303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01107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542781" y="2959525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问答交流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9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42619" y="4509120"/>
            <a:ext cx="33009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6600" spc="300" smtClean="0">
                <a:solidFill>
                  <a:prstClr val="white"/>
                </a:solidFill>
                <a:cs typeface="+mn-ea"/>
              </a:rPr>
              <a:t> 谢谢</a:t>
            </a:r>
            <a:r>
              <a:rPr lang="zh-CN" altLang="en-US" sz="6600" spc="300" dirty="0" smtClean="0">
                <a:solidFill>
                  <a:prstClr val="white"/>
                </a:solidFill>
                <a:cs typeface="+mn-ea"/>
              </a:rPr>
              <a:t>！</a:t>
            </a:r>
            <a:endParaRPr lang="zh-CN" altLang="en-US" sz="6600" spc="300" dirty="0">
              <a:solidFill>
                <a:prstClr val="white"/>
              </a:solidFill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5" y="1484784"/>
            <a:ext cx="2457450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4106" y="7476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目     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1367428" y="3744408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EF6DF"/>
                </a:solidFill>
                <a:latin typeface="+mj-ea"/>
                <a:ea typeface="+mj-ea"/>
              </a:rPr>
              <a:t>Mongoose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9596516" y="37444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EF6DF"/>
                </a:solidFill>
                <a:latin typeface="+mj-ea"/>
                <a:ea typeface="+mj-ea"/>
              </a:rPr>
              <a:t>问答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09166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4909" y="224899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01453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04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0"/>
          <p:cNvSpPr txBox="1"/>
          <p:nvPr/>
        </p:nvSpPr>
        <p:spPr>
          <a:xfrm>
            <a:off x="4627964" y="37187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EF6DF"/>
                </a:solidFill>
                <a:latin typeface="+mj-ea"/>
                <a:ea typeface="+mj-ea"/>
              </a:rPr>
              <a:t>索引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32104" y="2276872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7133437" y="37192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EF6DF"/>
                </a:solidFill>
                <a:latin typeface="+mj-ea"/>
                <a:ea typeface="+mj-ea"/>
              </a:rPr>
              <a:t>事务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08125" y="2959525"/>
              <a:ext cx="3368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Mongoose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1705" y="273790"/>
            <a:ext cx="14285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5"/>
          <p:cNvSpPr/>
          <p:nvPr/>
        </p:nvSpPr>
        <p:spPr>
          <a:xfrm>
            <a:off x="155949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Schema</a:t>
            </a:r>
            <a:endParaRPr 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" name="Freeform 8"/>
          <p:cNvSpPr/>
          <p:nvPr/>
        </p:nvSpPr>
        <p:spPr>
          <a:xfrm>
            <a:off x="529305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Model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3" name="Freeform 11"/>
          <p:cNvSpPr/>
          <p:nvPr/>
        </p:nvSpPr>
        <p:spPr>
          <a:xfrm>
            <a:off x="8965464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Instance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1055440" y="4077943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用</a:t>
            </a:r>
            <a:r>
              <a:rPr lang="zh-CN" altLang="en-US" sz="1400" dirty="0">
                <a:sym typeface="+mn-lt"/>
              </a:rPr>
              <a:t>于定</a:t>
            </a:r>
            <a:r>
              <a:rPr lang="zh-CN" altLang="en-US" sz="1400" dirty="0" smtClean="0">
                <a:sym typeface="+mn-lt"/>
              </a:rPr>
              <a:t>义表结构</a:t>
            </a:r>
            <a:endParaRPr lang="en-US" altLang="zh-CN" sz="1400" dirty="0" smtClean="0">
              <a:sym typeface="+mn-lt"/>
            </a:endParaRP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每</a:t>
            </a:r>
            <a:r>
              <a:rPr lang="zh-CN" altLang="en-US" sz="1400" dirty="0">
                <a:sym typeface="+mn-lt"/>
              </a:rPr>
              <a:t>个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会映射到</a:t>
            </a:r>
            <a:r>
              <a:rPr lang="en-US" altLang="zh-CN" sz="1400" dirty="0">
                <a:sym typeface="+mn-lt"/>
              </a:rPr>
              <a:t>mongodb</a:t>
            </a:r>
            <a:r>
              <a:rPr lang="zh-CN" altLang="en-US" sz="1400" dirty="0">
                <a:sym typeface="+mn-lt"/>
              </a:rPr>
              <a:t>中的一个</a:t>
            </a:r>
            <a:r>
              <a:rPr lang="en-US" altLang="zh-CN" sz="1400" dirty="0" smtClean="0">
                <a:sym typeface="+mn-lt"/>
              </a:rPr>
              <a:t>collection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不具备操作数据库的能力 </a:t>
            </a:r>
          </a:p>
        </p:txBody>
      </p:sp>
      <p:sp>
        <p:nvSpPr>
          <p:cNvPr id="16" name="Text Placeholder 2"/>
          <p:cNvSpPr txBox="1"/>
          <p:nvPr/>
        </p:nvSpPr>
        <p:spPr>
          <a:xfrm>
            <a:off x="4871864" y="4077943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由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编译而成的构造</a:t>
            </a:r>
            <a:r>
              <a:rPr lang="zh-CN" altLang="en-US" sz="1400" dirty="0" smtClean="0">
                <a:sym typeface="+mn-lt"/>
              </a:rPr>
              <a:t>器</a:t>
            </a: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可以操作数据库</a:t>
            </a:r>
            <a:endParaRPr lang="en-US" altLang="zh-CN" sz="1400" dirty="0" smtClean="0">
              <a:sym typeface="+mn-lt"/>
            </a:endParaRP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实例就</a:t>
            </a:r>
            <a:r>
              <a:rPr lang="zh-CN" altLang="en-US" sz="1400" dirty="0">
                <a:sym typeface="+mn-lt"/>
              </a:rPr>
              <a:t>是一个文档</a:t>
            </a:r>
            <a:r>
              <a:rPr lang="en-US" altLang="zh-CN" sz="1400" dirty="0" smtClean="0">
                <a:sym typeface="+mn-lt"/>
              </a:rPr>
              <a:t>document</a:t>
            </a:r>
            <a:r>
              <a:rPr lang="zh-CN" altLang="en-US" sz="1400" dirty="0" smtClean="0">
                <a:sym typeface="+mn-lt"/>
              </a:rPr>
              <a:t>，即一条记录</a:t>
            </a:r>
            <a:endParaRPr lang="zh-CN" altLang="en-US" sz="1400" dirty="0">
              <a:sym typeface="+mn-lt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8688288" y="4135429"/>
            <a:ext cx="2436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由</a:t>
            </a: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实例化</a:t>
            </a:r>
            <a:r>
              <a:rPr lang="zh-CN" altLang="en-US" sz="1400" dirty="0">
                <a:sym typeface="+mn-lt"/>
              </a:rPr>
              <a:t>生成</a:t>
            </a:r>
            <a:endParaRPr lang="en-US" altLang="zh-CN" sz="1400" dirty="0" smtClean="0">
              <a:sym typeface="+mn-lt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1400" dirty="0">
              <a:sym typeface="+mn-lt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ym typeface="+mn-lt"/>
              </a:rPr>
              <a:t>具</a:t>
            </a:r>
            <a:r>
              <a:rPr lang="zh-CN" altLang="en-US" sz="1400" dirty="0" smtClean="0">
                <a:sym typeface="+mn-lt"/>
              </a:rPr>
              <a:t>有</a:t>
            </a: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 smtClean="0">
                <a:sym typeface="+mn-lt"/>
              </a:rPr>
              <a:t>类的实例方法，能够操作数据库</a:t>
            </a:r>
            <a:endParaRPr lang="zh-CN" altLang="en-US" sz="1400" dirty="0">
              <a:sym typeface="+mn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107785" y="2736654"/>
            <a:ext cx="493763" cy="3823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30" y="2677868"/>
            <a:ext cx="591363" cy="4999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 animBg="1"/>
      <p:bldP spid="12" grpId="0" animBg="1"/>
      <p:bldP spid="13" grpId="0" animBg="1"/>
      <p:bldP spid="15" grpId="0"/>
      <p:bldP spid="16" grpId="0"/>
      <p:bldP spid="1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766152" y="273790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使用步骤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>
            <a:off x="2351584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3052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14521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45989" y="236951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102636" y="213552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7165572" y="213552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134104" y="261716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9197040" y="261716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2660" y="148478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连接数据库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46419" y="305454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schema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30787" y="148478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model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40616" y="3009100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en-US" altLang="zh-CN" sz="1400" spc="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增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删改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查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等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3789040"/>
            <a:ext cx="93610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简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单例子：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mongoose.connect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localhost:27017/share’); 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连接数据库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mongoose.Schema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({ name: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‘string’,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size: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‘string’ });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Tank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mongoose.model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(‘Tank’,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生成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small = new Tank({ size: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‘small’ }); //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增删改查等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small.save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(function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(err) {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if (err) return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handleError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(err);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console.log('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创建成功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1" grpId="0"/>
      <p:bldP spid="2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537192" y="273790"/>
            <a:ext cx="11176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Schema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39416" y="1443841"/>
            <a:ext cx="10225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chema </a:t>
            </a:r>
            <a:r>
              <a:rPr lang="zh-CN" altLang="en-US" dirty="0"/>
              <a:t>定义表结构，用于生</a:t>
            </a:r>
            <a:r>
              <a:rPr lang="zh-CN" altLang="en-US" dirty="0" smtClean="0"/>
              <a:t>成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r>
              <a:rPr lang="en-US" altLang="zh-CN" dirty="0"/>
              <a:t>, </a:t>
            </a:r>
            <a:r>
              <a:rPr lang="zh-CN" altLang="en-US" dirty="0"/>
              <a:t>特点如下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）定义表的字段及索引，</a:t>
            </a:r>
            <a:r>
              <a:rPr lang="en-US" altLang="zh-CN" dirty="0"/>
              <a:t>10</a:t>
            </a:r>
            <a:r>
              <a:rPr lang="zh-CN" altLang="en-US" dirty="0"/>
              <a:t>种数据类型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）定义虚拟字段（类似</a:t>
            </a:r>
            <a:r>
              <a:rPr lang="en-US" altLang="zh-CN" dirty="0" err="1"/>
              <a:t>vue</a:t>
            </a:r>
            <a:r>
              <a:rPr lang="zh-CN" altLang="en-US" dirty="0"/>
              <a:t>的计算属性）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）定义字段别名，好处在于节省空间和带宽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）定义实例方法，即</a:t>
            </a:r>
            <a:r>
              <a:rPr lang="zh-CN" altLang="en-US" dirty="0"/>
              <a:t>文</a:t>
            </a:r>
            <a:r>
              <a:rPr lang="zh-CN" altLang="en-US" dirty="0" smtClean="0"/>
              <a:t>档对象的方法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定</a:t>
            </a:r>
            <a:r>
              <a:rPr lang="zh-CN" altLang="en-US" dirty="0" smtClean="0"/>
              <a:t>义静</a:t>
            </a:r>
            <a:r>
              <a:rPr lang="zh-CN" altLang="en-US" dirty="0"/>
              <a:t>态方</a:t>
            </a:r>
            <a:r>
              <a:rPr lang="zh-CN" altLang="en-US" dirty="0" smtClean="0"/>
              <a:t>法，即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类的静态方法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）定义索引，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会自动为</a:t>
            </a:r>
            <a:r>
              <a:rPr lang="en-US" altLang="zh-CN" dirty="0" smtClean="0"/>
              <a:t>_id</a:t>
            </a:r>
            <a:r>
              <a:rPr lang="zh-CN" altLang="en-US" dirty="0" smtClean="0"/>
              <a:t>建立索引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）多达近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项的配</a:t>
            </a:r>
            <a:r>
              <a:rPr lang="zh-CN" altLang="en-US" dirty="0"/>
              <a:t>置项，影响数据库性能、安</a:t>
            </a:r>
            <a:r>
              <a:rPr lang="zh-CN" altLang="en-US" dirty="0" smtClean="0"/>
              <a:t>全等</a:t>
            </a:r>
            <a:r>
              <a:rPr lang="zh-CN" altLang="en-US" dirty="0"/>
              <a:t>多方面</a:t>
            </a:r>
          </a:p>
          <a:p>
            <a:endParaRPr lang="en-US" altLang="zh-CN" dirty="0"/>
          </a:p>
          <a:p>
            <a:r>
              <a:rPr lang="zh-CN" altLang="en-US" dirty="0" smtClean="0"/>
              <a:t>细</a:t>
            </a:r>
            <a:r>
              <a:rPr lang="zh-CN" altLang="en-US" dirty="0"/>
              <a:t>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）给</a:t>
            </a:r>
            <a:r>
              <a:rPr lang="en-US" altLang="zh-CN" dirty="0"/>
              <a:t>Schema</a:t>
            </a:r>
            <a:r>
              <a:rPr lang="zh-CN" altLang="en-US" dirty="0"/>
              <a:t>定义</a:t>
            </a:r>
            <a:r>
              <a:rPr lang="en-US" altLang="zh-CN" dirty="0"/>
              <a:t>method</a:t>
            </a:r>
            <a:r>
              <a:rPr lang="zh-CN" altLang="en-US" dirty="0"/>
              <a:t>时，不要使用箭头函数，因为箭头函</a:t>
            </a:r>
            <a:r>
              <a:rPr lang="zh-CN" altLang="en-US" dirty="0" smtClean="0"/>
              <a:t>数会影响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级别可以定义索引，但不能定义符合索引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</a:t>
            </a:r>
            <a:r>
              <a:rPr lang="zh-CN" altLang="en-US" dirty="0" smtClean="0"/>
              <a:t>查</a:t>
            </a:r>
            <a:r>
              <a:rPr lang="zh-CN" altLang="en-US" dirty="0"/>
              <a:t>询时不能按虚拟属性查</a:t>
            </a:r>
            <a:r>
              <a:rPr lang="zh-CN" altLang="en-US" dirty="0" smtClean="0"/>
              <a:t>询，因为数据库里压根就没存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定</a:t>
            </a:r>
            <a:r>
              <a:rPr lang="zh-CN" altLang="en-US" dirty="0" smtClean="0"/>
              <a:t>义字段时可定义别</a:t>
            </a:r>
            <a:r>
              <a:rPr lang="zh-CN" altLang="en-US" dirty="0"/>
              <a:t>名</a:t>
            </a:r>
            <a:r>
              <a:rPr lang="en-US" altLang="zh-CN" dirty="0"/>
              <a:t>alias</a:t>
            </a:r>
            <a:r>
              <a:rPr lang="zh-CN" altLang="en-US" dirty="0"/>
              <a:t>，好处是存的时候节约空间，传输的时候节约流量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）常用配置项：</a:t>
            </a:r>
            <a:r>
              <a:rPr lang="en-US" altLang="zh-CN" dirty="0" err="1" smtClean="0"/>
              <a:t>autoIndex</a:t>
            </a:r>
            <a:r>
              <a:rPr lang="zh-CN" altLang="en-US" dirty="0"/>
              <a:t>、</a:t>
            </a:r>
            <a:r>
              <a:rPr lang="en-US" altLang="zh-CN" dirty="0" smtClean="0"/>
              <a:t>timestamps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writeConcern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097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614938" y="273790"/>
            <a:ext cx="9621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Model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39416" y="1443841"/>
            <a:ext cx="10225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27448" y="1735806"/>
            <a:ext cx="103456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/>
              <a:t>构</a:t>
            </a:r>
            <a:r>
              <a:rPr lang="zh-CN" altLang="en-US" dirty="0" smtClean="0"/>
              <a:t>造函数通过</a:t>
            </a:r>
            <a:r>
              <a:rPr lang="en-US" altLang="zh-CN" dirty="0" err="1" smtClean="0"/>
              <a:t>mongoose.model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方法生成，</a:t>
            </a:r>
            <a:r>
              <a:rPr lang="zh-CN" altLang="en-US" dirty="0"/>
              <a:t>可以执行</a:t>
            </a:r>
            <a:r>
              <a:rPr lang="en-US" altLang="zh-CN" dirty="0"/>
              <a:t>CURD</a:t>
            </a:r>
            <a:r>
              <a:rPr lang="zh-CN" altLang="en-US" dirty="0"/>
              <a:t>操作</a:t>
            </a:r>
            <a:r>
              <a:rPr lang="en-US" altLang="zh-CN" dirty="0"/>
              <a:t>,model</a:t>
            </a:r>
            <a:r>
              <a:rPr lang="zh-CN" altLang="en-US" dirty="0"/>
              <a:t>的实例就是</a:t>
            </a:r>
            <a:r>
              <a:rPr lang="en-US" altLang="zh-CN" dirty="0" smtClean="0"/>
              <a:t>document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）新增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两类方法：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a. </a:t>
            </a:r>
            <a:r>
              <a:rPr lang="zh-CN" altLang="en-US" dirty="0" smtClean="0"/>
              <a:t>直接调用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静态方法，</a:t>
            </a:r>
            <a:r>
              <a:rPr lang="en-US" altLang="zh-CN" dirty="0" err="1" smtClean="0"/>
              <a:t>Model.create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Model.insertMany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b. </a:t>
            </a:r>
            <a:r>
              <a:rPr lang="zh-CN" altLang="en-US" dirty="0"/>
              <a:t>创建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实例，调用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的实例方法</a:t>
            </a:r>
            <a:r>
              <a:rPr lang="en-US" altLang="zh-CN" dirty="0" smtClean="0"/>
              <a:t>save()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直</a:t>
            </a:r>
            <a:r>
              <a:rPr lang="zh-CN" altLang="en-US" dirty="0"/>
              <a:t>接调用</a:t>
            </a:r>
            <a:r>
              <a:rPr lang="en-US" altLang="zh-CN" dirty="0"/>
              <a:t>Model</a:t>
            </a:r>
            <a:r>
              <a:rPr lang="zh-CN" altLang="en-US" dirty="0"/>
              <a:t>静态方</a:t>
            </a:r>
            <a:r>
              <a:rPr lang="zh-CN" altLang="en-US" dirty="0" smtClean="0"/>
              <a:t>法 </a:t>
            </a:r>
            <a:r>
              <a:rPr lang="en-US" altLang="zh-CN" dirty="0" err="1" smtClean="0"/>
              <a:t>Model.remove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Model.deleteMany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Model.deleteOne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</a:t>
            </a:r>
            <a:r>
              <a:rPr lang="zh-CN" altLang="en-US" dirty="0" smtClean="0"/>
              <a:t>新</a:t>
            </a:r>
            <a:endParaRPr lang="en-US" altLang="zh-CN" dirty="0" smtClean="0"/>
          </a:p>
          <a:p>
            <a:r>
              <a:rPr lang="zh-CN" altLang="en-US" dirty="0" smtClean="0"/>
              <a:t>     直</a:t>
            </a:r>
            <a:r>
              <a:rPr lang="zh-CN" altLang="en-US" dirty="0"/>
              <a:t>接调用</a:t>
            </a:r>
            <a:r>
              <a:rPr lang="en-US" altLang="zh-CN" dirty="0"/>
              <a:t>Model</a:t>
            </a:r>
            <a:r>
              <a:rPr lang="zh-CN" altLang="en-US" dirty="0"/>
              <a:t>静态</a:t>
            </a:r>
            <a:r>
              <a:rPr lang="zh-CN" altLang="en-US" dirty="0" smtClean="0"/>
              <a:t>方法 </a:t>
            </a:r>
            <a:r>
              <a:rPr lang="en-US" altLang="zh-CN" dirty="0" err="1" smtClean="0"/>
              <a:t>Model.update</a:t>
            </a:r>
            <a:r>
              <a:rPr lang="en-US" altLang="zh-CN" dirty="0" smtClean="0"/>
              <a:t>()</a:t>
            </a:r>
            <a:r>
              <a:rPr lang="zh-CN" altLang="en-US" dirty="0"/>
              <a:t>、</a:t>
            </a:r>
            <a:r>
              <a:rPr lang="en-US" altLang="zh-CN" dirty="0" err="1" smtClean="0"/>
              <a:t>Model.updateMany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 smtClean="0"/>
              <a:t>Model.updateOne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061" y="6490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63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80728"/>
            <a:ext cx="1296144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）基</a:t>
            </a:r>
            <a:r>
              <a:rPr lang="zh-CN" altLang="en-US" dirty="0"/>
              <a:t>本查询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altLang="zh-CN" dirty="0"/>
              <a:t>Model</a:t>
            </a:r>
            <a:r>
              <a:rPr lang="zh-CN" altLang="en-US" dirty="0"/>
              <a:t>静态方法</a:t>
            </a:r>
            <a:r>
              <a:rPr lang="en-US" altLang="zh-CN" dirty="0" err="1"/>
              <a:t>Model.find</a:t>
            </a:r>
            <a:r>
              <a:rPr lang="en-US" altLang="zh-CN" dirty="0"/>
              <a:t>(),</a:t>
            </a:r>
            <a:r>
              <a:rPr lang="zh-CN" altLang="en-US" dirty="0"/>
              <a:t>返回</a:t>
            </a:r>
            <a:r>
              <a:rPr lang="en-US" altLang="zh-CN" dirty="0"/>
              <a:t>Query</a:t>
            </a:r>
            <a:r>
              <a:rPr lang="zh-CN" altLang="en-US" dirty="0"/>
              <a:t>实例。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find</a:t>
            </a:r>
            <a:r>
              <a:rPr lang="zh-CN" altLang="en-US" dirty="0"/>
              <a:t>方法涉及</a:t>
            </a:r>
            <a:r>
              <a:rPr lang="en-US" altLang="zh-CN" dirty="0"/>
              <a:t>4</a:t>
            </a:r>
            <a:r>
              <a:rPr lang="zh-CN" altLang="en-US" dirty="0"/>
              <a:t>个参数：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a.conditions</a:t>
            </a:r>
            <a:r>
              <a:rPr lang="en-US" altLang="zh-CN" dirty="0"/>
              <a:t> </a:t>
            </a:r>
            <a:r>
              <a:rPr lang="zh-CN" altLang="en-US" dirty="0"/>
              <a:t>查询条件</a:t>
            </a:r>
            <a:r>
              <a:rPr lang="en-US" altLang="zh-CN" dirty="0"/>
              <a:t>,</a:t>
            </a:r>
            <a:r>
              <a:rPr lang="zh-CN" altLang="en-US" dirty="0"/>
              <a:t>这里可以使用一些查询操作符代替方法调用，例如</a:t>
            </a:r>
            <a:r>
              <a:rPr lang="en-US" altLang="zh-CN" dirty="0"/>
              <a:t>$</a:t>
            </a:r>
            <a:r>
              <a:rPr lang="en-US" altLang="zh-CN" dirty="0" err="1"/>
              <a:t>gte</a:t>
            </a:r>
            <a:r>
              <a:rPr lang="en-US" altLang="zh-CN" dirty="0"/>
              <a:t>,$</a:t>
            </a:r>
            <a:r>
              <a:rPr lang="en-US" altLang="zh-CN" dirty="0" err="1"/>
              <a:t>in,$</a:t>
            </a:r>
            <a:r>
              <a:rPr lang="en-US" altLang="zh-CN" dirty="0" err="1" smtClean="0"/>
              <a:t>ne,$or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       b.[projection] </a:t>
            </a:r>
            <a:r>
              <a:rPr lang="zh-CN" altLang="en-US" dirty="0"/>
              <a:t>返回字段，可以是空格分隔的字符串，也可以是对象。例如‘</a:t>
            </a:r>
            <a:r>
              <a:rPr lang="en-US" altLang="zh-CN" dirty="0"/>
              <a:t>name -age</a:t>
            </a:r>
            <a:r>
              <a:rPr lang="zh-CN" altLang="en-US" dirty="0"/>
              <a:t>’</a:t>
            </a:r>
            <a:r>
              <a:rPr lang="en-US" altLang="zh-CN" dirty="0"/>
              <a:t>{name:1,age:0}</a:t>
            </a:r>
          </a:p>
          <a:p>
            <a:r>
              <a:rPr lang="en-US" altLang="zh-CN" dirty="0"/>
              <a:t>       c.[options]  </a:t>
            </a:r>
            <a:r>
              <a:rPr lang="zh-CN" altLang="en-US" dirty="0"/>
              <a:t>配置项 常用的有</a:t>
            </a:r>
            <a:r>
              <a:rPr lang="en-US" altLang="zh-CN" dirty="0"/>
              <a:t>sort</a:t>
            </a:r>
            <a:r>
              <a:rPr lang="zh-CN" altLang="en-US" dirty="0"/>
              <a:t>、</a:t>
            </a:r>
            <a:r>
              <a:rPr lang="en-US" altLang="zh-CN" dirty="0"/>
              <a:t>limit</a:t>
            </a:r>
            <a:r>
              <a:rPr lang="zh-CN" altLang="en-US" dirty="0"/>
              <a:t>、</a:t>
            </a:r>
            <a:r>
              <a:rPr lang="en-US" altLang="zh-CN" dirty="0"/>
              <a:t>skip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       d.[callback] </a:t>
            </a:r>
            <a:r>
              <a:rPr lang="zh-CN" altLang="en-US" dirty="0"/>
              <a:t>回掉函数，第一个参数是</a:t>
            </a:r>
            <a:r>
              <a:rPr lang="en-US" altLang="zh-CN" dirty="0"/>
              <a:t>err</a:t>
            </a:r>
            <a:r>
              <a:rPr lang="zh-CN" altLang="en-US" dirty="0"/>
              <a:t>对象，第二个参数是返回的</a:t>
            </a:r>
            <a:r>
              <a:rPr lang="en-US" altLang="zh-CN" dirty="0"/>
              <a:t>document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/>
              <a:t>a.Query</a:t>
            </a:r>
            <a:r>
              <a:rPr lang="zh-CN" altLang="en-US" dirty="0"/>
              <a:t>实例支持链式调用，最后调用</a:t>
            </a:r>
            <a:r>
              <a:rPr lang="en-US" altLang="zh-CN" dirty="0"/>
              <a:t>exec()</a:t>
            </a:r>
            <a:r>
              <a:rPr lang="zh-CN" altLang="en-US" dirty="0"/>
              <a:t>方法执行，</a:t>
            </a:r>
            <a:r>
              <a:rPr lang="en-US" altLang="zh-CN" dirty="0"/>
              <a:t>exec()</a:t>
            </a:r>
            <a:r>
              <a:rPr lang="zh-CN" altLang="en-US" dirty="0"/>
              <a:t>返回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b.conditions</a:t>
            </a:r>
            <a:r>
              <a:rPr lang="zh-CN" altLang="en-US" dirty="0"/>
              <a:t>中查询操作符都可以使用</a:t>
            </a:r>
            <a:r>
              <a:rPr lang="en-US" altLang="zh-CN" dirty="0"/>
              <a:t>Query</a:t>
            </a:r>
            <a:r>
              <a:rPr lang="zh-CN" altLang="en-US" dirty="0"/>
              <a:t>的实例方法代替，进行链式查询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zh-CN" dirty="0">
                <a:solidFill>
                  <a:srgbClr val="FF0000"/>
                </a:solidFill>
              </a:rPr>
              <a:t>User.find({age: {$gte: 21, $lte: 65}}, c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); </a:t>
            </a:r>
            <a:r>
              <a:rPr lang="zh-CN" altLang="en-US" dirty="0">
                <a:solidFill>
                  <a:srgbClr val="FF0000"/>
                </a:solidFill>
              </a:rPr>
              <a:t>等价于 </a:t>
            </a:r>
            <a:r>
              <a:rPr lang="zh-CN" altLang="zh-CN" dirty="0">
                <a:solidFill>
                  <a:srgbClr val="FF0000"/>
                </a:solidFill>
              </a:rPr>
              <a:t>User.where('age').gte(21).lte(65).exec(</a:t>
            </a:r>
            <a:r>
              <a:rPr lang="en-US" altLang="zh-CN" dirty="0" err="1">
                <a:solidFill>
                  <a:srgbClr val="FF0000"/>
                </a:solidFill>
              </a:rPr>
              <a:t>cb</a:t>
            </a:r>
            <a:r>
              <a:rPr lang="zh-CN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）联表查询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涉及两个表的查询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两</a:t>
            </a:r>
            <a:r>
              <a:rPr lang="zh-CN" altLang="en-US" dirty="0" smtClean="0"/>
              <a:t>种方法：</a:t>
            </a:r>
            <a:endParaRPr lang="en-US" altLang="zh-CN" dirty="0" smtClean="0"/>
          </a:p>
          <a:p>
            <a:r>
              <a:rPr lang="en-US" altLang="zh-CN" dirty="0" smtClean="0"/>
              <a:t>     a.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populate()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即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Kitten.find().populate({path: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'owner'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select: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'name'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match: { color: </a:t>
            </a:r>
            <a:r>
              <a:rPr lang="zh-CN" altLang="zh-CN" dirty="0">
                <a:solidFill>
                  <a:srgbClr val="DD1144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'black'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}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options: { sort: { name: </a:t>
            </a:r>
            <a:r>
              <a:rPr lang="zh-CN" altLang="zh-CN" dirty="0">
                <a:solidFill>
                  <a:srgbClr val="008080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-1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}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})</a:t>
            </a:r>
            <a:r>
              <a:rPr lang="zh-CN" altLang="en-US" dirty="0" smtClean="0"/>
              <a:t>          </a:t>
            </a:r>
            <a:endParaRPr lang="en-US" altLang="zh-CN" dirty="0" smtClean="0"/>
          </a:p>
          <a:p>
            <a:r>
              <a:rPr lang="en-US" altLang="zh-CN" dirty="0" smtClean="0"/>
              <a:t>     b.</a:t>
            </a:r>
            <a:r>
              <a:rPr lang="zh-CN" altLang="en-US" dirty="0"/>
              <a:t>直</a:t>
            </a:r>
            <a:r>
              <a:rPr lang="zh-CN" altLang="en-US" dirty="0" smtClean="0"/>
              <a:t>接调用</a:t>
            </a:r>
            <a:r>
              <a:rPr lang="en-US" altLang="zh-CN" dirty="0" err="1" smtClean="0"/>
              <a:t>Model.populate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方法，返回</a:t>
            </a:r>
            <a:r>
              <a:rPr lang="en-US" altLang="zh-CN" dirty="0" smtClean="0"/>
              <a:t>promise</a:t>
            </a:r>
            <a:endParaRPr lang="en-US" altLang="zh-CN" dirty="0"/>
          </a:p>
          <a:p>
            <a:pPr marL="0" lvl="1"/>
            <a:r>
              <a:rPr lang="en-US" altLang="zh-CN" sz="1400" dirty="0" smtClean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              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Kitten.populate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(docs,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{path: 'owner'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select: 'name'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match: { color: 'black' } ,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 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options: { sort: { name: -1 }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})</a:t>
            </a:r>
          </a:p>
          <a:p>
            <a:pPr marL="0" lvl="1"/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  <a:ea typeface="Menlo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01107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08125" y="295952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索引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4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1467</Words>
  <Application>Microsoft Office PowerPoint</Application>
  <PresentationFormat>宽屏</PresentationFormat>
  <Paragraphs>220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Futura LT Medium</vt:lpstr>
      <vt:lpstr>Menlo</vt:lpstr>
      <vt:lpstr>宋体</vt:lpstr>
      <vt:lpstr>微软雅黑</vt:lpstr>
      <vt:lpstr>Arial</vt:lpstr>
      <vt:lpstr>Calibri</vt:lpstr>
      <vt:lpstr>Courier New</vt:lpstr>
      <vt:lpstr>Tahoma</vt:lpstr>
      <vt:lpstr>Verdana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user</dc:creator>
  <cp:keywords>user</cp:keywords>
  <dc:description>www.1ppt.com</dc:description>
  <cp:lastModifiedBy>xiexw</cp:lastModifiedBy>
  <cp:revision>220</cp:revision>
  <dcterms:created xsi:type="dcterms:W3CDTF">2016-12-21T14:18:00Z</dcterms:created>
  <dcterms:modified xsi:type="dcterms:W3CDTF">2018-10-30T07:30:42Z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