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76" r:id="rId6"/>
    <p:sldId id="321" r:id="rId7"/>
    <p:sldId id="319" r:id="rId8"/>
    <p:sldId id="320" r:id="rId9"/>
    <p:sldId id="304" r:id="rId10"/>
    <p:sldId id="313" r:id="rId11"/>
    <p:sldId id="314" r:id="rId12"/>
    <p:sldId id="315" r:id="rId13"/>
    <p:sldId id="316" r:id="rId14"/>
    <p:sldId id="317" r:id="rId15"/>
    <p:sldId id="318" r:id="rId16"/>
    <p:sldId id="30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DED"/>
    <a:srgbClr val="32AAE6"/>
    <a:srgbClr val="1EF6DF"/>
    <a:srgbClr val="38465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8" autoAdjust="0"/>
  </p:normalViewPr>
  <p:slideViewPr>
    <p:cSldViewPr>
      <p:cViewPr varScale="1">
        <p:scale>
          <a:sx n="61" d="100"/>
          <a:sy n="61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相当于一个数据库的模板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Model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mongoose.model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集成其基本属性内容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当然也可以选择不继承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基本文档数据的父类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通过集成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定义的基本方法和属性得到相关的内容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instance: 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这就是实实在在的数据了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 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Model()</a:t>
            </a:r>
            <a:r>
              <a:rPr lang="zh-CN" alt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初始化得到</a:t>
            </a:r>
            <a:r>
              <a:rPr lang="en-US" altLang="zh-CN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Mongooose中，有三个比较重要的概念，分别是Schema、Model、Entity。它们的关系是：Schema生成Model，Model创造Document，Model和Document都可对数据库操作造成影响，但Model比Document更具操作性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　　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用于定义数据库的结构。类似创建表时的数据定义(不仅仅可以定义文档的结构和属性，还可以定义文档的实例方法、静态模型方法、复合索引等)，每个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会映射到mongodb中的一个collection，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不具备操作数据库的能力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Model是由Schema编译而成的构造器，具有抽象属性和行为，可以对数据库进行增删查改。Model的每一个实例（instance）就是一个文档document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　　Document是由Model创建的实体，它的操作也会影响数据库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两方面来理解： 从数据库的角度理解，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就是定义表结构，从代码层面理解，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Schema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就是是个配置，配置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的属性和方法。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9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5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6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6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9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55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396F7-F700-4236-B7AD-BC65ED1DAD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03712" y="2504220"/>
            <a:ext cx="4896544" cy="7807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/>
            <a:r>
              <a:rPr lang="zh-CN" altLang="en-US" sz="4400" b="1" spc="300" dirty="0">
                <a:solidFill>
                  <a:prstClr val="white"/>
                </a:solidFill>
                <a:cs typeface="+mn-ea"/>
              </a:rPr>
              <a:t>再探</a:t>
            </a:r>
            <a:r>
              <a:rPr lang="en-US" altLang="zh-CN" sz="4400" b="1" spc="300" dirty="0" err="1" smtClean="0">
                <a:solidFill>
                  <a:prstClr val="white"/>
                </a:solidFill>
                <a:cs typeface="+mn-ea"/>
              </a:rPr>
              <a:t>MongoDB</a:t>
            </a:r>
            <a:endParaRPr lang="zh-CN" altLang="en-US" sz="4400" b="1" spc="3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40633" y="5013176"/>
            <a:ext cx="2110734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分享人</a:t>
            </a:r>
            <a:r>
              <a:rPr lang="zh-CN" altLang="en-US" sz="1600" dirty="0" smtClean="0">
                <a:latin typeface="+mn-ea"/>
              </a:rPr>
              <a:t>：解晓伟</a:t>
            </a: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766158" y="273790"/>
            <a:ext cx="26597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） 创建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s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chema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" y="1624976"/>
            <a:ext cx="5066475" cy="38164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06109" y="1624976"/>
            <a:ext cx="67858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文档结构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String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Number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Date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Buffer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Boolean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Mixed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ObjectId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Array </a:t>
            </a: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配置项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 safe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strict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versionKey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autoIndex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capped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timestamps</a:t>
            </a: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实例方法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zh-CN" altLang="en-US" sz="1600" dirty="0" smtClean="0">
                <a:latin typeface="+mn-ea"/>
              </a:rPr>
              <a:t>文档实例可以使用的方法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静态方法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      </a:t>
            </a:r>
            <a:r>
              <a:rPr lang="zh-CN" altLang="en-US" sz="1600" dirty="0" smtClean="0">
                <a:latin typeface="+mn-ea"/>
              </a:rPr>
              <a:t>文档模型具有的方法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虚拟属性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</a:t>
            </a:r>
            <a:r>
              <a:rPr lang="zh-CN" altLang="en-US" sz="1600" dirty="0" smtClean="0">
                <a:latin typeface="+mn-ea"/>
              </a:rPr>
              <a:t>类似于</a:t>
            </a:r>
            <a:r>
              <a:rPr lang="en-US" altLang="zh-CN" sz="1600" dirty="0" smtClean="0">
                <a:latin typeface="+mn-ea"/>
              </a:rPr>
              <a:t>Vue</a:t>
            </a:r>
            <a:r>
              <a:rPr lang="zh-CN" altLang="en-US" sz="1600" dirty="0" smtClean="0">
                <a:latin typeface="+mn-ea"/>
              </a:rPr>
              <a:t>中的计算属性，可以定义一个属性的</a:t>
            </a:r>
            <a:r>
              <a:rPr lang="en-US" altLang="zh-CN" sz="1600" dirty="0" smtClean="0">
                <a:latin typeface="+mn-ea"/>
              </a:rPr>
              <a:t>get</a:t>
            </a:r>
            <a:r>
              <a:rPr lang="zh-CN" altLang="en-US" sz="1600" dirty="0" smtClean="0">
                <a:latin typeface="+mn-ea"/>
              </a:rPr>
              <a:t>和</a:t>
            </a:r>
            <a:r>
              <a:rPr lang="en-US" altLang="zh-CN" sz="1600" dirty="0" smtClean="0">
                <a:latin typeface="+mn-ea"/>
              </a:rPr>
              <a:t>set</a:t>
            </a:r>
            <a:r>
              <a:rPr lang="zh-CN" altLang="en-US" sz="1600" dirty="0" smtClean="0">
                <a:latin typeface="+mn-ea"/>
              </a:rPr>
              <a:t>方法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sz="1600" dirty="0">
                <a:latin typeface="+mn-ea"/>
              </a:rPr>
              <a:t>索引或者复合索引能让搜索更加高效，默认索引就是主键索引</a:t>
            </a:r>
            <a:r>
              <a:rPr lang="zh-CN" altLang="zh-CN" sz="1600" dirty="0">
                <a:solidFill>
                  <a:srgbClr val="FF0000"/>
                </a:solidFill>
                <a:latin typeface="+mn-ea"/>
              </a:rPr>
              <a:t>ObjectId</a:t>
            </a:r>
            <a:r>
              <a:rPr lang="zh-CN" altLang="zh-CN" sz="1600" dirty="0">
                <a:latin typeface="+mn-ea"/>
              </a:rPr>
              <a:t>，属性名为</a:t>
            </a:r>
            <a:r>
              <a:rPr lang="zh-CN" altLang="zh-CN" sz="1600" dirty="0">
                <a:solidFill>
                  <a:srgbClr val="FF0000"/>
                </a:solidFill>
                <a:latin typeface="+mn-ea"/>
              </a:rPr>
              <a:t>_id </a:t>
            </a:r>
          </a:p>
        </p:txBody>
      </p:sp>
    </p:spTree>
    <p:extLst>
      <p:ext uri="{BB962C8B-B14F-4D97-AF65-F5344CB8AC3E}">
        <p14:creationId xmlns:p14="http://schemas.microsoft.com/office/powerpoint/2010/main" val="2089963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843904" y="273790"/>
            <a:ext cx="25042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创建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model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511" y="1844824"/>
            <a:ext cx="6848995" cy="1304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1511" y="3845727"/>
            <a:ext cx="6848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Mongoose.model</a:t>
            </a:r>
            <a:r>
              <a:rPr lang="zh-CN" altLang="en-US" dirty="0" smtClean="0"/>
              <a:t>的第一个参数与创建的集合有影射关系，第二个参数是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Model</a:t>
            </a:r>
            <a:r>
              <a:rPr lang="zh-CN" altLang="en-US" dirty="0" smtClean="0"/>
              <a:t>具有定义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时的静态方法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Model</a:t>
            </a:r>
            <a:r>
              <a:rPr lang="zh-CN" altLang="en-US" dirty="0" smtClean="0"/>
              <a:t>具有操作数据库的</a:t>
            </a:r>
            <a:r>
              <a:rPr lang="en-US" altLang="zh-CN" dirty="0" smtClean="0"/>
              <a:t>API,</a:t>
            </a:r>
            <a:r>
              <a:rPr lang="zh-CN" altLang="en-US" dirty="0" smtClean="0"/>
              <a:t>包括增、删、改、查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862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615489" y="273790"/>
            <a:ext cx="296106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）增删改查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- 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增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19" y="1340768"/>
            <a:ext cx="4304506" cy="4478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31234" y="2749139"/>
            <a:ext cx="6060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两种方式：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+mn-ea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>
                <a:solidFill>
                  <a:srgbClr val="333333"/>
                </a:solidFill>
                <a:latin typeface="+mn-ea"/>
              </a:rPr>
              <a:t>如果</a:t>
            </a:r>
            <a:r>
              <a:rPr lang="zh-CN" altLang="zh-CN" sz="1600" dirty="0" smtClean="0">
                <a:solidFill>
                  <a:srgbClr val="333333"/>
                </a:solidFill>
                <a:latin typeface="+mn-ea"/>
              </a:rPr>
              <a:t>是</a:t>
            </a:r>
            <a:r>
              <a:rPr lang="en-US" altLang="zh-CN" sz="1600" dirty="0" smtClean="0">
                <a:solidFill>
                  <a:srgbClr val="DD1144"/>
                </a:solidFill>
                <a:latin typeface="+mn-ea"/>
              </a:rPr>
              <a:t>Model</a:t>
            </a:r>
            <a:r>
              <a:rPr lang="zh-CN" altLang="en-US" sz="1600" dirty="0" smtClean="0">
                <a:solidFill>
                  <a:srgbClr val="DD1144"/>
                </a:solidFill>
                <a:latin typeface="+mn-ea"/>
              </a:rPr>
              <a:t>实例创建</a:t>
            </a:r>
            <a:r>
              <a:rPr lang="zh-CN" altLang="zh-CN" sz="1600" dirty="0" smtClean="0">
                <a:solidFill>
                  <a:srgbClr val="333333"/>
                </a:solidFill>
                <a:latin typeface="+mn-ea"/>
              </a:rPr>
              <a:t>，使用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</a:rPr>
              <a:t>实例的</a:t>
            </a:r>
            <a:r>
              <a:rPr lang="zh-CN" altLang="zh-CN" sz="1600" dirty="0" smtClean="0">
                <a:solidFill>
                  <a:srgbClr val="DD1144"/>
                </a:solidFill>
                <a:latin typeface="+mn-ea"/>
              </a:rPr>
              <a:t>save</a:t>
            </a:r>
            <a:r>
              <a:rPr lang="zh-CN" altLang="zh-CN" sz="1600" dirty="0" smtClean="0">
                <a:solidFill>
                  <a:srgbClr val="333333"/>
                </a:solidFill>
                <a:latin typeface="+mn-ea"/>
              </a:rPr>
              <a:t>方法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</a:rPr>
              <a:t>。</a:t>
            </a:r>
            <a:endParaRPr lang="en-US" altLang="zh-CN" sz="1600" dirty="0" smtClean="0">
              <a:solidFill>
                <a:srgbClr val="333333"/>
              </a:solidFill>
              <a:latin typeface="+mn-ea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1600" dirty="0" smtClean="0">
              <a:solidFill>
                <a:srgbClr val="333333"/>
              </a:solidFill>
              <a:latin typeface="+mn-ea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 smtClean="0">
                <a:solidFill>
                  <a:srgbClr val="333333"/>
                </a:solidFill>
                <a:latin typeface="+mn-ea"/>
              </a:rPr>
              <a:t>如果是</a:t>
            </a:r>
            <a:r>
              <a:rPr lang="zh-CN" altLang="zh-CN" sz="1600" dirty="0" smtClean="0">
                <a:solidFill>
                  <a:srgbClr val="DD1144"/>
                </a:solidFill>
                <a:latin typeface="+mn-ea"/>
              </a:rPr>
              <a:t>Model</a:t>
            </a:r>
            <a:r>
              <a:rPr lang="zh-CN" altLang="en-US" sz="1600" dirty="0" smtClean="0">
                <a:solidFill>
                  <a:srgbClr val="DD1144"/>
                </a:solidFill>
                <a:latin typeface="+mn-ea"/>
              </a:rPr>
              <a:t>创建</a:t>
            </a:r>
            <a:r>
              <a:rPr lang="zh-CN" altLang="zh-CN" sz="1600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zh-CN" altLang="zh-CN" sz="1600" dirty="0">
                <a:solidFill>
                  <a:srgbClr val="333333"/>
                </a:solidFill>
                <a:latin typeface="+mn-ea"/>
              </a:rPr>
              <a:t>使用</a:t>
            </a:r>
            <a:r>
              <a:rPr lang="zh-CN" altLang="zh-CN" sz="1600" dirty="0">
                <a:solidFill>
                  <a:srgbClr val="DD1144"/>
                </a:solidFill>
                <a:latin typeface="+mn-ea"/>
              </a:rPr>
              <a:t>create</a:t>
            </a:r>
            <a:r>
              <a:rPr lang="zh-CN" altLang="zh-CN" sz="1600" dirty="0" smtClean="0">
                <a:solidFill>
                  <a:srgbClr val="333333"/>
                </a:solidFill>
                <a:latin typeface="+mn-ea"/>
              </a:rPr>
              <a:t>方法</a:t>
            </a:r>
            <a:endParaRPr lang="en-US" altLang="zh-CN" sz="1600" dirty="0" smtClean="0">
              <a:solidFill>
                <a:srgbClr val="333333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en-US" altLang="zh-CN" sz="1600" dirty="0" err="1" smtClean="0">
                <a:latin typeface="+mn-ea"/>
              </a:rPr>
              <a:t>record.create</a:t>
            </a:r>
            <a:r>
              <a:rPr lang="en-US" altLang="zh-CN" sz="1600" dirty="0" smtClean="0">
                <a:latin typeface="+mn-ea"/>
              </a:rPr>
              <a:t>({…</a:t>
            </a:r>
            <a:r>
              <a:rPr lang="en-US" altLang="zh-CN" sz="1600" dirty="0" err="1" smtClean="0">
                <a:latin typeface="+mn-ea"/>
              </a:rPr>
              <a:t>req.body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ip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getClientIp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en-US" altLang="zh-CN" sz="1600" dirty="0" err="1" smtClean="0">
                <a:latin typeface="+mn-ea"/>
              </a:rPr>
              <a:t>req</a:t>
            </a:r>
            <a:r>
              <a:rPr lang="en-US" altLang="zh-CN" sz="1600" dirty="0" smtClean="0">
                <a:latin typeface="+mn-ea"/>
              </a:rPr>
              <a:t>)}, callback)</a:t>
            </a:r>
            <a:endParaRPr lang="zh-CN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125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615480" y="273790"/>
            <a:ext cx="296106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）增删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改查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 - 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删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7" y="1556792"/>
            <a:ext cx="5052789" cy="4152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31234" y="2749139"/>
            <a:ext cx="60607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sz="1600" dirty="0">
              <a:latin typeface="+mn-ea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>
                <a:latin typeface="Arial Unicode MS" panose="020B0604020202020204" pitchFamily="34" charset="-122"/>
              </a:rPr>
              <a:t>Model.remove(conditions, [callback]) </a:t>
            </a:r>
            <a:endParaRPr lang="en-US" altLang="zh-CN" sz="1600" dirty="0" smtClean="0">
              <a:latin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 smtClean="0">
                <a:latin typeface="Arial Unicode MS" panose="020B0604020202020204" pitchFamily="34" charset="-122"/>
              </a:rPr>
              <a:t>Model</a:t>
            </a:r>
            <a:r>
              <a:rPr lang="zh-CN" altLang="zh-CN" sz="1600" dirty="0">
                <a:latin typeface="Arial Unicode MS" panose="020B0604020202020204" pitchFamily="34" charset="-122"/>
              </a:rPr>
              <a:t>.findByIdAndRemove(id, [options], [callback]) </a:t>
            </a:r>
            <a:endParaRPr lang="en-US" altLang="zh-CN" sz="1600" dirty="0" smtClean="0">
              <a:latin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 smtClean="0">
                <a:latin typeface="Arial Unicode MS" panose="020B0604020202020204" pitchFamily="34" charset="-122"/>
              </a:rPr>
              <a:t>Model</a:t>
            </a:r>
            <a:r>
              <a:rPr lang="zh-CN" altLang="zh-CN" sz="1600" dirty="0">
                <a:latin typeface="Arial Unicode MS" panose="020B0604020202020204" pitchFamily="34" charset="-122"/>
              </a:rPr>
              <a:t>.findOneAndRemove(conditions, [options], [callback])</a:t>
            </a:r>
            <a:r>
              <a:rPr lang="zh-CN" altLang="zh-CN" sz="20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endParaRPr lang="zh-CN" altLang="zh-CN" sz="1600" dirty="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92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538536" y="273790"/>
            <a:ext cx="31149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）增删改查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– 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改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88" y="3212976"/>
            <a:ext cx="5172249" cy="3366862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5992" y="1346779"/>
            <a:ext cx="73800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>
                <a:latin typeface="+mn-ea"/>
              </a:rPr>
              <a:t>Model.update(conditions, update, [options], [callback]) </a:t>
            </a:r>
            <a:endParaRPr lang="en-US" altLang="zh-CN" sz="1600" dirty="0" smtClean="0">
              <a:latin typeface="+mn-ea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+mn-ea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 smtClean="0">
                <a:latin typeface="+mn-ea"/>
              </a:rPr>
              <a:t>Model</a:t>
            </a:r>
            <a:r>
              <a:rPr lang="zh-CN" altLang="zh-CN" sz="1600" dirty="0">
                <a:latin typeface="+mn-ea"/>
              </a:rPr>
              <a:t>.findByIdAndUpdate(id, [update], [options</a:t>
            </a:r>
            <a:r>
              <a:rPr lang="zh-CN" altLang="zh-CN" sz="1600" dirty="0" smtClean="0">
                <a:latin typeface="+mn-ea"/>
              </a:rPr>
              <a:t>], [</a:t>
            </a:r>
            <a:r>
              <a:rPr lang="zh-CN" altLang="zh-CN" sz="1600" dirty="0">
                <a:latin typeface="+mn-ea"/>
              </a:rPr>
              <a:t>callback]) </a:t>
            </a:r>
            <a:endParaRPr lang="en-US" altLang="zh-CN" sz="1600" dirty="0" smtClean="0">
              <a:latin typeface="+mn-ea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+mn-ea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600" dirty="0" smtClean="0">
                <a:latin typeface="+mn-ea"/>
              </a:rPr>
              <a:t>Model</a:t>
            </a:r>
            <a:r>
              <a:rPr lang="zh-CN" altLang="zh-CN" sz="1600" dirty="0">
                <a:latin typeface="+mn-ea"/>
              </a:rPr>
              <a:t>.findOneAndUpdate([conditions], [update], [options], [callback]) </a:t>
            </a:r>
          </a:p>
        </p:txBody>
      </p:sp>
    </p:spTree>
    <p:extLst>
      <p:ext uri="{BB962C8B-B14F-4D97-AF65-F5344CB8AC3E}">
        <p14:creationId xmlns:p14="http://schemas.microsoft.com/office/powerpoint/2010/main" val="1754169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538538" y="273790"/>
            <a:ext cx="31149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）增删改查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– 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查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5" y="3429000"/>
            <a:ext cx="10363200" cy="306705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12" y="5823356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7368" y="5251018"/>
            <a:ext cx="65" cy="36673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412" y="1200738"/>
            <a:ext cx="103632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两种方式：</a:t>
            </a:r>
            <a:endParaRPr lang="en-US" altLang="zh-CN" dirty="0" smtClean="0">
              <a:solidFill>
                <a:srgbClr val="393939"/>
              </a:solidFill>
              <a:latin typeface="Arial Unicode MS" panose="020B0604020202020204" pitchFamily="34" charset="-122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直接查询</a:t>
            </a:r>
            <a:endParaRPr lang="en-US" altLang="zh-CN" dirty="0" smtClean="0">
              <a:solidFill>
                <a:srgbClr val="393939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     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Model</a:t>
            </a:r>
            <a:r>
              <a:rPr lang="zh-CN" altLang="zh-CN" dirty="0">
                <a:solidFill>
                  <a:srgbClr val="393939"/>
                </a:solidFill>
                <a:latin typeface="Arial Unicode MS" panose="020B0604020202020204" pitchFamily="34" charset="-122"/>
              </a:rPr>
              <a:t>.find(conditions, [fields], [options], 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callback) </a:t>
            </a:r>
            <a:endParaRPr lang="en-US" altLang="zh-CN" dirty="0" smtClean="0">
              <a:solidFill>
                <a:srgbClr val="393939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 smtClean="0">
              <a:solidFill>
                <a:srgbClr val="393939"/>
              </a:solidFill>
              <a:latin typeface="Arial Unicode MS" panose="020B0604020202020204" pitchFamily="34" charset="-122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链式查询</a:t>
            </a:r>
            <a:endParaRPr lang="en-US" altLang="zh-CN" dirty="0" smtClean="0">
              <a:solidFill>
                <a:srgbClr val="393939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不</a:t>
            </a:r>
            <a:r>
              <a:rPr lang="zh-CN" altLang="zh-CN" dirty="0">
                <a:solidFill>
                  <a:srgbClr val="393939"/>
                </a:solidFill>
                <a:latin typeface="Arial Unicode MS" panose="020B0604020202020204" pitchFamily="34" charset="-122"/>
              </a:rPr>
              <a:t>带callback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，返回query</a:t>
            </a:r>
            <a:r>
              <a:rPr lang="zh-CN" altLang="en-US" dirty="0">
                <a:solidFill>
                  <a:srgbClr val="393939"/>
                </a:solidFill>
                <a:latin typeface="Arial Unicode MS" panose="020B0604020202020204" pitchFamily="34" charset="-122"/>
              </a:rPr>
              <a:t>（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没有</a:t>
            </a:r>
            <a:r>
              <a:rPr lang="zh-CN" altLang="zh-CN" dirty="0">
                <a:solidFill>
                  <a:srgbClr val="393939"/>
                </a:solidFill>
                <a:latin typeface="Arial Unicode MS" panose="020B0604020202020204" pitchFamily="34" charset="-122"/>
              </a:rPr>
              <a:t>执行的预编译查询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语句</a:t>
            </a:r>
            <a:r>
              <a:rPr lang="zh-CN" altLang="en-US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）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，</a:t>
            </a:r>
            <a:r>
              <a:rPr lang="en-US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uery</a:t>
            </a:r>
            <a:r>
              <a:rPr lang="zh-CN" altLang="zh-CN" dirty="0">
                <a:solidFill>
                  <a:srgbClr val="393939"/>
                </a:solidFill>
                <a:latin typeface="Arial Unicode MS" panose="020B0604020202020204" pitchFamily="34" charset="-122"/>
              </a:rPr>
              <a:t>对象执行的方法都将返回自己，只有在执行exec方法时才执行查询，而且必须有回</a:t>
            </a:r>
            <a:r>
              <a:rPr lang="zh-CN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调</a:t>
            </a:r>
            <a:r>
              <a:rPr lang="en-US" altLang="zh-CN" dirty="0" smtClean="0">
                <a:solidFill>
                  <a:srgbClr val="393939"/>
                </a:solidFill>
                <a:latin typeface="Arial Unicode MS" panose="020B0604020202020204" pitchFamily="34" charset="-122"/>
              </a:rPr>
              <a:t>.</a:t>
            </a:r>
            <a:endParaRPr lang="en-US" altLang="zh-CN" dirty="0">
              <a:solidFill>
                <a:srgbClr val="393939"/>
              </a:solidFill>
              <a:latin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393939"/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70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01107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542781" y="2959525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问答交流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9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18810" y="2498457"/>
            <a:ext cx="195438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6600" spc="300" dirty="0" smtClean="0">
                <a:solidFill>
                  <a:prstClr val="white"/>
                </a:solidFill>
                <a:cs typeface="+mn-ea"/>
              </a:rPr>
              <a:t>谢谢</a:t>
            </a:r>
            <a:endParaRPr lang="zh-CN" altLang="en-US" sz="6600" spc="300" dirty="0">
              <a:solidFill>
                <a:prstClr val="white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84106" y="7476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目     录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0"/>
          <p:cNvSpPr txBox="1"/>
          <p:nvPr/>
        </p:nvSpPr>
        <p:spPr>
          <a:xfrm>
            <a:off x="1864699" y="3744408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EF6DF"/>
                </a:solidFill>
                <a:latin typeface="+mj-ea"/>
                <a:ea typeface="+mj-ea"/>
              </a:rPr>
              <a:t>Mongoose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  <p:sp>
        <p:nvSpPr>
          <p:cNvPr id="9" name="TextBox 20"/>
          <p:cNvSpPr txBox="1"/>
          <p:nvPr/>
        </p:nvSpPr>
        <p:spPr>
          <a:xfrm>
            <a:off x="8509886" y="37444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EF6DF"/>
                </a:solidFill>
                <a:latin typeface="+mj-ea"/>
                <a:ea typeface="+mj-ea"/>
              </a:rPr>
              <a:t>问答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67608" y="2272836"/>
            <a:ext cx="1162498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01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5289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02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48356" y="2272836"/>
            <a:ext cx="103105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37DFEA"/>
                </a:solidFill>
              </a:rPr>
              <a:t>03</a:t>
            </a:r>
            <a:endParaRPr lang="zh-CN" altLang="en-US" sz="6600" dirty="0">
              <a:solidFill>
                <a:srgbClr val="37DFE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82835" y="1986643"/>
            <a:ext cx="9173431" cy="2888343"/>
            <a:chOff x="1536067" y="2293257"/>
            <a:chExt cx="9173431" cy="28883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536067" y="2293257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536067" y="5181600"/>
              <a:ext cx="9173431" cy="0"/>
            </a:xfrm>
            <a:prstGeom prst="line">
              <a:avLst/>
            </a:prstGeom>
            <a:ln>
              <a:solidFill>
                <a:srgbClr val="37DFEA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0"/>
          <p:cNvSpPr txBox="1"/>
          <p:nvPr/>
        </p:nvSpPr>
        <p:spPr>
          <a:xfrm>
            <a:off x="5674041" y="37444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1EF6DF"/>
                </a:solidFill>
                <a:latin typeface="+mj-ea"/>
                <a:ea typeface="+mj-ea"/>
              </a:rPr>
              <a:t>索引</a:t>
            </a:r>
            <a:endParaRPr lang="zh-CN" altLang="en-US" sz="3600" dirty="0">
              <a:solidFill>
                <a:srgbClr val="1EF6D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9" grpId="0"/>
          <p:bldP spid="13" grpId="0"/>
          <p:bldP spid="15" grpId="0"/>
          <p:bldP spid="16" grpId="0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9" grpId="0"/>
          <p:bldP spid="13" grpId="0"/>
          <p:bldP spid="15" grpId="0"/>
          <p:bldP spid="16" grpId="0"/>
          <p:bldP spid="1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925527" cy="189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2" name="同侧圆角矩形 1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10" name="TextBox 20"/>
            <p:cNvSpPr txBox="1"/>
            <p:nvPr/>
          </p:nvSpPr>
          <p:spPr>
            <a:xfrm>
              <a:off x="6708125" y="2959525"/>
              <a:ext cx="3368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1EF6DF"/>
                  </a:solidFill>
                  <a:latin typeface="+mj-ea"/>
                  <a:ea typeface="+mj-ea"/>
                </a:rPr>
                <a:t>Mongoose</a:t>
              </a:r>
              <a:endParaRPr lang="zh-CN" altLang="en-US" sz="4800" dirty="0">
                <a:solidFill>
                  <a:srgbClr val="1EF6DF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381705" y="273790"/>
            <a:ext cx="14285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5"/>
          <p:cNvSpPr/>
          <p:nvPr/>
        </p:nvSpPr>
        <p:spPr>
          <a:xfrm>
            <a:off x="155949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Schema</a:t>
            </a:r>
            <a:endParaRPr 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" name="Freeform 8"/>
          <p:cNvSpPr/>
          <p:nvPr/>
        </p:nvSpPr>
        <p:spPr>
          <a:xfrm>
            <a:off x="5293056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Model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3" name="Freeform 11"/>
          <p:cNvSpPr/>
          <p:nvPr/>
        </p:nvSpPr>
        <p:spPr>
          <a:xfrm>
            <a:off x="8965464" y="2060848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sym typeface="+mn-lt"/>
              </a:rPr>
              <a:t>Instance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" name="Text Placeholder 2"/>
          <p:cNvSpPr txBox="1"/>
          <p:nvPr/>
        </p:nvSpPr>
        <p:spPr>
          <a:xfrm>
            <a:off x="1055440" y="4077943"/>
            <a:ext cx="266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用</a:t>
            </a:r>
            <a:r>
              <a:rPr lang="zh-CN" altLang="en-US" sz="1400" dirty="0">
                <a:sym typeface="+mn-lt"/>
              </a:rPr>
              <a:t>于定义数据库的结构。类似创建表时的数据定</a:t>
            </a:r>
            <a:r>
              <a:rPr lang="zh-CN" altLang="en-US" sz="1400" dirty="0" smtClean="0">
                <a:sym typeface="+mn-lt"/>
              </a:rPr>
              <a:t>义</a:t>
            </a:r>
            <a:r>
              <a:rPr lang="zh-CN" altLang="en-US" sz="1400" dirty="0">
                <a:sym typeface="+mn-lt"/>
              </a:rPr>
              <a:t>、</a:t>
            </a:r>
            <a:r>
              <a:rPr lang="zh-CN" altLang="en-US" sz="1400" dirty="0" smtClean="0">
                <a:sym typeface="+mn-lt"/>
              </a:rPr>
              <a:t>文</a:t>
            </a:r>
            <a:r>
              <a:rPr lang="zh-CN" altLang="en-US" sz="1400" dirty="0">
                <a:sym typeface="+mn-lt"/>
              </a:rPr>
              <a:t>档的实例方法、静态模型方法、复合索引等</a:t>
            </a:r>
            <a:endParaRPr lang="en-US" altLang="zh-CN" sz="1400" dirty="0" smtClean="0">
              <a:sym typeface="+mn-lt"/>
            </a:endParaRP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每</a:t>
            </a:r>
            <a:r>
              <a:rPr lang="zh-CN" altLang="en-US" sz="1400" dirty="0">
                <a:sym typeface="+mn-lt"/>
              </a:rPr>
              <a:t>个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会映射到</a:t>
            </a:r>
            <a:r>
              <a:rPr lang="en-US" altLang="zh-CN" sz="1400" dirty="0">
                <a:sym typeface="+mn-lt"/>
              </a:rPr>
              <a:t>mongodb</a:t>
            </a:r>
            <a:r>
              <a:rPr lang="zh-CN" altLang="en-US" sz="1400" dirty="0">
                <a:sym typeface="+mn-lt"/>
              </a:rPr>
              <a:t>中的一个</a:t>
            </a:r>
            <a:r>
              <a:rPr lang="en-US" altLang="zh-CN" sz="1400" dirty="0" smtClean="0">
                <a:sym typeface="+mn-lt"/>
              </a:rPr>
              <a:t>collection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不具备操作数据库的能力 </a:t>
            </a:r>
          </a:p>
        </p:txBody>
      </p:sp>
      <p:sp>
        <p:nvSpPr>
          <p:cNvPr id="16" name="Text Placeholder 2"/>
          <p:cNvSpPr txBox="1"/>
          <p:nvPr/>
        </p:nvSpPr>
        <p:spPr>
          <a:xfrm>
            <a:off x="4871864" y="4077943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ym typeface="+mn-lt"/>
              </a:rPr>
              <a:t>由</a:t>
            </a:r>
            <a:r>
              <a:rPr lang="en-US" altLang="zh-CN" sz="1400" dirty="0">
                <a:sym typeface="+mn-lt"/>
              </a:rPr>
              <a:t>Schema</a:t>
            </a:r>
            <a:r>
              <a:rPr lang="zh-CN" altLang="en-US" sz="1400" dirty="0">
                <a:sym typeface="+mn-lt"/>
              </a:rPr>
              <a:t>编译而成的构造器，具有抽象属性和行为，可以对数据库进行增删查</a:t>
            </a:r>
            <a:r>
              <a:rPr lang="zh-CN" altLang="en-US" sz="1400" dirty="0" smtClean="0">
                <a:sym typeface="+mn-lt"/>
              </a:rPr>
              <a:t>改</a:t>
            </a:r>
            <a:endParaRPr lang="en-US" altLang="zh-CN" sz="1400" dirty="0" smtClean="0">
              <a:sym typeface="+mn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zh-CN" sz="1400" dirty="0" smtClean="0">
              <a:sym typeface="+mn-lt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Model</a:t>
            </a:r>
            <a:r>
              <a:rPr lang="zh-CN" altLang="en-US" sz="1400" dirty="0">
                <a:sym typeface="+mn-lt"/>
              </a:rPr>
              <a:t>的每一个实</a:t>
            </a:r>
            <a:r>
              <a:rPr lang="zh-CN" altLang="en-US" sz="1400" dirty="0" smtClean="0">
                <a:sym typeface="+mn-lt"/>
              </a:rPr>
              <a:t>例就</a:t>
            </a:r>
            <a:r>
              <a:rPr lang="zh-CN" altLang="en-US" sz="1400" dirty="0">
                <a:sym typeface="+mn-lt"/>
              </a:rPr>
              <a:t>是一个文档</a:t>
            </a:r>
            <a:r>
              <a:rPr lang="en-US" altLang="zh-CN" sz="1400" dirty="0">
                <a:sym typeface="+mn-lt"/>
              </a:rPr>
              <a:t>document</a:t>
            </a:r>
            <a:endParaRPr lang="zh-CN" altLang="en-US" sz="1400" dirty="0">
              <a:sym typeface="+mn-lt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8688288" y="4135429"/>
            <a:ext cx="24367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>
                <a:sym typeface="+mn-lt"/>
              </a:rPr>
              <a:t>Model</a:t>
            </a:r>
            <a:r>
              <a:rPr lang="zh-CN" altLang="en-US" sz="1400" dirty="0">
                <a:sym typeface="+mn-lt"/>
              </a:rPr>
              <a:t>的每一个实例（</a:t>
            </a:r>
            <a:r>
              <a:rPr lang="en-US" altLang="zh-CN" sz="1400" dirty="0">
                <a:sym typeface="+mn-lt"/>
              </a:rPr>
              <a:t>instance</a:t>
            </a:r>
            <a:r>
              <a:rPr lang="zh-CN" altLang="en-US" sz="1400" dirty="0">
                <a:sym typeface="+mn-lt"/>
              </a:rPr>
              <a:t>）就是一个文档</a:t>
            </a:r>
            <a:r>
              <a:rPr lang="en-US" altLang="zh-CN" sz="1400" dirty="0" smtClean="0">
                <a:sym typeface="+mn-lt"/>
              </a:rPr>
              <a:t>document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zh-CN" sz="1400" dirty="0">
              <a:sym typeface="+mn-lt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ym typeface="+mn-lt"/>
              </a:rPr>
              <a:t>Document</a:t>
            </a:r>
            <a:r>
              <a:rPr lang="zh-CN" altLang="en-US" sz="1400" dirty="0">
                <a:sym typeface="+mn-lt"/>
              </a:rPr>
              <a:t>是由</a:t>
            </a:r>
            <a:r>
              <a:rPr lang="en-US" altLang="zh-CN" sz="1400" dirty="0">
                <a:sym typeface="+mn-lt"/>
              </a:rPr>
              <a:t>Model</a:t>
            </a:r>
            <a:r>
              <a:rPr lang="zh-CN" altLang="en-US" sz="1400" dirty="0">
                <a:sym typeface="+mn-lt"/>
              </a:rPr>
              <a:t>创建的实体，它的操作也会影响数据库</a:t>
            </a:r>
          </a:p>
        </p:txBody>
      </p:sp>
      <p:sp>
        <p:nvSpPr>
          <p:cNvPr id="3" name="右箭头 2"/>
          <p:cNvSpPr/>
          <p:nvPr/>
        </p:nvSpPr>
        <p:spPr>
          <a:xfrm>
            <a:off x="4107785" y="2736654"/>
            <a:ext cx="493763" cy="3823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30" y="2677868"/>
            <a:ext cx="591363" cy="49991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 animBg="1"/>
      <p:bldP spid="12" grpId="0" animBg="1"/>
      <p:bldP spid="13" grpId="0" animBg="1"/>
      <p:bldP spid="15" grpId="0"/>
      <p:bldP spid="16" grpId="0"/>
      <p:bldP spid="1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766152" y="273790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Mongoose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使用步骤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圆角矩形 7"/>
          <p:cNvSpPr/>
          <p:nvPr/>
        </p:nvSpPr>
        <p:spPr>
          <a:xfrm>
            <a:off x="2351584" y="344963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83052" y="344963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14521" y="344963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445989" y="3449631"/>
            <a:ext cx="1873579" cy="147009"/>
          </a:xfrm>
          <a:prstGeom prst="roundRect">
            <a:avLst>
              <a:gd name="adj" fmla="val 50000"/>
            </a:avLst>
          </a:pr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3102636" y="321564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7165572" y="3215640"/>
            <a:ext cx="371475" cy="13335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134104" y="369728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9197040" y="3697280"/>
            <a:ext cx="371475" cy="133350"/>
          </a:xfrm>
          <a:custGeom>
            <a:avLst/>
            <a:gdLst>
              <a:gd name="connsiteX0" fmla="*/ 0 w 371475"/>
              <a:gd name="connsiteY0" fmla="*/ 0 h 133350"/>
              <a:gd name="connsiteX1" fmla="*/ 371475 w 371475"/>
              <a:gd name="connsiteY1" fmla="*/ 0 h 133350"/>
              <a:gd name="connsiteX2" fmla="*/ 185737 w 371475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3350">
                <a:moveTo>
                  <a:pt x="0" y="0"/>
                </a:moveTo>
                <a:lnTo>
                  <a:pt x="371475" y="0"/>
                </a:lnTo>
                <a:lnTo>
                  <a:pt x="185737" y="1333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2660" y="256490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1.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连接数据库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46419" y="4134667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schema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30787" y="256490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3.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创建</a:t>
            </a:r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model</a:t>
            </a:r>
            <a:endParaRPr lang="zh-CN" altLang="en-US" sz="1400" spc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40616" y="4089220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20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1400" spc="0" dirty="0" smtClean="0">
                <a:solidFill>
                  <a:srgbClr val="C00000"/>
                </a:solidFill>
                <a:latin typeface="+mn-ea"/>
                <a:ea typeface="+mn-ea"/>
              </a:rPr>
              <a:t>4.</a:t>
            </a:r>
            <a:r>
              <a:rPr lang="en-US" altLang="zh-CN" sz="1400" spc="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增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删改</a:t>
            </a:r>
            <a:r>
              <a:rPr lang="zh-CN" altLang="en-US" sz="1400" spc="0" dirty="0" smtClean="0">
                <a:solidFill>
                  <a:srgbClr val="C00000"/>
                </a:solidFill>
                <a:latin typeface="+mn-ea"/>
                <a:ea typeface="+mn-ea"/>
              </a:rPr>
              <a:t>查</a:t>
            </a:r>
            <a:r>
              <a:rPr lang="zh-CN" altLang="en-US" sz="1400" spc="0" dirty="0">
                <a:solidFill>
                  <a:srgbClr val="C00000"/>
                </a:solidFill>
                <a:latin typeface="+mn-ea"/>
                <a:ea typeface="+mn-ea"/>
              </a:rPr>
              <a:t>等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1" grpId="0"/>
      <p:bldP spid="2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537192" y="273790"/>
            <a:ext cx="111761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Schema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839416" y="1443841"/>
            <a:ext cx="102251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可以从两个角度理解</a:t>
            </a:r>
            <a:endParaRPr lang="en-US" altLang="zh-CN" dirty="0" smtClean="0"/>
          </a:p>
          <a:p>
            <a:r>
              <a:rPr lang="zh-CN" altLang="en-US" dirty="0" smtClean="0"/>
              <a:t>一个角度是数据库的角度，它是用来定义表结构；</a:t>
            </a:r>
            <a:endParaRPr lang="en-US" altLang="zh-CN" dirty="0" smtClean="0"/>
          </a:p>
          <a:p>
            <a:r>
              <a:rPr lang="zh-CN" altLang="en-US" dirty="0" smtClean="0"/>
              <a:t>一个角度是代码的角度，它是一个类，这个类的对象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）表的属性定义，包括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种类型的定义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）实例方法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）静态方法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）查询帮助函数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）索引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细节：给</a:t>
            </a:r>
            <a:r>
              <a:rPr lang="en-US" altLang="zh-CN" dirty="0"/>
              <a:t>Schema</a:t>
            </a:r>
            <a:r>
              <a:rPr lang="zh-CN" altLang="en-US" dirty="0"/>
              <a:t>定义</a:t>
            </a:r>
            <a:r>
              <a:rPr lang="en-US" altLang="zh-CN" dirty="0"/>
              <a:t>method</a:t>
            </a:r>
            <a:r>
              <a:rPr lang="zh-CN" altLang="en-US" dirty="0"/>
              <a:t>时，不要使用箭头函数，因为箭头函数不能自动绑定</a:t>
            </a:r>
            <a:r>
              <a:rPr lang="en-US" altLang="zh-CN" dirty="0"/>
              <a:t>this</a:t>
            </a:r>
          </a:p>
          <a:p>
            <a:r>
              <a:rPr lang="en-US" altLang="zh-CN" dirty="0"/>
              <a:t>2.Schema</a:t>
            </a:r>
            <a:r>
              <a:rPr lang="zh-CN" altLang="en-US" dirty="0"/>
              <a:t>定义</a:t>
            </a:r>
            <a:r>
              <a:rPr lang="en-US" altLang="zh-CN" dirty="0"/>
              <a:t>method</a:t>
            </a:r>
            <a:r>
              <a:rPr lang="zh-CN" altLang="en-US" dirty="0"/>
              <a:t>有三种方法，可以直接用</a:t>
            </a:r>
            <a:r>
              <a:rPr lang="en-US" altLang="zh-CN" dirty="0" err="1"/>
              <a:t>animalSchema.methods.findSimilarTypes</a:t>
            </a:r>
            <a:r>
              <a:rPr lang="en-US" altLang="zh-CN" dirty="0"/>
              <a:t> ,</a:t>
            </a:r>
            <a:r>
              <a:rPr lang="zh-CN" altLang="en-US" dirty="0"/>
              <a:t>也可以使用</a:t>
            </a:r>
            <a:r>
              <a:rPr lang="en-US" altLang="zh-CN" dirty="0" err="1"/>
              <a:t>schema.method</a:t>
            </a:r>
            <a:r>
              <a:rPr lang="zh-CN" altLang="en-US" dirty="0"/>
              <a:t>（）</a:t>
            </a:r>
            <a:r>
              <a:rPr lang="en-US" altLang="zh-CN" dirty="0"/>
              <a:t>,</a:t>
            </a:r>
            <a:r>
              <a:rPr lang="zh-CN" altLang="en-US" dirty="0"/>
              <a:t>可以传入两个参数，也可以传入一个</a:t>
            </a:r>
            <a:r>
              <a:rPr lang="en-US" altLang="zh-CN" dirty="0"/>
              <a:t>methods</a:t>
            </a:r>
            <a:r>
              <a:rPr lang="zh-CN" altLang="en-US" dirty="0"/>
              <a:t>键值对，非常灵活，方法中的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en-US" altLang="zh-CN" dirty="0"/>
              <a:t>document</a:t>
            </a:r>
          </a:p>
          <a:p>
            <a:r>
              <a:rPr lang="en-US" altLang="zh-CN" dirty="0"/>
              <a:t>3.Statics</a:t>
            </a:r>
            <a:r>
              <a:rPr lang="zh-CN" altLang="en-US" dirty="0"/>
              <a:t>定义静态方法，方法中的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en-US" altLang="zh-CN" dirty="0"/>
              <a:t>Model</a:t>
            </a:r>
            <a:r>
              <a:rPr lang="zh-CN" altLang="en-US" dirty="0"/>
              <a:t>类</a:t>
            </a:r>
          </a:p>
          <a:p>
            <a:r>
              <a:rPr lang="en-US" altLang="zh-CN" dirty="0"/>
              <a:t>4.QueryHelpers Query</a:t>
            </a:r>
            <a:r>
              <a:rPr lang="zh-CN" altLang="en-US" dirty="0"/>
              <a:t>对象的实例方法，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r>
              <a:rPr lang="en-US" altLang="zh-CN" dirty="0"/>
              <a:t>query</a:t>
            </a:r>
            <a:r>
              <a:rPr lang="zh-CN" altLang="en-US" dirty="0"/>
              <a:t>实例</a:t>
            </a:r>
          </a:p>
          <a:p>
            <a:r>
              <a:rPr lang="en-US" altLang="zh-CN" dirty="0"/>
              <a:t>5.Schema</a:t>
            </a:r>
            <a:r>
              <a:rPr lang="zh-CN" altLang="en-US" dirty="0"/>
              <a:t>中定义索引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虚拟属性</a:t>
            </a:r>
            <a:r>
              <a:rPr lang="en-US" altLang="zh-CN" dirty="0" err="1"/>
              <a:t>virtuals</a:t>
            </a:r>
            <a:r>
              <a:rPr lang="en-US" altLang="zh-CN" dirty="0"/>
              <a:t>,</a:t>
            </a:r>
            <a:r>
              <a:rPr lang="zh-CN" altLang="en-US" dirty="0"/>
              <a:t>查询时不能按虚拟属性查询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别名</a:t>
            </a:r>
            <a:r>
              <a:rPr lang="en-US" altLang="zh-CN" dirty="0"/>
              <a:t>alias</a:t>
            </a:r>
            <a:r>
              <a:rPr lang="zh-CN" altLang="en-US" dirty="0"/>
              <a:t>，好处是存的时候节约空间，传输的时候节约流量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选项，配置项。</a:t>
            </a:r>
          </a:p>
        </p:txBody>
      </p:sp>
    </p:spTree>
    <p:extLst>
      <p:ext uri="{BB962C8B-B14F-4D97-AF65-F5344CB8AC3E}">
        <p14:creationId xmlns:p14="http://schemas.microsoft.com/office/powerpoint/2010/main" val="1066097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14847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4077072"/>
            <a:ext cx="3342184" cy="17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384" y="1340768"/>
            <a:ext cx="9505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Models</a:t>
            </a:r>
          </a:p>
          <a:p>
            <a:r>
              <a:rPr lang="zh-CN" altLang="en-US" dirty="0"/>
              <a:t>增</a:t>
            </a:r>
            <a:r>
              <a:rPr lang="zh-CN" altLang="en-US" dirty="0" smtClean="0"/>
              <a:t>删改查</a:t>
            </a:r>
            <a:endParaRPr lang="en-US" altLang="zh-CN" dirty="0" smtClean="0"/>
          </a:p>
          <a:p>
            <a:r>
              <a:rPr lang="zh-CN" altLang="en-US" dirty="0" smtClean="0"/>
              <a:t>每个实例都是一个文档对象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94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770966" y="273790"/>
            <a:ext cx="265008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（</a:t>
            </a:r>
            <a:r>
              <a:rPr lang="en-US" altLang="zh-CN" sz="2400" b="1" dirty="0" smtClean="0">
                <a:solidFill>
                  <a:schemeClr val="bg1"/>
                </a:solidFill>
                <a:cs typeface="+mn-ea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连接数据库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48" y="1196752"/>
            <a:ext cx="5569048" cy="527043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96008" y="1412776"/>
            <a:ext cx="59766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无认证连接时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</a:t>
            </a:r>
            <a:r>
              <a:rPr lang="zh-CN" altLang="en-US" sz="1600" dirty="0" smtClean="0">
                <a:latin typeface="+mn-ea"/>
              </a:rPr>
              <a:t>连接地址</a:t>
            </a:r>
            <a:r>
              <a:rPr lang="en-US" altLang="zh-CN" sz="1600" dirty="0" smtClean="0">
                <a:latin typeface="+mn-ea"/>
              </a:rPr>
              <a:t>:</a:t>
            </a: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mongodb://host:port/collection</a:t>
            </a: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+mn-ea"/>
              </a:rPr>
              <a:t>有认证连接时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      连</a:t>
            </a:r>
            <a:r>
              <a:rPr lang="zh-CN" altLang="en-US" sz="1600" dirty="0">
                <a:latin typeface="+mn-ea"/>
              </a:rPr>
              <a:t>接地</a:t>
            </a:r>
            <a:r>
              <a:rPr lang="zh-CN" altLang="en-US" sz="1600" dirty="0" smtClean="0">
                <a:latin typeface="+mn-ea"/>
              </a:rPr>
              <a:t>址</a:t>
            </a:r>
            <a:r>
              <a:rPr lang="en-US" altLang="zh-CN" sz="1600" dirty="0">
                <a:latin typeface="+mn-ea"/>
              </a:rPr>
              <a:t>: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mongodb://username: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password@host:port</a:t>
            </a:r>
            <a:r>
              <a:rPr lang="en-US" altLang="zh-CN" sz="1600" dirty="0" smtClean="0">
                <a:latin typeface="+mn-ea"/>
              </a:rPr>
              <a:t>/collection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ea"/>
              </a:rPr>
              <a:t>事</a:t>
            </a:r>
            <a:r>
              <a:rPr lang="zh-CN" altLang="en-US" sz="1600" dirty="0" smtClean="0">
                <a:latin typeface="+mn-ea"/>
              </a:rPr>
              <a:t>件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     </a:t>
            </a:r>
            <a:r>
              <a:rPr lang="en-US" altLang="zh-CN" sz="1600" dirty="0" smtClean="0">
                <a:latin typeface="+mn-ea"/>
              </a:rPr>
              <a:t>connected 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smtClean="0">
                <a:latin typeface="+mn-ea"/>
              </a:rPr>
              <a:t>error</a:t>
            </a:r>
            <a:r>
              <a:rPr lang="zh-CN" altLang="en-US" sz="1600" dirty="0" smtClean="0">
                <a:latin typeface="+mn-ea"/>
              </a:rPr>
              <a:t>、 </a:t>
            </a:r>
            <a:r>
              <a:rPr lang="en-US" altLang="zh-CN" sz="1600" dirty="0" smtClean="0">
                <a:latin typeface="+mn-ea"/>
              </a:rPr>
              <a:t>disconnected</a:t>
            </a:r>
            <a:r>
              <a:rPr lang="zh-CN" altLang="en-US" sz="1600" dirty="0" smtClean="0">
                <a:latin typeface="+mn-ea"/>
              </a:rPr>
              <a:t>等</a:t>
            </a:r>
            <a:r>
              <a:rPr lang="zh-CN" altLang="zh-CN" sz="1600" dirty="0">
                <a:solidFill>
                  <a:srgbClr val="FF0000"/>
                </a:solidFill>
                <a:latin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853963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769</Words>
  <Application>Microsoft Office PowerPoint</Application>
  <PresentationFormat>宽屏</PresentationFormat>
  <Paragraphs>139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Futura LT Medium</vt:lpstr>
      <vt:lpstr>宋体</vt:lpstr>
      <vt:lpstr>微软雅黑</vt:lpstr>
      <vt:lpstr>Arial</vt:lpstr>
      <vt:lpstr>Calibri</vt:lpstr>
      <vt:lpstr>Courier New</vt:lpstr>
      <vt:lpstr>Tahoma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user</dc:creator>
  <cp:keywords>user</cp:keywords>
  <dc:description>www.1ppt.com</dc:description>
  <cp:lastModifiedBy>xiexw</cp:lastModifiedBy>
  <cp:revision>153</cp:revision>
  <dcterms:created xsi:type="dcterms:W3CDTF">2016-12-21T14:18:00Z</dcterms:created>
  <dcterms:modified xsi:type="dcterms:W3CDTF">2018-10-25T16:45:16Z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