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332" r:id="rId5"/>
    <p:sldId id="264" r:id="rId6"/>
    <p:sldId id="276" r:id="rId7"/>
    <p:sldId id="321" r:id="rId8"/>
    <p:sldId id="326" r:id="rId9"/>
    <p:sldId id="325" r:id="rId10"/>
    <p:sldId id="322" r:id="rId11"/>
    <p:sldId id="327" r:id="rId12"/>
    <p:sldId id="328" r:id="rId13"/>
    <p:sldId id="324" r:id="rId14"/>
    <p:sldId id="330" r:id="rId15"/>
    <p:sldId id="329" r:id="rId16"/>
    <p:sldId id="331" r:id="rId17"/>
    <p:sldId id="308" r:id="rId18"/>
    <p:sldId id="28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BDED"/>
    <a:srgbClr val="32AAE6"/>
    <a:srgbClr val="1EF6DF"/>
    <a:srgbClr val="384656"/>
    <a:srgbClr val="37DF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468" autoAdjust="0"/>
  </p:normalViewPr>
  <p:slideViewPr>
    <p:cSldViewPr>
      <p:cViewPr varScale="1">
        <p:scale>
          <a:sx n="61" d="100"/>
          <a:sy n="61" d="100"/>
        </p:scale>
        <p:origin x="1074" y="72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E1587-51BB-4154-8F96-DB3D3A1369DA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396F7-F700-4236-B7AD-BC65ED1DA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045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　Mongooose中，有三个比较重要的概念，分别是Schema、Model、Entity。它们的关系是：Schema生成Model，Model创造Document，Model和Document都可对数据库操作造成影响，但Model比Document更具操作性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　　Schema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用于定义数据库的结构。类似创建表时的数据定义(不仅仅可以定义文档的结构和属性，还可以定义文档的实例方法、静态模型方法、复合索引等)，每个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Schema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会映射到mongodb中的一个collection，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Schema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不具备操作数据库的能力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　　Model是由Schema编译而成的构造器，具有抽象属性和行为，可以对数据库进行增删查改。Model的每一个实例（instance）就是一个文档document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　　Document是由Model创建的实体，它的操作也会影响数据库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Schema: </a:t>
            </a:r>
            <a:r>
              <a:rPr lang="zh-CN" alt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相当于一个数据库的模板</a:t>
            </a:r>
            <a:r>
              <a:rPr lang="en-US" altLang="zh-CN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Model</a:t>
            </a:r>
            <a:r>
              <a:rPr lang="zh-CN" alt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可以通过</a:t>
            </a:r>
            <a:r>
              <a:rPr lang="en-US" altLang="zh-CN" sz="10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mongoose.model</a:t>
            </a:r>
            <a:r>
              <a:rPr lang="en-US" altLang="zh-CN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集成其基本属性内容</a:t>
            </a:r>
            <a:r>
              <a:rPr lang="en-US" altLang="zh-CN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zh-CN" alt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当然也可以选择不继承</a:t>
            </a:r>
            <a:r>
              <a:rPr lang="en-US" altLang="zh-CN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zh-CN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Model: </a:t>
            </a:r>
            <a:r>
              <a:rPr lang="zh-CN" alt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基本文档数据的父类</a:t>
            </a:r>
            <a:r>
              <a:rPr lang="en-US" altLang="zh-CN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通过集成</a:t>
            </a:r>
            <a:r>
              <a:rPr lang="en-US" altLang="zh-CN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Schema</a:t>
            </a:r>
            <a:r>
              <a:rPr lang="zh-CN" alt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定义的基本方法和属性得到相关的内容</a:t>
            </a:r>
            <a:r>
              <a:rPr lang="en-US" altLang="zh-CN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zh-CN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instance: </a:t>
            </a:r>
            <a:r>
              <a:rPr lang="zh-CN" alt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这就是实实在在的数据了</a:t>
            </a:r>
            <a:r>
              <a:rPr lang="en-US" altLang="zh-CN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zh-CN" alt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 </a:t>
            </a:r>
            <a:r>
              <a:rPr lang="en-US" altLang="zh-CN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Model()</a:t>
            </a:r>
            <a:r>
              <a:rPr lang="zh-CN" alt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初始化得到</a:t>
            </a:r>
            <a:r>
              <a:rPr lang="en-US" altLang="zh-CN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　Mongooose中，有三个比较重要的概念，分别是Schema、Model、Entity。它们的关系是：Schema生成Model，Model创造Document，Model和Document都可对数据库操作造成影响，但Model比Document更具操作性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　　Schema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用于定义数据库的结构。类似创建表时的数据定义(不仅仅可以定义文档的结构和属性，还可以定义文档的实例方法、静态模型方法、复合索引等)，每个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Schema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会映射到mongodb中的一个collection，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Schema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不具备操作数据库的能力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　　Model是由Schema编译而成的构造器，具有抽象属性和行为，可以对数据库进行增删查改。Model的每一个实例（instance）就是一个文档document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　　Document是由Model创建的实体，它的操作也会影响数据库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两方面来理解： 从数据库的角度理解，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Schema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就是定义表结构，从代码层面理解，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Schema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就是是个配置，配置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Model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的属性和方法。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zh-CN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396F7-F700-4236-B7AD-BC65ED1DADF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978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　Mongooose中，有三个比较重要的概念，分别是Schema、Model、Entity。它们的关系是：Schema生成Model，Model创造Document，Model和Document都可对数据库操作造成影响，但Model比Document更具操作性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　　Schema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用于定义数据库的结构。类似创建表时的数据定义(不仅仅可以定义文档的结构和属性，还可以定义文档的实例方法、静态模型方法、复合索引等)，每个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Schema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会映射到mongodb中的一个collection，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Schema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不具备操作数据库的能力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　　Model是由Schema编译而成的构造器，具有抽象属性和行为，可以对数据库进行增删查改。Model的每一个实例（instance）就是一个文档document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　　Document是由Model创建的实体，它的操作也会影响数据库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Schema: </a:t>
            </a:r>
            <a:r>
              <a:rPr lang="zh-CN" alt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相当于一个数据库的模板</a:t>
            </a:r>
            <a:r>
              <a:rPr lang="en-US" altLang="zh-CN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Model</a:t>
            </a:r>
            <a:r>
              <a:rPr lang="zh-CN" alt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可以通过</a:t>
            </a:r>
            <a:r>
              <a:rPr lang="en-US" altLang="zh-CN" sz="10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mongoose.model</a:t>
            </a:r>
            <a:r>
              <a:rPr lang="en-US" altLang="zh-CN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集成其基本属性内容</a:t>
            </a:r>
            <a:r>
              <a:rPr lang="en-US" altLang="zh-CN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zh-CN" alt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当然也可以选择不继承</a:t>
            </a:r>
            <a:r>
              <a:rPr lang="en-US" altLang="zh-CN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zh-CN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Model: </a:t>
            </a:r>
            <a:r>
              <a:rPr lang="zh-CN" alt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基本文档数据的父类</a:t>
            </a:r>
            <a:r>
              <a:rPr lang="en-US" altLang="zh-CN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通过集成</a:t>
            </a:r>
            <a:r>
              <a:rPr lang="en-US" altLang="zh-CN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Schema</a:t>
            </a:r>
            <a:r>
              <a:rPr lang="zh-CN" alt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定义的基本方法和属性得到相关的内容</a:t>
            </a:r>
            <a:r>
              <a:rPr lang="en-US" altLang="zh-CN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zh-CN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instance: </a:t>
            </a:r>
            <a:r>
              <a:rPr lang="zh-CN" alt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这就是实实在在的数据了</a:t>
            </a:r>
            <a:r>
              <a:rPr lang="en-US" altLang="zh-CN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zh-CN" alt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 </a:t>
            </a:r>
            <a:r>
              <a:rPr lang="en-US" altLang="zh-CN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Model()</a:t>
            </a:r>
            <a:r>
              <a:rPr lang="zh-CN" alt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初始化得到</a:t>
            </a:r>
            <a:r>
              <a:rPr lang="en-US" altLang="zh-CN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　Mongooose中，有三个比较重要的概念，分别是Schema、Model、Entity。它们的关系是：Schema生成Model，Model创造Document，Model和Document都可对数据库操作造成影响，但Model比Document更具操作性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　　Schema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用于定义数据库的结构。类似创建表时的数据定义(不仅仅可以定义文档的结构和属性，还可以定义文档的实例方法、静态模型方法、复合索引等)，每个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Schema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会映射到mongodb中的一个collection，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Schema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不具备操作数据库的能力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　　Model是由Schema编译而成的构造器，具有抽象属性和行为，可以对数据库进行增删查改。Model的每一个实例（instance）就是一个文档document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　　Document是由Model创建的实体，它的操作也会影响数据库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两方面来理解： 从数据库的角度理解，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Schema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就是定义表结构，从代码层面理解，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Schema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就是是个配置，配置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Model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的属性和方法。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zh-CN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396F7-F700-4236-B7AD-BC65ED1DADF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355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396F7-F700-4236-B7AD-BC65ED1DADF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30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Schema</a:t>
            </a:r>
            <a:r>
              <a:rPr lang="zh-CN" altLang="en-US" dirty="0" smtClean="0"/>
              <a:t>可以从两个角度理解</a:t>
            </a:r>
            <a:endParaRPr lang="en-US" altLang="zh-CN" dirty="0" smtClean="0"/>
          </a:p>
          <a:p>
            <a:r>
              <a:rPr lang="zh-CN" altLang="en-US" dirty="0" smtClean="0"/>
              <a:t>一个角度是数据库的角度，它是用来定义表结构；</a:t>
            </a:r>
            <a:endParaRPr lang="en-US" altLang="zh-CN" dirty="0" smtClean="0"/>
          </a:p>
          <a:p>
            <a:r>
              <a:rPr lang="zh-CN" altLang="en-US" dirty="0" smtClean="0"/>
              <a:t>一个角度是代码的角度，它是一个类，这个类的对象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396F7-F700-4236-B7AD-BC65ED1DADF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758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Schema</a:t>
            </a:r>
            <a:r>
              <a:rPr lang="zh-CN" altLang="en-US" dirty="0" smtClean="0"/>
              <a:t>可以从两个角度理解</a:t>
            </a:r>
            <a:endParaRPr lang="en-US" altLang="zh-CN" dirty="0" smtClean="0"/>
          </a:p>
          <a:p>
            <a:r>
              <a:rPr lang="zh-CN" altLang="en-US" dirty="0" smtClean="0"/>
              <a:t>一个角度是数据库的角度，它是用来定义表结构；</a:t>
            </a:r>
            <a:endParaRPr lang="en-US" altLang="zh-CN" dirty="0" smtClean="0"/>
          </a:p>
          <a:p>
            <a:r>
              <a:rPr lang="zh-CN" altLang="en-US" dirty="0" smtClean="0"/>
              <a:t>一个角度是代码的角度，它是一个类，这个类的对象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396F7-F700-4236-B7AD-BC65ED1DADF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411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3846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980728"/>
            <a:ext cx="12192000" cy="587727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503712" y="2504220"/>
            <a:ext cx="4896544" cy="7807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/>
            <a:r>
              <a:rPr lang="zh-CN" altLang="en-US" sz="4400" b="1" spc="300" dirty="0">
                <a:solidFill>
                  <a:prstClr val="white"/>
                </a:solidFill>
                <a:cs typeface="+mn-ea"/>
              </a:rPr>
              <a:t>再探</a:t>
            </a:r>
            <a:r>
              <a:rPr lang="en-US" altLang="zh-CN" sz="4400" b="1" spc="300" dirty="0" err="1" smtClean="0">
                <a:solidFill>
                  <a:prstClr val="white"/>
                </a:solidFill>
                <a:cs typeface="+mn-ea"/>
              </a:rPr>
              <a:t>MongoDB</a:t>
            </a:r>
            <a:endParaRPr lang="zh-CN" altLang="en-US" sz="4400" b="1" spc="300" dirty="0">
              <a:solidFill>
                <a:prstClr val="white"/>
              </a:solidFill>
              <a:cs typeface="+mn-ea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040633" y="5013176"/>
            <a:ext cx="2110734" cy="36004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32AAE6"/>
              </a:gs>
              <a:gs pos="33000">
                <a:srgbClr val="39BDED"/>
              </a:gs>
              <a:gs pos="68000">
                <a:srgbClr val="37DFEA"/>
              </a:gs>
              <a:gs pos="100000">
                <a:srgbClr val="1EF6DF"/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+mn-ea"/>
              </a:rPr>
              <a:t>分享人</a:t>
            </a:r>
            <a:r>
              <a:rPr lang="zh-CN" altLang="en-US" sz="1600" dirty="0" smtClean="0">
                <a:latin typeface="+mn-ea"/>
              </a:rPr>
              <a:t>：解晓伟</a:t>
            </a:r>
            <a:endParaRPr lang="en-US" altLang="zh-CN" sz="16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5695891" y="273790"/>
            <a:ext cx="80021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cs typeface="+mn-ea"/>
              </a:rPr>
              <a:t>索引</a:t>
            </a:r>
            <a:endParaRPr lang="zh-CN" altLang="en-US" sz="2400" b="1" dirty="0">
              <a:solidFill>
                <a:schemeClr val="bg1"/>
              </a:solidFill>
              <a:cs typeface="+mn-ea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811524" y="468618"/>
            <a:ext cx="8568952" cy="80062"/>
            <a:chOff x="1811524" y="468618"/>
            <a:chExt cx="8568952" cy="80062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1811524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1811524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7716180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7716180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/>
          <p:cNvSpPr txBox="1"/>
          <p:nvPr/>
        </p:nvSpPr>
        <p:spPr>
          <a:xfrm>
            <a:off x="407368" y="1797783"/>
            <a:ext cx="48965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存在的价值：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避</a:t>
            </a:r>
            <a:r>
              <a:rPr lang="zh-CN" altLang="en-US" dirty="0" smtClean="0"/>
              <a:t>免遍历整个数据库，加快查询速度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付出的代价：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复杂的索引的建立过程是非常消耗系统资源的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912" y="1796426"/>
            <a:ext cx="6696744" cy="349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41108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71464" y="1628800"/>
            <a:ext cx="91450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创</a:t>
            </a:r>
            <a:r>
              <a:rPr lang="zh-CN" altLang="en-US" dirty="0" smtClean="0"/>
              <a:t>建方式：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）默认索引</a:t>
            </a:r>
            <a:r>
              <a:rPr lang="en-US" altLang="zh-CN" dirty="0" smtClean="0"/>
              <a:t>_id</a:t>
            </a:r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_id</a:t>
            </a:r>
            <a:r>
              <a:rPr lang="zh-CN" altLang="en-US" dirty="0"/>
              <a:t>字</a:t>
            </a:r>
            <a:r>
              <a:rPr lang="zh-CN" altLang="en-US" dirty="0" smtClean="0"/>
              <a:t>段如果不自定义，系统会默认创建，并为此字段建立索引，这个字段不能删除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）自建索引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mongoose</a:t>
            </a:r>
            <a:r>
              <a:rPr lang="zh-CN" altLang="en-US" dirty="0" smtClean="0"/>
              <a:t>在定义</a:t>
            </a:r>
            <a:r>
              <a:rPr lang="en-US" altLang="zh-CN" dirty="0" smtClean="0"/>
              <a:t>Schema</a:t>
            </a:r>
            <a:r>
              <a:rPr lang="zh-CN" altLang="en-US" dirty="0" smtClean="0"/>
              <a:t>时可以创建索引，也可以通过</a:t>
            </a:r>
            <a:r>
              <a:rPr lang="en-US" altLang="zh-CN" dirty="0" smtClean="0"/>
              <a:t>Schema</a:t>
            </a:r>
            <a:r>
              <a:rPr lang="zh-CN" altLang="en-US" dirty="0" smtClean="0"/>
              <a:t>的实例方法</a:t>
            </a:r>
            <a:r>
              <a:rPr lang="en-US" altLang="zh-CN" dirty="0" smtClean="0"/>
              <a:t>index()</a:t>
            </a:r>
            <a:r>
              <a:rPr lang="zh-CN" altLang="en-US" dirty="0" smtClean="0"/>
              <a:t>创建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718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99456" y="1772816"/>
            <a:ext cx="97930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MongoDB</a:t>
            </a:r>
            <a:r>
              <a:rPr lang="zh-CN" altLang="en-US" dirty="0" smtClean="0"/>
              <a:t>为不同的数据类型和查询方式提供了不同的索引类型，包括：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）单字段索引</a:t>
            </a:r>
            <a:endParaRPr lang="en-US" altLang="zh-CN" dirty="0" smtClean="0"/>
          </a:p>
          <a:p>
            <a:r>
              <a:rPr lang="en-US" altLang="zh-CN" dirty="0" smtClean="0"/>
              <a:t>    { </a:t>
            </a:r>
            <a:r>
              <a:rPr lang="en-US" altLang="zh-CN" dirty="0" err="1" smtClean="0"/>
              <a:t>userid</a:t>
            </a:r>
            <a:r>
              <a:rPr lang="en-US" altLang="zh-CN" dirty="0" smtClean="0"/>
              <a:t> : 1, score : -1 }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）多重字段索引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{</a:t>
            </a:r>
            <a:r>
              <a:rPr lang="zh-CN" altLang="en-US" dirty="0" smtClean="0"/>
              <a:t>‘</a:t>
            </a:r>
            <a:r>
              <a:rPr lang="en-US" altLang="zh-CN" dirty="0" smtClean="0"/>
              <a:t>addr.zip</a:t>
            </a:r>
            <a:r>
              <a:rPr lang="zh-CN" altLang="en-US" dirty="0" smtClean="0"/>
              <a:t>’</a:t>
            </a:r>
            <a:r>
              <a:rPr lang="en-US" altLang="zh-CN" dirty="0" smtClean="0"/>
              <a:t>: 1 }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）地理空间索引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例如：查询附近的餐厅等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）文本索引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对字符串类型的字段可以建立，应用于模糊查询、全文搜索等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/>
              <a:t>5</a:t>
            </a:r>
            <a:r>
              <a:rPr lang="zh-CN" altLang="en-US" dirty="0" smtClean="0"/>
              <a:t>）哈希索引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4949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5695894" y="273790"/>
            <a:ext cx="80021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cs typeface="+mn-ea"/>
              </a:rPr>
              <a:t>事</a:t>
            </a:r>
            <a:r>
              <a:rPr lang="zh-CN" altLang="en-US" sz="2400" b="1" dirty="0" smtClean="0">
                <a:solidFill>
                  <a:schemeClr val="bg1"/>
                </a:solidFill>
                <a:cs typeface="+mn-ea"/>
              </a:rPr>
              <a:t>务</a:t>
            </a:r>
            <a:endParaRPr lang="zh-CN" altLang="en-US" sz="2400" b="1" dirty="0">
              <a:solidFill>
                <a:schemeClr val="bg1"/>
              </a:solidFill>
              <a:cs typeface="+mn-ea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811524" y="468618"/>
            <a:ext cx="8568952" cy="80062"/>
            <a:chOff x="1811524" y="468618"/>
            <a:chExt cx="8568952" cy="80062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1811524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1811524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7716180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7716180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623392" y="1484784"/>
            <a:ext cx="105131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zh-CN" altLang="en-US" dirty="0" smtClean="0">
                <a:latin typeface="+mn-ea"/>
                <a:cs typeface="Arial" panose="020B0604020202020204" pitchFamily="34" charset="0"/>
              </a:rPr>
              <a:t>数</a:t>
            </a:r>
            <a:r>
              <a:rPr lang="zh-CN" altLang="en-US" dirty="0">
                <a:latin typeface="+mn-ea"/>
                <a:cs typeface="Arial" panose="020B0604020202020204" pitchFamily="34" charset="0"/>
              </a:rPr>
              <a:t>据</a:t>
            </a:r>
            <a:r>
              <a:rPr lang="zh-CN" altLang="en-US" dirty="0" smtClean="0">
                <a:latin typeface="+mn-ea"/>
                <a:cs typeface="Arial" panose="020B0604020202020204" pitchFamily="34" charset="0"/>
              </a:rPr>
              <a:t>库事务</a:t>
            </a:r>
            <a:r>
              <a:rPr lang="en-US" altLang="zh-CN" dirty="0" smtClean="0">
                <a:latin typeface="+mn-ea"/>
                <a:cs typeface="Arial" panose="020B0604020202020204" pitchFamily="34" charset="0"/>
              </a:rPr>
              <a:t>(</a:t>
            </a:r>
            <a:r>
              <a:rPr lang="en-US" altLang="zh-CN" dirty="0">
                <a:latin typeface="+mn-ea"/>
                <a:cs typeface="Arial" panose="020B0604020202020204" pitchFamily="34" charset="0"/>
              </a:rPr>
              <a:t>Database Transaction) </a:t>
            </a:r>
            <a:r>
              <a:rPr lang="zh-CN" altLang="en-US" dirty="0">
                <a:latin typeface="+mn-ea"/>
                <a:cs typeface="Arial" panose="020B0604020202020204" pitchFamily="34" charset="0"/>
              </a:rPr>
              <a:t>，是指作为单个逻辑工作单元执行的一系列</a:t>
            </a:r>
            <a:r>
              <a:rPr lang="zh-CN" altLang="en-US" dirty="0" smtClean="0">
                <a:latin typeface="+mn-ea"/>
                <a:cs typeface="Arial" panose="020B0604020202020204" pitchFamily="34" charset="0"/>
              </a:rPr>
              <a:t>操作，</a:t>
            </a:r>
            <a:r>
              <a:rPr lang="zh-CN" altLang="en-US" dirty="0">
                <a:latin typeface="+mn-ea"/>
                <a:cs typeface="Arial" panose="020B0604020202020204" pitchFamily="34" charset="0"/>
              </a:rPr>
              <a:t>要么完全地执行，要么完全地不执行</a:t>
            </a:r>
            <a:r>
              <a:rPr lang="zh-CN" altLang="en-US" dirty="0" smtClean="0">
                <a:latin typeface="+mn-ea"/>
                <a:cs typeface="Arial" panose="020B0604020202020204" pitchFamily="34" charset="0"/>
              </a:rPr>
              <a:t>。</a:t>
            </a:r>
            <a:r>
              <a:rPr lang="zh-CN" altLang="en-US" dirty="0">
                <a:latin typeface="+mn-ea"/>
                <a:cs typeface="Arial" panose="020B0604020202020204" pitchFamily="34" charset="0"/>
              </a:rPr>
              <a:t>事务性操作要满足</a:t>
            </a:r>
            <a:r>
              <a:rPr lang="en-US" altLang="zh-CN" dirty="0">
                <a:latin typeface="+mn-ea"/>
                <a:cs typeface="Arial" panose="020B0604020202020204" pitchFamily="34" charset="0"/>
              </a:rPr>
              <a:t>ACID</a:t>
            </a:r>
            <a:r>
              <a:rPr lang="zh-CN" altLang="en-US" dirty="0">
                <a:latin typeface="+mn-ea"/>
                <a:cs typeface="Arial" panose="020B0604020202020204" pitchFamily="34" charset="0"/>
              </a:rPr>
              <a:t>（原子性、一致性、隔离性和持久性）属性</a:t>
            </a:r>
            <a:r>
              <a:rPr lang="zh-CN" altLang="en-US" dirty="0" smtClean="0">
                <a:latin typeface="+mn-ea"/>
                <a:cs typeface="Arial" panose="020B0604020202020204" pitchFamily="34" charset="0"/>
              </a:rPr>
              <a:t>。</a:t>
            </a:r>
            <a:endParaRPr lang="en-US" altLang="zh-CN" dirty="0" smtClean="0">
              <a:latin typeface="+mn-ea"/>
              <a:cs typeface="Arial" panose="020B0604020202020204" pitchFamily="34" charset="0"/>
            </a:endParaRPr>
          </a:p>
          <a:p>
            <a:r>
              <a:rPr lang="en-US" altLang="zh-CN" dirty="0">
                <a:latin typeface="+mn-ea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latin typeface="+mn-ea"/>
                <a:cs typeface="Arial" panose="020B0604020202020204" pitchFamily="34" charset="0"/>
              </a:rPr>
              <a:t>     </a:t>
            </a:r>
          </a:p>
          <a:p>
            <a:r>
              <a:rPr lang="en-US" altLang="zh-CN" dirty="0">
                <a:latin typeface="+mn-ea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latin typeface="+mn-ea"/>
                <a:cs typeface="Arial" panose="020B0604020202020204" pitchFamily="34" charset="0"/>
              </a:rPr>
              <a:t>    </a:t>
            </a:r>
            <a:r>
              <a:rPr lang="en-US" altLang="zh-CN" dirty="0" err="1" smtClean="0">
                <a:latin typeface="+mn-ea"/>
                <a:cs typeface="Arial" panose="020B0604020202020204" pitchFamily="34" charset="0"/>
              </a:rPr>
              <a:t>MongoDB</a:t>
            </a:r>
            <a:r>
              <a:rPr lang="zh-CN" altLang="en-US" dirty="0" smtClean="0">
                <a:latin typeface="+mn-ea"/>
                <a:cs typeface="Arial" panose="020B0604020202020204" pitchFamily="34" charset="0"/>
              </a:rPr>
              <a:t>不支持严格的事务性操作，仅能保证单文档操作的原子性。可以用如下方法解决事务性问题：</a:t>
            </a:r>
            <a:endParaRPr lang="en-US" altLang="zh-CN" dirty="0" smtClean="0">
              <a:latin typeface="+mn-ea"/>
              <a:cs typeface="Arial" panose="020B0604020202020204" pitchFamily="34" charset="0"/>
            </a:endParaRPr>
          </a:p>
          <a:p>
            <a:endParaRPr lang="en-US" altLang="zh-CN" dirty="0" smtClean="0">
              <a:latin typeface="+mn-ea"/>
              <a:cs typeface="Arial" panose="020B0604020202020204" pitchFamily="34" charset="0"/>
            </a:endParaRPr>
          </a:p>
          <a:p>
            <a:r>
              <a:rPr lang="en-US" altLang="zh-CN" dirty="0">
                <a:latin typeface="+mn-ea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latin typeface="+mn-ea"/>
                <a:cs typeface="Arial" panose="020B0604020202020204" pitchFamily="34" charset="0"/>
              </a:rPr>
              <a:t>   </a:t>
            </a:r>
            <a:r>
              <a:rPr lang="zh-CN" altLang="en-US" dirty="0" smtClean="0">
                <a:latin typeface="+mn-ea"/>
                <a:cs typeface="Arial" panose="020B0604020202020204" pitchFamily="34" charset="0"/>
              </a:rPr>
              <a:t>（</a:t>
            </a:r>
            <a:r>
              <a:rPr lang="en-US" altLang="zh-CN" dirty="0" smtClean="0">
                <a:latin typeface="+mn-ea"/>
                <a:cs typeface="Arial" panose="020B0604020202020204" pitchFamily="34" charset="0"/>
              </a:rPr>
              <a:t>1</a:t>
            </a:r>
            <a:r>
              <a:rPr lang="zh-CN" altLang="en-US" dirty="0" smtClean="0">
                <a:latin typeface="+mn-ea"/>
                <a:cs typeface="Arial" panose="020B0604020202020204" pitchFamily="34" charset="0"/>
              </a:rPr>
              <a:t>）利用嵌套文档解决，将原本多文档的操作放在一个文档中进行操作。</a:t>
            </a:r>
            <a:endParaRPr lang="en-US" altLang="zh-CN" dirty="0" smtClean="0">
              <a:latin typeface="+mn-ea"/>
              <a:cs typeface="Arial" panose="020B0604020202020204" pitchFamily="34" charset="0"/>
            </a:endParaRPr>
          </a:p>
          <a:p>
            <a:r>
              <a:rPr lang="en-US" altLang="zh-CN" dirty="0">
                <a:latin typeface="+mn-ea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latin typeface="+mn-ea"/>
                <a:cs typeface="Arial" panose="020B0604020202020204" pitchFamily="34" charset="0"/>
              </a:rPr>
              <a:t>   </a:t>
            </a:r>
            <a:r>
              <a:rPr lang="zh-CN" altLang="en-US" dirty="0" smtClean="0">
                <a:latin typeface="+mn-ea"/>
                <a:cs typeface="Arial" panose="020B0604020202020204" pitchFamily="34" charset="0"/>
              </a:rPr>
              <a:t>（</a:t>
            </a:r>
            <a:r>
              <a:rPr lang="en-US" altLang="zh-CN" dirty="0" smtClean="0">
                <a:latin typeface="+mn-ea"/>
                <a:cs typeface="Arial" panose="020B0604020202020204" pitchFamily="34" charset="0"/>
              </a:rPr>
              <a:t>2</a:t>
            </a:r>
            <a:r>
              <a:rPr lang="zh-CN" altLang="en-US" dirty="0" smtClean="0">
                <a:latin typeface="+mn-ea"/>
                <a:cs typeface="Arial" panose="020B0604020202020204" pitchFamily="34" charset="0"/>
              </a:rPr>
              <a:t>）两阶段提交模式。官方文档举了个例子，见下一页。</a:t>
            </a:r>
            <a:endParaRPr lang="en-US" altLang="zh-CN" dirty="0">
              <a:latin typeface="+mn-ea"/>
              <a:cs typeface="Arial" panose="020B0604020202020204" pitchFamily="34" charset="0"/>
            </a:endParaRPr>
          </a:p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9052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83432" y="1268760"/>
            <a:ext cx="100811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zh-CN" altLang="en-US" dirty="0" smtClean="0">
                <a:solidFill>
                  <a:srgbClr val="333333"/>
                </a:solidFill>
                <a:latin typeface="Verdana" panose="020B0604030504040204" pitchFamily="34" charset="0"/>
              </a:rPr>
              <a:t>    假设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一个情景，你想从账户 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A 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转钱到账户 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B 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。在关系型数据库系统里，你可以在一个多语句事务内从 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A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账户上减去钱并且为 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B 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账户添加上钱。在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MongoDB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里，你可以模仿两阶段提交以达到一个类似的结果。</a:t>
            </a: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这个教程里的例子使用下面的两个集合：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 命名为 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accounts 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的集合存储账户信息。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 命名为 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transactions 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的集合存储有关转账事务的信息。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983432" y="3336081"/>
            <a:ext cx="806489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3130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b="1" dirty="0" smtClean="0">
                <a:solidFill>
                  <a:srgbClr val="3130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b="1" dirty="0" smtClean="0">
                <a:solidFill>
                  <a:srgbClr val="3130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）初始化</a:t>
            </a:r>
            <a:r>
              <a:rPr lang="zh-CN" altLang="en-US" b="1" dirty="0">
                <a:solidFill>
                  <a:srgbClr val="3130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源账户和目的</a:t>
            </a:r>
            <a:r>
              <a:rPr lang="zh-CN" altLang="en-US" b="1" dirty="0" smtClean="0">
                <a:solidFill>
                  <a:srgbClr val="3130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账户及转账记录</a:t>
            </a:r>
            <a:endParaRPr lang="zh-CN" altLang="en-US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Verdana" panose="020B0604030504040204" pitchFamily="34" charset="0"/>
              </a:rPr>
              <a:t>db.accounts.insert</a:t>
            </a:r>
            <a:r>
              <a:rPr lang="en-US" altLang="zh-CN" dirty="0" smtClean="0">
                <a:solidFill>
                  <a:srgbClr val="333333"/>
                </a:solidFill>
                <a:latin typeface="Verdana" panose="020B0604030504040204" pitchFamily="34" charset="0"/>
              </a:rPr>
              <a:t>([</a:t>
            </a:r>
          </a:p>
          <a:p>
            <a:pPr lvl="1"/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Verdana" panose="020B0604030504040204" pitchFamily="34" charset="0"/>
              </a:rPr>
              <a:t>  { 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_id: "A", balance: 1000, </a:t>
            </a:r>
            <a:r>
              <a:rPr lang="en-US" altLang="zh-CN" dirty="0" err="1">
                <a:solidFill>
                  <a:srgbClr val="333333"/>
                </a:solidFill>
                <a:latin typeface="Verdana" panose="020B0604030504040204" pitchFamily="34" charset="0"/>
              </a:rPr>
              <a:t>pendingTransactions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: [] </a:t>
            </a:r>
            <a:r>
              <a:rPr lang="en-US" altLang="zh-CN" dirty="0" smtClean="0">
                <a:solidFill>
                  <a:srgbClr val="333333"/>
                </a:solidFill>
                <a:latin typeface="Verdana" panose="020B0604030504040204" pitchFamily="34" charset="0"/>
              </a:rPr>
              <a:t>},</a:t>
            </a:r>
          </a:p>
          <a:p>
            <a:pPr lvl="1"/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Verdana" panose="020B0604030504040204" pitchFamily="34" charset="0"/>
              </a:rPr>
              <a:t>  { 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_id: "B", balance: 1000, </a:t>
            </a:r>
            <a:r>
              <a:rPr lang="en-US" altLang="zh-CN" dirty="0" err="1">
                <a:solidFill>
                  <a:srgbClr val="333333"/>
                </a:solidFill>
                <a:latin typeface="Verdana" panose="020B0604030504040204" pitchFamily="34" charset="0"/>
              </a:rPr>
              <a:t>pendingTransactions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: [] </a:t>
            </a:r>
            <a:r>
              <a:rPr lang="en-US" altLang="zh-CN" dirty="0" smtClean="0">
                <a:solidFill>
                  <a:srgbClr val="333333"/>
                </a:solidFill>
                <a:latin typeface="Verdana" panose="020B0604030504040204" pitchFamily="34" charset="0"/>
              </a:rPr>
              <a:t>}</a:t>
            </a:r>
          </a:p>
          <a:p>
            <a:pPr lvl="1"/>
            <a:r>
              <a:rPr lang="en-US" altLang="zh-CN" dirty="0" smtClean="0">
                <a:solidFill>
                  <a:srgbClr val="333333"/>
                </a:solidFill>
                <a:latin typeface="Verdana" panose="020B0604030504040204" pitchFamily="34" charset="0"/>
              </a:rPr>
              <a:t>])</a:t>
            </a:r>
          </a:p>
          <a:p>
            <a:pPr lvl="1"/>
            <a:r>
              <a:rPr lang="en-US" altLang="zh-CN" dirty="0" err="1" smtClean="0">
                <a:solidFill>
                  <a:srgbClr val="333333"/>
                </a:solidFill>
                <a:latin typeface="Verdana" panose="020B0604030504040204" pitchFamily="34" charset="0"/>
              </a:rPr>
              <a:t>db.transactions.insert</a:t>
            </a:r>
            <a:r>
              <a:rPr lang="en-US" altLang="zh-CN" dirty="0" smtClean="0">
                <a:solidFill>
                  <a:srgbClr val="333333"/>
                </a:solidFill>
                <a:latin typeface="Verdana" panose="020B0604030504040204" pitchFamily="34" charset="0"/>
              </a:rPr>
              <a:t>({ </a:t>
            </a:r>
          </a:p>
          <a:p>
            <a:pPr lvl="1"/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Verdana" panose="020B0604030504040204" pitchFamily="34" charset="0"/>
              </a:rPr>
              <a:t>   _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id: 1, </a:t>
            </a:r>
            <a:endParaRPr lang="en-US" altLang="zh-CN" dirty="0" smtClean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lvl="1"/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Verdana" panose="020B0604030504040204" pitchFamily="34" charset="0"/>
              </a:rPr>
              <a:t>   source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: "A", </a:t>
            </a:r>
            <a:endParaRPr lang="en-US" altLang="zh-CN" dirty="0" smtClean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lvl="1"/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Verdana" panose="020B0604030504040204" pitchFamily="34" charset="0"/>
              </a:rPr>
              <a:t>   destination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: "B", </a:t>
            </a:r>
            <a:endParaRPr lang="en-US" altLang="zh-CN" dirty="0" smtClean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lvl="1"/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Verdana" panose="020B0604030504040204" pitchFamily="34" charset="0"/>
              </a:rPr>
              <a:t>   value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: 100, </a:t>
            </a:r>
            <a:endParaRPr lang="en-US" altLang="zh-CN" dirty="0" smtClean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lvl="1"/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Verdana" panose="020B0604030504040204" pitchFamily="34" charset="0"/>
              </a:rPr>
              <a:t>   state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: "initial", </a:t>
            </a:r>
            <a:endParaRPr lang="en-US" altLang="zh-CN" dirty="0" smtClean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lvl="1"/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Verdana" panose="020B0604030504040204" pitchFamily="34" charset="0"/>
              </a:rPr>
              <a:t>   </a:t>
            </a:r>
            <a:r>
              <a:rPr lang="en-US" altLang="zh-CN" dirty="0" err="1" smtClean="0">
                <a:solidFill>
                  <a:srgbClr val="333333"/>
                </a:solidFill>
                <a:latin typeface="Verdana" panose="020B0604030504040204" pitchFamily="34" charset="0"/>
              </a:rPr>
              <a:t>lastModified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: new Date() </a:t>
            </a:r>
            <a:r>
              <a:rPr lang="en-US" altLang="zh-CN" dirty="0" smtClean="0">
                <a:solidFill>
                  <a:srgbClr val="333333"/>
                </a:solidFill>
                <a:latin typeface="Verdana" panose="020B0604030504040204" pitchFamily="34" charset="0"/>
              </a:rPr>
              <a:t>})</a:t>
            </a: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lvl="1"/>
            <a:endParaRPr lang="en-US" altLang="zh-CN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52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67408" y="1124744"/>
            <a:ext cx="1101722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3130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solidFill>
                  <a:srgbClr val="3130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b="1" dirty="0" smtClean="0">
                <a:solidFill>
                  <a:srgbClr val="3130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）更新交易状态为</a:t>
            </a:r>
            <a:r>
              <a:rPr lang="en-US" altLang="zh-CN" b="1" dirty="0" smtClean="0">
                <a:solidFill>
                  <a:srgbClr val="3130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pending</a:t>
            </a:r>
            <a:endParaRPr lang="en-US" altLang="zh-CN" b="1" dirty="0">
              <a:solidFill>
                <a:srgbClr val="31303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/>
              <a:t>t = </a:t>
            </a:r>
            <a:r>
              <a:rPr lang="en-US" altLang="zh-CN" dirty="0" err="1"/>
              <a:t>db.transactions.findOne</a:t>
            </a:r>
            <a:r>
              <a:rPr lang="en-US" altLang="zh-CN" dirty="0"/>
              <a:t>( { state: "initial" , </a:t>
            </a:r>
            <a:r>
              <a:rPr lang="en-US" altLang="zh-CN" dirty="0" err="1"/>
              <a:t>source</a:t>
            </a:r>
            <a:r>
              <a:rPr lang="en-US" altLang="zh-CN" dirty="0" err="1" smtClean="0"/>
              <a:t>:"</a:t>
            </a:r>
            <a:r>
              <a:rPr lang="en-US" altLang="zh-CN" dirty="0" err="1"/>
              <a:t>A</a:t>
            </a:r>
            <a:r>
              <a:rPr lang="en-US" altLang="zh-CN" dirty="0"/>
              <a:t>", destination: "B"} 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/>
              <a:t>db.transactions.update</a:t>
            </a:r>
            <a:r>
              <a:rPr lang="en-US" altLang="zh-CN" dirty="0"/>
              <a:t>(</a:t>
            </a:r>
          </a:p>
          <a:p>
            <a:pPr lvl="1"/>
            <a:r>
              <a:rPr lang="en-US" altLang="zh-CN" dirty="0" smtClean="0"/>
              <a:t>   { </a:t>
            </a:r>
            <a:r>
              <a:rPr lang="en-US" altLang="zh-CN" dirty="0"/>
              <a:t>_id: </a:t>
            </a:r>
            <a:r>
              <a:rPr lang="en-US" altLang="zh-CN" dirty="0" err="1"/>
              <a:t>t._id</a:t>
            </a:r>
            <a:r>
              <a:rPr lang="en-US" altLang="zh-CN" dirty="0"/>
              <a:t>, state: "initial" },</a:t>
            </a:r>
          </a:p>
          <a:p>
            <a:pPr lvl="1"/>
            <a:r>
              <a:rPr lang="en-US" altLang="zh-CN" dirty="0" smtClean="0"/>
              <a:t>   {</a:t>
            </a:r>
            <a:endParaRPr lang="en-US" altLang="zh-CN" dirty="0"/>
          </a:p>
          <a:p>
            <a:pPr lvl="1"/>
            <a:r>
              <a:rPr lang="en-US" altLang="zh-CN" dirty="0" smtClean="0"/>
              <a:t>     $</a:t>
            </a:r>
            <a:r>
              <a:rPr lang="en-US" altLang="zh-CN" dirty="0"/>
              <a:t>set: { state: "pending" },</a:t>
            </a:r>
          </a:p>
          <a:p>
            <a:pPr lvl="1"/>
            <a:r>
              <a:rPr lang="en-US" altLang="zh-CN" dirty="0" smtClean="0"/>
              <a:t>     $</a:t>
            </a:r>
            <a:r>
              <a:rPr lang="en-US" altLang="zh-CN" dirty="0" err="1"/>
              <a:t>currentDate</a:t>
            </a:r>
            <a:r>
              <a:rPr lang="en-US" altLang="zh-CN" dirty="0"/>
              <a:t>: { </a:t>
            </a:r>
            <a:r>
              <a:rPr lang="en-US" altLang="zh-CN" dirty="0" err="1"/>
              <a:t>lastModified</a:t>
            </a:r>
            <a:r>
              <a:rPr lang="en-US" altLang="zh-CN" dirty="0"/>
              <a:t>: true }</a:t>
            </a:r>
          </a:p>
          <a:p>
            <a:pPr lvl="1"/>
            <a:r>
              <a:rPr lang="en-US" altLang="zh-CN" dirty="0" smtClean="0"/>
              <a:t>   }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zh-CN" altLang="en-US" b="1" dirty="0" smtClean="0">
                <a:solidFill>
                  <a:srgbClr val="3130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solidFill>
                  <a:srgbClr val="3130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rgbClr val="3130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）在两个账户中添加交易状态</a:t>
            </a:r>
            <a:endParaRPr lang="en-US" altLang="zh-CN" b="1" dirty="0">
              <a:solidFill>
                <a:srgbClr val="31303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/>
              <a:t>db.accounts.update</a:t>
            </a:r>
            <a:r>
              <a:rPr lang="en-US" altLang="zh-CN" dirty="0"/>
              <a:t>(</a:t>
            </a:r>
          </a:p>
          <a:p>
            <a:r>
              <a:rPr lang="en-US" altLang="zh-CN" dirty="0" smtClean="0"/>
              <a:t>       { </a:t>
            </a:r>
            <a:r>
              <a:rPr lang="en-US" altLang="zh-CN" dirty="0"/>
              <a:t>_id: </a:t>
            </a:r>
            <a:r>
              <a:rPr lang="en-US" altLang="zh-CN" dirty="0" err="1"/>
              <a:t>t.source</a:t>
            </a:r>
            <a:r>
              <a:rPr lang="en-US" altLang="zh-CN" dirty="0"/>
              <a:t>, </a:t>
            </a:r>
            <a:r>
              <a:rPr lang="en-US" altLang="zh-CN" dirty="0" err="1"/>
              <a:t>pendingTransactions</a:t>
            </a:r>
            <a:r>
              <a:rPr lang="en-US" altLang="zh-CN" dirty="0"/>
              <a:t>: { $ne: </a:t>
            </a:r>
            <a:r>
              <a:rPr lang="en-US" altLang="zh-CN" dirty="0" err="1"/>
              <a:t>t._id</a:t>
            </a:r>
            <a:r>
              <a:rPr lang="en-US" altLang="zh-CN" dirty="0"/>
              <a:t> } },</a:t>
            </a:r>
          </a:p>
          <a:p>
            <a:r>
              <a:rPr lang="en-US" altLang="zh-CN" dirty="0" smtClean="0"/>
              <a:t>       { </a:t>
            </a:r>
            <a:r>
              <a:rPr lang="en-US" altLang="zh-CN" dirty="0"/>
              <a:t>$</a:t>
            </a:r>
            <a:r>
              <a:rPr lang="en-US" altLang="zh-CN" dirty="0" err="1"/>
              <a:t>inc</a:t>
            </a:r>
            <a:r>
              <a:rPr lang="en-US" altLang="zh-CN" dirty="0"/>
              <a:t>: { balance: -</a:t>
            </a:r>
            <a:r>
              <a:rPr lang="en-US" altLang="zh-CN" dirty="0" err="1"/>
              <a:t>t.value</a:t>
            </a:r>
            <a:r>
              <a:rPr lang="en-US" altLang="zh-CN" dirty="0"/>
              <a:t> }, $push: { </a:t>
            </a:r>
            <a:r>
              <a:rPr lang="en-US" altLang="zh-CN" dirty="0" err="1"/>
              <a:t>pendingTransactions</a:t>
            </a:r>
            <a:r>
              <a:rPr lang="en-US" altLang="zh-CN" dirty="0"/>
              <a:t>: </a:t>
            </a:r>
            <a:r>
              <a:rPr lang="en-US" altLang="zh-CN" dirty="0" err="1"/>
              <a:t>t._id</a:t>
            </a:r>
            <a:r>
              <a:rPr lang="en-US" altLang="zh-CN" dirty="0"/>
              <a:t> } </a:t>
            </a:r>
            <a:r>
              <a:rPr lang="en-US" altLang="zh-CN" dirty="0" smtClean="0"/>
              <a:t>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)</a:t>
            </a:r>
            <a:endParaRPr lang="en-US" altLang="zh-CN" dirty="0"/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db.accounts.update</a:t>
            </a:r>
            <a:r>
              <a:rPr lang="en-US" altLang="zh-CN" dirty="0"/>
              <a:t>(</a:t>
            </a:r>
          </a:p>
          <a:p>
            <a:r>
              <a:rPr lang="en-US" altLang="zh-CN" dirty="0" smtClean="0"/>
              <a:t>       { </a:t>
            </a:r>
            <a:r>
              <a:rPr lang="en-US" altLang="zh-CN" dirty="0"/>
              <a:t>_id: </a:t>
            </a:r>
            <a:r>
              <a:rPr lang="en-US" altLang="zh-CN" dirty="0" err="1"/>
              <a:t>t.destination</a:t>
            </a:r>
            <a:r>
              <a:rPr lang="en-US" altLang="zh-CN" dirty="0"/>
              <a:t>, </a:t>
            </a:r>
            <a:r>
              <a:rPr lang="en-US" altLang="zh-CN" dirty="0" err="1"/>
              <a:t>pendingTransactions</a:t>
            </a:r>
            <a:r>
              <a:rPr lang="en-US" altLang="zh-CN" dirty="0"/>
              <a:t>: { $ne: </a:t>
            </a:r>
            <a:r>
              <a:rPr lang="en-US" altLang="zh-CN" dirty="0" err="1"/>
              <a:t>t._id</a:t>
            </a:r>
            <a:r>
              <a:rPr lang="en-US" altLang="zh-CN" dirty="0"/>
              <a:t> } },</a:t>
            </a:r>
          </a:p>
          <a:p>
            <a:r>
              <a:rPr lang="en-US" altLang="zh-CN" dirty="0" smtClean="0"/>
              <a:t>       { </a:t>
            </a:r>
            <a:r>
              <a:rPr lang="en-US" altLang="zh-CN" dirty="0"/>
              <a:t>$</a:t>
            </a:r>
            <a:r>
              <a:rPr lang="en-US" altLang="zh-CN" dirty="0" err="1"/>
              <a:t>inc</a:t>
            </a:r>
            <a:r>
              <a:rPr lang="en-US" altLang="zh-CN" dirty="0"/>
              <a:t>: { balance: </a:t>
            </a:r>
            <a:r>
              <a:rPr lang="en-US" altLang="zh-CN" dirty="0" err="1"/>
              <a:t>t.value</a:t>
            </a:r>
            <a:r>
              <a:rPr lang="en-US" altLang="zh-CN" dirty="0"/>
              <a:t> }, $push: { </a:t>
            </a:r>
            <a:r>
              <a:rPr lang="en-US" altLang="zh-CN" dirty="0" err="1"/>
              <a:t>pendingTransactions</a:t>
            </a:r>
            <a:r>
              <a:rPr lang="en-US" altLang="zh-CN" dirty="0"/>
              <a:t>: </a:t>
            </a:r>
            <a:r>
              <a:rPr lang="en-US" altLang="zh-CN" dirty="0" err="1"/>
              <a:t>t._id</a:t>
            </a:r>
            <a:r>
              <a:rPr lang="en-US" altLang="zh-CN" dirty="0"/>
              <a:t> } }</a:t>
            </a:r>
          </a:p>
          <a:p>
            <a:r>
              <a:rPr lang="en-US" altLang="zh-CN" dirty="0" smtClean="0"/>
              <a:t>     )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62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3432" y="980728"/>
            <a:ext cx="1044116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3130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solidFill>
                  <a:srgbClr val="3130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b="1" dirty="0">
                <a:solidFill>
                  <a:srgbClr val="3130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）更新交易状态为</a:t>
            </a:r>
            <a:r>
              <a:rPr lang="en-US" altLang="zh-CN" b="1" dirty="0">
                <a:solidFill>
                  <a:srgbClr val="3130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applied</a:t>
            </a:r>
          </a:p>
          <a:p>
            <a:pPr lvl="1"/>
            <a:r>
              <a:rPr lang="en-US" altLang="zh-CN" dirty="0" err="1"/>
              <a:t>db.transactions.update</a:t>
            </a:r>
            <a:r>
              <a:rPr lang="en-US" altLang="zh-CN" dirty="0"/>
              <a:t>(</a:t>
            </a:r>
          </a:p>
          <a:p>
            <a:pPr lvl="1"/>
            <a:r>
              <a:rPr lang="en-US" altLang="zh-CN" dirty="0" smtClean="0"/>
              <a:t>  { </a:t>
            </a:r>
            <a:r>
              <a:rPr lang="en-US" altLang="zh-CN" dirty="0"/>
              <a:t>_id: </a:t>
            </a:r>
            <a:r>
              <a:rPr lang="en-US" altLang="zh-CN" dirty="0" err="1"/>
              <a:t>t._id</a:t>
            </a:r>
            <a:r>
              <a:rPr lang="en-US" altLang="zh-CN" dirty="0"/>
              <a:t>, state: "pending" </a:t>
            </a:r>
            <a:r>
              <a:rPr lang="en-US" altLang="zh-CN" dirty="0" smtClean="0"/>
              <a:t>},</a:t>
            </a:r>
          </a:p>
          <a:p>
            <a:pPr lvl="1"/>
            <a:r>
              <a:rPr lang="en-US" altLang="zh-CN" dirty="0" smtClean="0"/>
              <a:t>  {</a:t>
            </a:r>
          </a:p>
          <a:p>
            <a:pPr lvl="1"/>
            <a:r>
              <a:rPr lang="en-US" altLang="zh-CN" dirty="0" smtClean="0"/>
              <a:t>    $set: { state: "applied" },</a:t>
            </a:r>
          </a:p>
          <a:p>
            <a:pPr lvl="1"/>
            <a:r>
              <a:rPr lang="en-US" altLang="zh-CN" dirty="0" smtClean="0"/>
              <a:t>    $</a:t>
            </a:r>
            <a:r>
              <a:rPr lang="en-US" altLang="zh-CN" dirty="0" err="1" smtClean="0"/>
              <a:t>currentDate</a:t>
            </a:r>
            <a:r>
              <a:rPr lang="en-US" altLang="zh-CN" dirty="0" smtClean="0"/>
              <a:t>: { </a:t>
            </a:r>
            <a:r>
              <a:rPr lang="en-US" altLang="zh-CN" dirty="0" err="1" smtClean="0"/>
              <a:t>lastModified</a:t>
            </a:r>
            <a:r>
              <a:rPr lang="en-US" altLang="zh-CN" dirty="0" smtClean="0"/>
              <a:t>: true }</a:t>
            </a:r>
          </a:p>
          <a:p>
            <a:pPr lvl="1"/>
            <a:r>
              <a:rPr lang="en-US" altLang="zh-CN" dirty="0" smtClean="0"/>
              <a:t>   }</a:t>
            </a:r>
            <a:endParaRPr lang="en-US" altLang="zh-CN" dirty="0"/>
          </a:p>
          <a:p>
            <a:pPr lvl="1"/>
            <a:r>
              <a:rPr lang="en-US" altLang="zh-CN" dirty="0" smtClean="0"/>
              <a:t>)</a:t>
            </a:r>
          </a:p>
          <a:p>
            <a:r>
              <a:rPr lang="en-US" altLang="zh-CN" b="1" dirty="0" smtClean="0">
                <a:solidFill>
                  <a:srgbClr val="3130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(5)</a:t>
            </a:r>
            <a:r>
              <a:rPr lang="zh-CN" altLang="en-US" b="1" dirty="0" smtClean="0">
                <a:solidFill>
                  <a:srgbClr val="3130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移除两个账户中的交易记录</a:t>
            </a:r>
            <a:endParaRPr lang="en-US" altLang="zh-CN" b="1" dirty="0" smtClean="0">
              <a:solidFill>
                <a:srgbClr val="31303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dirty="0" err="1" smtClean="0"/>
              <a:t>db.accounts.update</a:t>
            </a:r>
            <a:r>
              <a:rPr lang="en-US" altLang="zh-CN" dirty="0" smtClean="0"/>
              <a:t>(</a:t>
            </a:r>
          </a:p>
          <a:p>
            <a:pPr lvl="1"/>
            <a:r>
              <a:rPr lang="en-US" altLang="zh-CN" dirty="0" smtClean="0"/>
              <a:t>  { </a:t>
            </a:r>
            <a:r>
              <a:rPr lang="en-US" altLang="zh-CN" dirty="0"/>
              <a:t>_id: </a:t>
            </a:r>
            <a:r>
              <a:rPr lang="en-US" altLang="zh-CN" dirty="0" err="1"/>
              <a:t>t.source</a:t>
            </a:r>
            <a:r>
              <a:rPr lang="en-US" altLang="zh-CN" dirty="0"/>
              <a:t>, </a:t>
            </a:r>
            <a:r>
              <a:rPr lang="en-US" altLang="zh-CN" dirty="0" err="1"/>
              <a:t>pendingTransactions</a:t>
            </a:r>
            <a:r>
              <a:rPr lang="en-US" altLang="zh-CN" dirty="0"/>
              <a:t>: </a:t>
            </a:r>
            <a:r>
              <a:rPr lang="en-US" altLang="zh-CN" dirty="0" err="1"/>
              <a:t>t._id</a:t>
            </a:r>
            <a:r>
              <a:rPr lang="en-US" altLang="zh-CN" dirty="0"/>
              <a:t> },</a:t>
            </a:r>
          </a:p>
          <a:p>
            <a:pPr lvl="1"/>
            <a:r>
              <a:rPr lang="en-US" altLang="zh-CN" dirty="0" smtClean="0"/>
              <a:t>  { </a:t>
            </a:r>
            <a:r>
              <a:rPr lang="en-US" altLang="zh-CN" dirty="0"/>
              <a:t>$pull: { </a:t>
            </a:r>
            <a:r>
              <a:rPr lang="en-US" altLang="zh-CN" dirty="0" err="1"/>
              <a:t>pendingTransactions</a:t>
            </a:r>
            <a:r>
              <a:rPr lang="en-US" altLang="zh-CN" dirty="0"/>
              <a:t>: </a:t>
            </a:r>
            <a:r>
              <a:rPr lang="en-US" altLang="zh-CN" dirty="0" err="1"/>
              <a:t>t._id</a:t>
            </a:r>
            <a:r>
              <a:rPr lang="en-US" altLang="zh-CN" dirty="0"/>
              <a:t> } }</a:t>
            </a:r>
          </a:p>
          <a:p>
            <a:pPr lvl="1"/>
            <a:r>
              <a:rPr lang="en-US" altLang="zh-CN" dirty="0"/>
              <a:t>)</a:t>
            </a:r>
          </a:p>
          <a:p>
            <a:pPr lvl="1"/>
            <a:r>
              <a:rPr lang="en-US" altLang="zh-CN" dirty="0" err="1"/>
              <a:t>db.accounts.update</a:t>
            </a:r>
            <a:r>
              <a:rPr lang="en-US" altLang="zh-CN" dirty="0"/>
              <a:t>(</a:t>
            </a:r>
          </a:p>
          <a:p>
            <a:pPr lvl="1"/>
            <a:r>
              <a:rPr lang="en-US" altLang="zh-CN" dirty="0" smtClean="0"/>
              <a:t>  { </a:t>
            </a:r>
            <a:r>
              <a:rPr lang="en-US" altLang="zh-CN" dirty="0"/>
              <a:t>_id: </a:t>
            </a:r>
            <a:r>
              <a:rPr lang="en-US" altLang="zh-CN" dirty="0" err="1"/>
              <a:t>t.destination</a:t>
            </a:r>
            <a:r>
              <a:rPr lang="en-US" altLang="zh-CN" dirty="0"/>
              <a:t>, </a:t>
            </a:r>
            <a:r>
              <a:rPr lang="en-US" altLang="zh-CN" dirty="0" err="1"/>
              <a:t>pendingTransactions</a:t>
            </a:r>
            <a:r>
              <a:rPr lang="en-US" altLang="zh-CN" dirty="0"/>
              <a:t>: </a:t>
            </a:r>
            <a:r>
              <a:rPr lang="en-US" altLang="zh-CN" dirty="0" err="1"/>
              <a:t>t._id</a:t>
            </a:r>
            <a:r>
              <a:rPr lang="en-US" altLang="zh-CN" dirty="0"/>
              <a:t> },</a:t>
            </a:r>
          </a:p>
          <a:p>
            <a:pPr lvl="1"/>
            <a:r>
              <a:rPr lang="en-US" altLang="zh-CN" dirty="0" smtClean="0"/>
              <a:t>  { </a:t>
            </a:r>
            <a:r>
              <a:rPr lang="en-US" altLang="zh-CN" dirty="0"/>
              <a:t>$pull: { </a:t>
            </a:r>
            <a:r>
              <a:rPr lang="en-US" altLang="zh-CN" dirty="0" err="1"/>
              <a:t>pendingTransactions</a:t>
            </a:r>
            <a:r>
              <a:rPr lang="en-US" altLang="zh-CN" dirty="0"/>
              <a:t>: </a:t>
            </a:r>
            <a:r>
              <a:rPr lang="en-US" altLang="zh-CN" dirty="0" err="1"/>
              <a:t>t._id</a:t>
            </a:r>
            <a:r>
              <a:rPr lang="en-US" altLang="zh-CN" dirty="0"/>
              <a:t> } }</a:t>
            </a:r>
          </a:p>
          <a:p>
            <a:pPr lvl="1"/>
            <a:r>
              <a:rPr lang="en-US" altLang="zh-CN" dirty="0" smtClean="0"/>
              <a:t>)</a:t>
            </a:r>
          </a:p>
          <a:p>
            <a:r>
              <a:rPr lang="en-US" altLang="zh-CN" dirty="0"/>
              <a:t> </a:t>
            </a:r>
            <a:r>
              <a:rPr lang="zh-CN" altLang="en-US" b="1" dirty="0">
                <a:solidFill>
                  <a:srgbClr val="3130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solidFill>
                  <a:srgbClr val="3130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b="1" dirty="0">
                <a:solidFill>
                  <a:srgbClr val="3130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）更新交易状态为</a:t>
            </a:r>
            <a:r>
              <a:rPr lang="en-US" altLang="zh-CN" b="1" dirty="0" smtClean="0">
                <a:solidFill>
                  <a:srgbClr val="3130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done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db.transactions.update</a:t>
            </a:r>
            <a:r>
              <a:rPr lang="en-US" altLang="zh-CN" dirty="0" smtClean="0"/>
              <a:t>(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{ </a:t>
            </a:r>
            <a:r>
              <a:rPr lang="en-US" altLang="zh-CN" dirty="0"/>
              <a:t>_id: </a:t>
            </a:r>
            <a:r>
              <a:rPr lang="en-US" altLang="zh-CN" dirty="0" err="1"/>
              <a:t>t._id</a:t>
            </a:r>
            <a:r>
              <a:rPr lang="en-US" altLang="zh-CN" dirty="0"/>
              <a:t>, state: "applied" },</a:t>
            </a:r>
          </a:p>
          <a:p>
            <a:r>
              <a:rPr lang="en-US" altLang="zh-CN" dirty="0" smtClean="0"/>
              <a:t>      {$</a:t>
            </a:r>
            <a:r>
              <a:rPr lang="en-US" altLang="zh-CN" dirty="0"/>
              <a:t>set: { state: "done" </a:t>
            </a:r>
            <a:r>
              <a:rPr lang="en-US" altLang="zh-CN" dirty="0" smtClean="0"/>
              <a:t>},$</a:t>
            </a:r>
            <a:r>
              <a:rPr lang="en-US" altLang="zh-CN" dirty="0" err="1"/>
              <a:t>currentDate</a:t>
            </a:r>
            <a:r>
              <a:rPr lang="en-US" altLang="zh-CN" dirty="0"/>
              <a:t>: { </a:t>
            </a:r>
            <a:r>
              <a:rPr lang="en-US" altLang="zh-CN" dirty="0" err="1"/>
              <a:t>lastModified</a:t>
            </a:r>
            <a:r>
              <a:rPr lang="en-US" altLang="zh-CN" dirty="0"/>
              <a:t>: true </a:t>
            </a:r>
            <a:r>
              <a:rPr lang="en-US" altLang="zh-CN" dirty="0" smtClean="0"/>
              <a:t>}})</a:t>
            </a:r>
            <a:endParaRPr lang="en-US" altLang="zh-CN" dirty="0"/>
          </a:p>
          <a:p>
            <a:endParaRPr lang="zh-CN" altLang="en-US" b="1" dirty="0">
              <a:solidFill>
                <a:srgbClr val="31303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815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 bwMode="auto">
          <a:xfrm rot="18784635">
            <a:off x="1817615" y="1905815"/>
            <a:ext cx="3095768" cy="3103526"/>
          </a:xfrm>
          <a:prstGeom prst="roundRect">
            <a:avLst>
              <a:gd name="adj" fmla="val 6182"/>
            </a:avLst>
          </a:prstGeom>
          <a:solidFill>
            <a:srgbClr val="37DFE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 bwMode="auto">
          <a:xfrm rot="18784635">
            <a:off x="4586818" y="2815167"/>
            <a:ext cx="1136651" cy="1119715"/>
          </a:xfrm>
          <a:prstGeom prst="roundRect">
            <a:avLst>
              <a:gd name="adj" fmla="val 10833"/>
            </a:avLst>
          </a:prstGeom>
          <a:solidFill>
            <a:srgbClr val="1EF6D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4" name="圆角矩形 3"/>
          <p:cNvSpPr/>
          <p:nvPr/>
        </p:nvSpPr>
        <p:spPr bwMode="auto">
          <a:xfrm rot="18784635">
            <a:off x="2098676" y="2187577"/>
            <a:ext cx="2533649" cy="2540000"/>
          </a:xfrm>
          <a:prstGeom prst="roundRect">
            <a:avLst>
              <a:gd name="adj" fmla="val 6182"/>
            </a:avLst>
          </a:prstGeom>
          <a:solidFill>
            <a:srgbClr val="37DFE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5" name="圆角矩形 4"/>
          <p:cNvSpPr/>
          <p:nvPr/>
        </p:nvSpPr>
        <p:spPr bwMode="auto">
          <a:xfrm rot="18784635">
            <a:off x="4548718" y="4123267"/>
            <a:ext cx="510116" cy="531284"/>
          </a:xfrm>
          <a:prstGeom prst="roundRect">
            <a:avLst/>
          </a:prstGeom>
          <a:solidFill>
            <a:srgbClr val="32AAE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2381251" y="2476500"/>
            <a:ext cx="1701107" cy="189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1735" b="1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04</a:t>
            </a:r>
            <a:endParaRPr lang="zh-CN" altLang="en-US" sz="11735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312024" y="2476500"/>
            <a:ext cx="5879976" cy="1897892"/>
            <a:chOff x="6312024" y="2476500"/>
            <a:chExt cx="5879976" cy="1897892"/>
          </a:xfrm>
        </p:grpSpPr>
        <p:sp>
          <p:nvSpPr>
            <p:cNvPr id="2" name="同侧圆角矩形 1"/>
            <p:cNvSpPr/>
            <p:nvPr/>
          </p:nvSpPr>
          <p:spPr>
            <a:xfrm rot="16200000">
              <a:off x="8303066" y="485458"/>
              <a:ext cx="1897892" cy="5879976"/>
            </a:xfrm>
            <a:prstGeom prst="round2SameRect">
              <a:avLst/>
            </a:prstGeom>
            <a:solidFill>
              <a:srgbClr val="384656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10" name="TextBox 20"/>
            <p:cNvSpPr txBox="1"/>
            <p:nvPr/>
          </p:nvSpPr>
          <p:spPr>
            <a:xfrm>
              <a:off x="6542781" y="2959525"/>
              <a:ext cx="26468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800" dirty="0" smtClean="0">
                  <a:solidFill>
                    <a:srgbClr val="1EF6DF"/>
                  </a:solidFill>
                  <a:latin typeface="+mj-ea"/>
                  <a:ea typeface="+mj-ea"/>
                </a:rPr>
                <a:t>问答交流</a:t>
              </a:r>
              <a:endParaRPr lang="zh-CN" altLang="en-US" sz="4800" dirty="0">
                <a:solidFill>
                  <a:srgbClr val="1EF6DF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496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4" grpId="0" animBg="1"/>
      <p:bldP spid="5" grpId="0" animBg="1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342619" y="4509120"/>
            <a:ext cx="3300904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 algn="ctr"/>
            <a:r>
              <a:rPr lang="zh-CN" altLang="en-US" sz="6600" spc="300" smtClean="0">
                <a:solidFill>
                  <a:prstClr val="white"/>
                </a:solidFill>
                <a:cs typeface="+mn-ea"/>
              </a:rPr>
              <a:t> 谢谢</a:t>
            </a:r>
            <a:r>
              <a:rPr lang="zh-CN" altLang="en-US" sz="6600" spc="300" dirty="0" smtClean="0">
                <a:solidFill>
                  <a:prstClr val="white"/>
                </a:solidFill>
                <a:cs typeface="+mn-ea"/>
              </a:rPr>
              <a:t>！</a:t>
            </a:r>
            <a:endParaRPr lang="zh-CN" altLang="en-US" sz="6600" spc="300" dirty="0">
              <a:solidFill>
                <a:prstClr val="white"/>
              </a:solidFill>
              <a:cs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345" y="1484784"/>
            <a:ext cx="2457450" cy="2457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84106" y="747623"/>
            <a:ext cx="1423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</a:rPr>
              <a:t>目     录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TextBox 20"/>
          <p:cNvSpPr txBox="1"/>
          <p:nvPr/>
        </p:nvSpPr>
        <p:spPr>
          <a:xfrm>
            <a:off x="1367428" y="3744408"/>
            <a:ext cx="2568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1EF6DF"/>
                </a:solidFill>
                <a:latin typeface="+mj-ea"/>
                <a:ea typeface="+mj-ea"/>
              </a:rPr>
              <a:t>Mongoose</a:t>
            </a:r>
            <a:endParaRPr lang="zh-CN" altLang="en-US" sz="3600" dirty="0">
              <a:solidFill>
                <a:srgbClr val="1EF6DF"/>
              </a:solidFill>
              <a:latin typeface="+mj-ea"/>
              <a:ea typeface="+mj-ea"/>
            </a:endParaRPr>
          </a:p>
        </p:txBody>
      </p:sp>
      <p:sp>
        <p:nvSpPr>
          <p:cNvPr id="9" name="TextBox 20"/>
          <p:cNvSpPr txBox="1"/>
          <p:nvPr/>
        </p:nvSpPr>
        <p:spPr>
          <a:xfrm>
            <a:off x="9596516" y="374440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1EF6DF"/>
                </a:solidFill>
                <a:latin typeface="+mj-ea"/>
                <a:ea typeface="+mj-ea"/>
              </a:rPr>
              <a:t>问答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909166" y="2272836"/>
            <a:ext cx="1162498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6600" dirty="0" smtClean="0">
                <a:solidFill>
                  <a:srgbClr val="37DFEA"/>
                </a:solidFill>
              </a:rPr>
              <a:t>01</a:t>
            </a:r>
            <a:endParaRPr lang="zh-CN" altLang="en-US" sz="6600" dirty="0">
              <a:solidFill>
                <a:srgbClr val="37DFEA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704909" y="2248996"/>
            <a:ext cx="1031051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6600" dirty="0" smtClean="0">
                <a:solidFill>
                  <a:srgbClr val="37DFEA"/>
                </a:solidFill>
              </a:rPr>
              <a:t>02</a:t>
            </a:r>
            <a:endParaRPr lang="zh-CN" altLang="en-US" sz="6600" dirty="0">
              <a:solidFill>
                <a:srgbClr val="37DFEA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601453" y="2272836"/>
            <a:ext cx="1031051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6600" dirty="0" smtClean="0">
                <a:solidFill>
                  <a:srgbClr val="37DFEA"/>
                </a:solidFill>
              </a:rPr>
              <a:t>04</a:t>
            </a:r>
            <a:endParaRPr lang="zh-CN" altLang="en-US" sz="6600" dirty="0">
              <a:solidFill>
                <a:srgbClr val="37DFEA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482835" y="1986643"/>
            <a:ext cx="9173431" cy="2888343"/>
            <a:chOff x="1536067" y="2293257"/>
            <a:chExt cx="9173431" cy="2888343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536067" y="2293257"/>
              <a:ext cx="9173431" cy="0"/>
            </a:xfrm>
            <a:prstGeom prst="line">
              <a:avLst/>
            </a:prstGeom>
            <a:ln>
              <a:solidFill>
                <a:srgbClr val="37DFEA">
                  <a:alpha val="2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1536067" y="5181600"/>
              <a:ext cx="9173431" cy="0"/>
            </a:xfrm>
            <a:prstGeom prst="line">
              <a:avLst/>
            </a:prstGeom>
            <a:ln>
              <a:solidFill>
                <a:srgbClr val="37DFEA">
                  <a:alpha val="2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20"/>
          <p:cNvSpPr txBox="1"/>
          <p:nvPr/>
        </p:nvSpPr>
        <p:spPr>
          <a:xfrm>
            <a:off x="4627964" y="371877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rgbClr val="1EF6DF"/>
                </a:solidFill>
                <a:latin typeface="+mj-ea"/>
                <a:ea typeface="+mj-ea"/>
              </a:rPr>
              <a:t>索引</a:t>
            </a:r>
            <a:endParaRPr lang="zh-CN" altLang="en-US" sz="3600" dirty="0">
              <a:solidFill>
                <a:srgbClr val="1EF6DF"/>
              </a:solidFill>
              <a:latin typeface="+mj-ea"/>
              <a:ea typeface="+mj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032104" y="2276872"/>
            <a:ext cx="1031051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6600" dirty="0" smtClean="0">
                <a:solidFill>
                  <a:srgbClr val="37DFEA"/>
                </a:solidFill>
              </a:rPr>
              <a:t>03</a:t>
            </a:r>
            <a:endParaRPr lang="zh-CN" altLang="en-US" sz="6600" dirty="0">
              <a:solidFill>
                <a:srgbClr val="37DFEA"/>
              </a:solidFill>
            </a:endParaRPr>
          </a:p>
        </p:txBody>
      </p:sp>
      <p:sp>
        <p:nvSpPr>
          <p:cNvPr id="17" name="TextBox 20"/>
          <p:cNvSpPr txBox="1"/>
          <p:nvPr/>
        </p:nvSpPr>
        <p:spPr>
          <a:xfrm>
            <a:off x="7133437" y="371925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1EF6DF"/>
                </a:solidFill>
                <a:latin typeface="+mj-ea"/>
                <a:ea typeface="+mj-ea"/>
              </a:rPr>
              <a:t>事务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 bwMode="auto">
          <a:xfrm rot="18784635">
            <a:off x="1817615" y="1905815"/>
            <a:ext cx="3095768" cy="3103526"/>
          </a:xfrm>
          <a:prstGeom prst="roundRect">
            <a:avLst>
              <a:gd name="adj" fmla="val 6182"/>
            </a:avLst>
          </a:prstGeom>
          <a:solidFill>
            <a:srgbClr val="37DFE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 bwMode="auto">
          <a:xfrm rot="18784635">
            <a:off x="4586818" y="2815167"/>
            <a:ext cx="1136651" cy="1119715"/>
          </a:xfrm>
          <a:prstGeom prst="roundRect">
            <a:avLst>
              <a:gd name="adj" fmla="val 10833"/>
            </a:avLst>
          </a:prstGeom>
          <a:solidFill>
            <a:srgbClr val="1EF6D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4" name="圆角矩形 3"/>
          <p:cNvSpPr/>
          <p:nvPr/>
        </p:nvSpPr>
        <p:spPr bwMode="auto">
          <a:xfrm rot="18784635">
            <a:off x="2098676" y="2187577"/>
            <a:ext cx="2533649" cy="2540000"/>
          </a:xfrm>
          <a:prstGeom prst="roundRect">
            <a:avLst>
              <a:gd name="adj" fmla="val 6182"/>
            </a:avLst>
          </a:prstGeom>
          <a:solidFill>
            <a:srgbClr val="37DFE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5" name="圆角矩形 4"/>
          <p:cNvSpPr/>
          <p:nvPr/>
        </p:nvSpPr>
        <p:spPr bwMode="auto">
          <a:xfrm rot="18784635">
            <a:off x="4548718" y="4123267"/>
            <a:ext cx="510116" cy="531284"/>
          </a:xfrm>
          <a:prstGeom prst="roundRect">
            <a:avLst/>
          </a:prstGeom>
          <a:solidFill>
            <a:srgbClr val="32AAE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2381251" y="2476500"/>
            <a:ext cx="1925527" cy="1897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1735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11735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312024" y="2476500"/>
            <a:ext cx="5879976" cy="1897892"/>
            <a:chOff x="6312024" y="2476500"/>
            <a:chExt cx="5879976" cy="1897892"/>
          </a:xfrm>
        </p:grpSpPr>
        <p:sp>
          <p:nvSpPr>
            <p:cNvPr id="2" name="同侧圆角矩形 1"/>
            <p:cNvSpPr/>
            <p:nvPr/>
          </p:nvSpPr>
          <p:spPr>
            <a:xfrm rot="16200000">
              <a:off x="8303066" y="485458"/>
              <a:ext cx="1897892" cy="5879976"/>
            </a:xfrm>
            <a:prstGeom prst="round2SameRect">
              <a:avLst/>
            </a:prstGeom>
            <a:solidFill>
              <a:srgbClr val="384656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10" name="TextBox 20"/>
            <p:cNvSpPr txBox="1"/>
            <p:nvPr/>
          </p:nvSpPr>
          <p:spPr>
            <a:xfrm>
              <a:off x="6708125" y="2959525"/>
              <a:ext cx="336823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rgbClr val="1EF6DF"/>
                  </a:solidFill>
                  <a:latin typeface="+mj-ea"/>
                  <a:ea typeface="+mj-ea"/>
                </a:rPr>
                <a:t>Mongoose</a:t>
              </a:r>
              <a:endParaRPr lang="zh-CN" altLang="en-US" sz="4800" dirty="0">
                <a:solidFill>
                  <a:srgbClr val="1EF6DF"/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4" grpId="0" animBg="1"/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5459449" y="273790"/>
            <a:ext cx="127310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cs typeface="+mn-ea"/>
              </a:rPr>
              <a:t>MongoDB</a:t>
            </a:r>
            <a:endParaRPr lang="zh-CN" altLang="en-US" sz="2400" b="1" dirty="0">
              <a:solidFill>
                <a:schemeClr val="bg1"/>
              </a:solidFill>
              <a:cs typeface="+mn-ea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811524" y="468618"/>
            <a:ext cx="8568952" cy="80062"/>
            <a:chOff x="1811524" y="468618"/>
            <a:chExt cx="8568952" cy="80062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1811524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1811524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7716180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7716180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524" y="1772816"/>
            <a:ext cx="8551437" cy="357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9080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5381705" y="273790"/>
            <a:ext cx="142859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cs typeface="+mn-ea"/>
              </a:rPr>
              <a:t>Mongoose</a:t>
            </a:r>
            <a:endParaRPr lang="zh-CN" altLang="en-US" sz="2400" b="1" dirty="0">
              <a:solidFill>
                <a:schemeClr val="bg1"/>
              </a:solidFill>
              <a:cs typeface="+mn-ea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811524" y="468618"/>
            <a:ext cx="8568952" cy="80062"/>
            <a:chOff x="1811524" y="468618"/>
            <a:chExt cx="8568952" cy="80062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1811524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1811524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7716180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7716180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Freeform 5"/>
          <p:cNvSpPr/>
          <p:nvPr/>
        </p:nvSpPr>
        <p:spPr>
          <a:xfrm>
            <a:off x="1559496" y="2060848"/>
            <a:ext cx="1667040" cy="1667041"/>
          </a:xfrm>
          <a:custGeom>
            <a:avLst/>
            <a:gdLst>
              <a:gd name="connsiteX0" fmla="*/ 1621876 w 4116165"/>
              <a:gd name="connsiteY0" fmla="*/ 814807 h 3497531"/>
              <a:gd name="connsiteX1" fmla="*/ 3927730 w 4116165"/>
              <a:gd name="connsiteY1" fmla="*/ 814807 h 3497531"/>
              <a:gd name="connsiteX2" fmla="*/ 4116165 w 4116165"/>
              <a:gd name="connsiteY2" fmla="*/ 1003242 h 3497531"/>
              <a:gd name="connsiteX3" fmla="*/ 4116165 w 4116165"/>
              <a:gd name="connsiteY3" fmla="*/ 3309096 h 3497531"/>
              <a:gd name="connsiteX4" fmla="*/ 3927730 w 4116165"/>
              <a:gd name="connsiteY4" fmla="*/ 3497531 h 3497531"/>
              <a:gd name="connsiteX5" fmla="*/ 1621876 w 4116165"/>
              <a:gd name="connsiteY5" fmla="*/ 3497531 h 3497531"/>
              <a:gd name="connsiteX6" fmla="*/ 1433441 w 4116165"/>
              <a:gd name="connsiteY6" fmla="*/ 3309096 h 3497531"/>
              <a:gd name="connsiteX7" fmla="*/ 1433441 w 4116165"/>
              <a:gd name="connsiteY7" fmla="*/ 1003242 h 3497531"/>
              <a:gd name="connsiteX8" fmla="*/ 1621876 w 4116165"/>
              <a:gd name="connsiteY8" fmla="*/ 814807 h 3497531"/>
              <a:gd name="connsiteX9" fmla="*/ 688860 w 4116165"/>
              <a:gd name="connsiteY9" fmla="*/ 0 h 3497531"/>
              <a:gd name="connsiteX10" fmla="*/ 739322 w 4116165"/>
              <a:gd name="connsiteY10" fmla="*/ 20901 h 3497531"/>
              <a:gd name="connsiteX11" fmla="*/ 1356818 w 4116165"/>
              <a:gd name="connsiteY11" fmla="*/ 638398 h 3497531"/>
              <a:gd name="connsiteX12" fmla="*/ 1356818 w 4116165"/>
              <a:gd name="connsiteY12" fmla="*/ 739322 h 3497531"/>
              <a:gd name="connsiteX13" fmla="*/ 739322 w 4116165"/>
              <a:gd name="connsiteY13" fmla="*/ 1356819 h 3497531"/>
              <a:gd name="connsiteX14" fmla="*/ 638398 w 4116165"/>
              <a:gd name="connsiteY14" fmla="*/ 1356819 h 3497531"/>
              <a:gd name="connsiteX15" fmla="*/ 20901 w 4116165"/>
              <a:gd name="connsiteY15" fmla="*/ 739322 h 3497531"/>
              <a:gd name="connsiteX16" fmla="*/ 20901 w 4116165"/>
              <a:gd name="connsiteY16" fmla="*/ 638398 h 3497531"/>
              <a:gd name="connsiteX17" fmla="*/ 638398 w 4116165"/>
              <a:gd name="connsiteY17" fmla="*/ 20901 h 3497531"/>
              <a:gd name="connsiteX18" fmla="*/ 688860 w 4116165"/>
              <a:gd name="connsiteY18" fmla="*/ 0 h 3497531"/>
              <a:gd name="connsiteX0-1" fmla="*/ 1433441 w 4116165"/>
              <a:gd name="connsiteY0-2" fmla="*/ 1003242 h 3497531"/>
              <a:gd name="connsiteX1-3" fmla="*/ 3927730 w 4116165"/>
              <a:gd name="connsiteY1-4" fmla="*/ 814807 h 3497531"/>
              <a:gd name="connsiteX2-5" fmla="*/ 4116165 w 4116165"/>
              <a:gd name="connsiteY2-6" fmla="*/ 1003242 h 3497531"/>
              <a:gd name="connsiteX3-7" fmla="*/ 4116165 w 4116165"/>
              <a:gd name="connsiteY3-8" fmla="*/ 3309096 h 3497531"/>
              <a:gd name="connsiteX4-9" fmla="*/ 3927730 w 4116165"/>
              <a:gd name="connsiteY4-10" fmla="*/ 3497531 h 3497531"/>
              <a:gd name="connsiteX5-11" fmla="*/ 1621876 w 4116165"/>
              <a:gd name="connsiteY5-12" fmla="*/ 3497531 h 3497531"/>
              <a:gd name="connsiteX6-13" fmla="*/ 1433441 w 4116165"/>
              <a:gd name="connsiteY6-14" fmla="*/ 3309096 h 3497531"/>
              <a:gd name="connsiteX7-15" fmla="*/ 1433441 w 4116165"/>
              <a:gd name="connsiteY7-16" fmla="*/ 1003242 h 3497531"/>
              <a:gd name="connsiteX8-17" fmla="*/ 688860 w 4116165"/>
              <a:gd name="connsiteY8-18" fmla="*/ 0 h 3497531"/>
              <a:gd name="connsiteX9-19" fmla="*/ 739322 w 4116165"/>
              <a:gd name="connsiteY9-20" fmla="*/ 20901 h 3497531"/>
              <a:gd name="connsiteX10-21" fmla="*/ 1356818 w 4116165"/>
              <a:gd name="connsiteY10-22" fmla="*/ 638398 h 3497531"/>
              <a:gd name="connsiteX11-23" fmla="*/ 1356818 w 4116165"/>
              <a:gd name="connsiteY11-24" fmla="*/ 739322 h 3497531"/>
              <a:gd name="connsiteX12-25" fmla="*/ 739322 w 4116165"/>
              <a:gd name="connsiteY12-26" fmla="*/ 1356819 h 3497531"/>
              <a:gd name="connsiteX13-27" fmla="*/ 638398 w 4116165"/>
              <a:gd name="connsiteY13-28" fmla="*/ 1356819 h 3497531"/>
              <a:gd name="connsiteX14-29" fmla="*/ 20901 w 4116165"/>
              <a:gd name="connsiteY14-30" fmla="*/ 739322 h 3497531"/>
              <a:gd name="connsiteX15-31" fmla="*/ 20901 w 4116165"/>
              <a:gd name="connsiteY15-32" fmla="*/ 638398 h 3497531"/>
              <a:gd name="connsiteX16-33" fmla="*/ 638398 w 4116165"/>
              <a:gd name="connsiteY16-34" fmla="*/ 20901 h 3497531"/>
              <a:gd name="connsiteX17-35" fmla="*/ 688860 w 4116165"/>
              <a:gd name="connsiteY17-36" fmla="*/ 0 h 3497531"/>
              <a:gd name="connsiteX0-37" fmla="*/ 1433441 w 4116165"/>
              <a:gd name="connsiteY0-38" fmla="*/ 3309096 h 3497531"/>
              <a:gd name="connsiteX1-39" fmla="*/ 3927730 w 4116165"/>
              <a:gd name="connsiteY1-40" fmla="*/ 814807 h 3497531"/>
              <a:gd name="connsiteX2-41" fmla="*/ 4116165 w 4116165"/>
              <a:gd name="connsiteY2-42" fmla="*/ 1003242 h 3497531"/>
              <a:gd name="connsiteX3-43" fmla="*/ 4116165 w 4116165"/>
              <a:gd name="connsiteY3-44" fmla="*/ 3309096 h 3497531"/>
              <a:gd name="connsiteX4-45" fmla="*/ 3927730 w 4116165"/>
              <a:gd name="connsiteY4-46" fmla="*/ 3497531 h 3497531"/>
              <a:gd name="connsiteX5-47" fmla="*/ 1621876 w 4116165"/>
              <a:gd name="connsiteY5-48" fmla="*/ 3497531 h 3497531"/>
              <a:gd name="connsiteX6-49" fmla="*/ 1433441 w 4116165"/>
              <a:gd name="connsiteY6-50" fmla="*/ 3309096 h 3497531"/>
              <a:gd name="connsiteX7-51" fmla="*/ 688860 w 4116165"/>
              <a:gd name="connsiteY7-52" fmla="*/ 0 h 3497531"/>
              <a:gd name="connsiteX8-53" fmla="*/ 739322 w 4116165"/>
              <a:gd name="connsiteY8-54" fmla="*/ 20901 h 3497531"/>
              <a:gd name="connsiteX9-55" fmla="*/ 1356818 w 4116165"/>
              <a:gd name="connsiteY9-56" fmla="*/ 638398 h 3497531"/>
              <a:gd name="connsiteX10-57" fmla="*/ 1356818 w 4116165"/>
              <a:gd name="connsiteY10-58" fmla="*/ 739322 h 3497531"/>
              <a:gd name="connsiteX11-59" fmla="*/ 739322 w 4116165"/>
              <a:gd name="connsiteY11-60" fmla="*/ 1356819 h 3497531"/>
              <a:gd name="connsiteX12-61" fmla="*/ 638398 w 4116165"/>
              <a:gd name="connsiteY12-62" fmla="*/ 1356819 h 3497531"/>
              <a:gd name="connsiteX13-63" fmla="*/ 20901 w 4116165"/>
              <a:gd name="connsiteY13-64" fmla="*/ 739322 h 3497531"/>
              <a:gd name="connsiteX14-65" fmla="*/ 20901 w 4116165"/>
              <a:gd name="connsiteY14-66" fmla="*/ 638398 h 3497531"/>
              <a:gd name="connsiteX15-67" fmla="*/ 638398 w 4116165"/>
              <a:gd name="connsiteY15-68" fmla="*/ 20901 h 3497531"/>
              <a:gd name="connsiteX16-69" fmla="*/ 688860 w 4116165"/>
              <a:gd name="connsiteY16-70" fmla="*/ 0 h 3497531"/>
              <a:gd name="connsiteX0-71" fmla="*/ 1433441 w 4116165"/>
              <a:gd name="connsiteY0-72" fmla="*/ 3309096 h 3497531"/>
              <a:gd name="connsiteX1-73" fmla="*/ 4116165 w 4116165"/>
              <a:gd name="connsiteY1-74" fmla="*/ 1003242 h 3497531"/>
              <a:gd name="connsiteX2-75" fmla="*/ 4116165 w 4116165"/>
              <a:gd name="connsiteY2-76" fmla="*/ 3309096 h 3497531"/>
              <a:gd name="connsiteX3-77" fmla="*/ 3927730 w 4116165"/>
              <a:gd name="connsiteY3-78" fmla="*/ 3497531 h 3497531"/>
              <a:gd name="connsiteX4-79" fmla="*/ 1621876 w 4116165"/>
              <a:gd name="connsiteY4-80" fmla="*/ 3497531 h 3497531"/>
              <a:gd name="connsiteX5-81" fmla="*/ 1433441 w 4116165"/>
              <a:gd name="connsiteY5-82" fmla="*/ 3309096 h 3497531"/>
              <a:gd name="connsiteX6-83" fmla="*/ 688860 w 4116165"/>
              <a:gd name="connsiteY6-84" fmla="*/ 0 h 3497531"/>
              <a:gd name="connsiteX7-85" fmla="*/ 739322 w 4116165"/>
              <a:gd name="connsiteY7-86" fmla="*/ 20901 h 3497531"/>
              <a:gd name="connsiteX8-87" fmla="*/ 1356818 w 4116165"/>
              <a:gd name="connsiteY8-88" fmla="*/ 638398 h 3497531"/>
              <a:gd name="connsiteX9-89" fmla="*/ 1356818 w 4116165"/>
              <a:gd name="connsiteY9-90" fmla="*/ 739322 h 3497531"/>
              <a:gd name="connsiteX10-91" fmla="*/ 739322 w 4116165"/>
              <a:gd name="connsiteY10-92" fmla="*/ 1356819 h 3497531"/>
              <a:gd name="connsiteX11-93" fmla="*/ 638398 w 4116165"/>
              <a:gd name="connsiteY11-94" fmla="*/ 1356819 h 3497531"/>
              <a:gd name="connsiteX12-95" fmla="*/ 20901 w 4116165"/>
              <a:gd name="connsiteY12-96" fmla="*/ 739322 h 3497531"/>
              <a:gd name="connsiteX13-97" fmla="*/ 20901 w 4116165"/>
              <a:gd name="connsiteY13-98" fmla="*/ 638398 h 3497531"/>
              <a:gd name="connsiteX14-99" fmla="*/ 638398 w 4116165"/>
              <a:gd name="connsiteY14-100" fmla="*/ 20901 h 3497531"/>
              <a:gd name="connsiteX15-101" fmla="*/ 688860 w 4116165"/>
              <a:gd name="connsiteY15-102" fmla="*/ 0 h 3497531"/>
              <a:gd name="connsiteX0-103" fmla="*/ 1433441 w 4116165"/>
              <a:gd name="connsiteY0-104" fmla="*/ 3309096 h 3497531"/>
              <a:gd name="connsiteX1-105" fmla="*/ 4116165 w 4116165"/>
              <a:gd name="connsiteY1-106" fmla="*/ 3309096 h 3497531"/>
              <a:gd name="connsiteX2-107" fmla="*/ 3927730 w 4116165"/>
              <a:gd name="connsiteY2-108" fmla="*/ 3497531 h 3497531"/>
              <a:gd name="connsiteX3-109" fmla="*/ 1621876 w 4116165"/>
              <a:gd name="connsiteY3-110" fmla="*/ 3497531 h 3497531"/>
              <a:gd name="connsiteX4-111" fmla="*/ 1433441 w 4116165"/>
              <a:gd name="connsiteY4-112" fmla="*/ 3309096 h 3497531"/>
              <a:gd name="connsiteX5-113" fmla="*/ 688860 w 4116165"/>
              <a:gd name="connsiteY5-114" fmla="*/ 0 h 3497531"/>
              <a:gd name="connsiteX6-115" fmla="*/ 739322 w 4116165"/>
              <a:gd name="connsiteY6-116" fmla="*/ 20901 h 3497531"/>
              <a:gd name="connsiteX7-117" fmla="*/ 1356818 w 4116165"/>
              <a:gd name="connsiteY7-118" fmla="*/ 638398 h 3497531"/>
              <a:gd name="connsiteX8-119" fmla="*/ 1356818 w 4116165"/>
              <a:gd name="connsiteY8-120" fmla="*/ 739322 h 3497531"/>
              <a:gd name="connsiteX9-121" fmla="*/ 739322 w 4116165"/>
              <a:gd name="connsiteY9-122" fmla="*/ 1356819 h 3497531"/>
              <a:gd name="connsiteX10-123" fmla="*/ 638398 w 4116165"/>
              <a:gd name="connsiteY10-124" fmla="*/ 1356819 h 3497531"/>
              <a:gd name="connsiteX11-125" fmla="*/ 20901 w 4116165"/>
              <a:gd name="connsiteY11-126" fmla="*/ 739322 h 3497531"/>
              <a:gd name="connsiteX12-127" fmla="*/ 20901 w 4116165"/>
              <a:gd name="connsiteY12-128" fmla="*/ 638398 h 3497531"/>
              <a:gd name="connsiteX13-129" fmla="*/ 638398 w 4116165"/>
              <a:gd name="connsiteY13-130" fmla="*/ 20901 h 3497531"/>
              <a:gd name="connsiteX14-131" fmla="*/ 688860 w 4116165"/>
              <a:gd name="connsiteY14-132" fmla="*/ 0 h 3497531"/>
              <a:gd name="connsiteX0-133" fmla="*/ 1433441 w 3927730"/>
              <a:gd name="connsiteY0-134" fmla="*/ 3309096 h 3497531"/>
              <a:gd name="connsiteX1-135" fmla="*/ 3927730 w 3927730"/>
              <a:gd name="connsiteY1-136" fmla="*/ 3497531 h 3497531"/>
              <a:gd name="connsiteX2-137" fmla="*/ 1621876 w 3927730"/>
              <a:gd name="connsiteY2-138" fmla="*/ 3497531 h 3497531"/>
              <a:gd name="connsiteX3-139" fmla="*/ 1433441 w 3927730"/>
              <a:gd name="connsiteY3-140" fmla="*/ 3309096 h 3497531"/>
              <a:gd name="connsiteX4-141" fmla="*/ 688860 w 3927730"/>
              <a:gd name="connsiteY4-142" fmla="*/ 0 h 3497531"/>
              <a:gd name="connsiteX5-143" fmla="*/ 739322 w 3927730"/>
              <a:gd name="connsiteY5-144" fmla="*/ 20901 h 3497531"/>
              <a:gd name="connsiteX6-145" fmla="*/ 1356818 w 3927730"/>
              <a:gd name="connsiteY6-146" fmla="*/ 638398 h 3497531"/>
              <a:gd name="connsiteX7-147" fmla="*/ 1356818 w 3927730"/>
              <a:gd name="connsiteY7-148" fmla="*/ 739322 h 3497531"/>
              <a:gd name="connsiteX8-149" fmla="*/ 739322 w 3927730"/>
              <a:gd name="connsiteY8-150" fmla="*/ 1356819 h 3497531"/>
              <a:gd name="connsiteX9-151" fmla="*/ 638398 w 3927730"/>
              <a:gd name="connsiteY9-152" fmla="*/ 1356819 h 3497531"/>
              <a:gd name="connsiteX10-153" fmla="*/ 20901 w 3927730"/>
              <a:gd name="connsiteY10-154" fmla="*/ 739322 h 3497531"/>
              <a:gd name="connsiteX11-155" fmla="*/ 20901 w 3927730"/>
              <a:gd name="connsiteY11-156" fmla="*/ 638398 h 3497531"/>
              <a:gd name="connsiteX12-157" fmla="*/ 638398 w 3927730"/>
              <a:gd name="connsiteY12-158" fmla="*/ 20901 h 3497531"/>
              <a:gd name="connsiteX13-159" fmla="*/ 688860 w 3927730"/>
              <a:gd name="connsiteY13-160" fmla="*/ 0 h 3497531"/>
              <a:gd name="connsiteX0-161" fmla="*/ 1433441 w 1621876"/>
              <a:gd name="connsiteY0-162" fmla="*/ 3309096 h 3497531"/>
              <a:gd name="connsiteX1-163" fmla="*/ 1621876 w 1621876"/>
              <a:gd name="connsiteY1-164" fmla="*/ 3497531 h 3497531"/>
              <a:gd name="connsiteX2-165" fmla="*/ 1433441 w 1621876"/>
              <a:gd name="connsiteY2-166" fmla="*/ 3309096 h 3497531"/>
              <a:gd name="connsiteX3-167" fmla="*/ 688860 w 1621876"/>
              <a:gd name="connsiteY3-168" fmla="*/ 0 h 3497531"/>
              <a:gd name="connsiteX4-169" fmla="*/ 739322 w 1621876"/>
              <a:gd name="connsiteY4-170" fmla="*/ 20901 h 3497531"/>
              <a:gd name="connsiteX5-171" fmla="*/ 1356818 w 1621876"/>
              <a:gd name="connsiteY5-172" fmla="*/ 638398 h 3497531"/>
              <a:gd name="connsiteX6-173" fmla="*/ 1356818 w 1621876"/>
              <a:gd name="connsiteY6-174" fmla="*/ 739322 h 3497531"/>
              <a:gd name="connsiteX7-175" fmla="*/ 739322 w 1621876"/>
              <a:gd name="connsiteY7-176" fmla="*/ 1356819 h 3497531"/>
              <a:gd name="connsiteX8-177" fmla="*/ 638398 w 1621876"/>
              <a:gd name="connsiteY8-178" fmla="*/ 1356819 h 3497531"/>
              <a:gd name="connsiteX9-179" fmla="*/ 20901 w 1621876"/>
              <a:gd name="connsiteY9-180" fmla="*/ 739322 h 3497531"/>
              <a:gd name="connsiteX10-181" fmla="*/ 20901 w 1621876"/>
              <a:gd name="connsiteY10-182" fmla="*/ 638398 h 3497531"/>
              <a:gd name="connsiteX11-183" fmla="*/ 638398 w 1621876"/>
              <a:gd name="connsiteY11-184" fmla="*/ 20901 h 3497531"/>
              <a:gd name="connsiteX12-185" fmla="*/ 688860 w 1621876"/>
              <a:gd name="connsiteY12-186" fmla="*/ 0 h 3497531"/>
              <a:gd name="connsiteX0-187" fmla="*/ 688860 w 1377719"/>
              <a:gd name="connsiteY0-188" fmla="*/ 0 h 1377720"/>
              <a:gd name="connsiteX1-189" fmla="*/ 739322 w 1377719"/>
              <a:gd name="connsiteY1-190" fmla="*/ 20901 h 1377720"/>
              <a:gd name="connsiteX2-191" fmla="*/ 1356818 w 1377719"/>
              <a:gd name="connsiteY2-192" fmla="*/ 638398 h 1377720"/>
              <a:gd name="connsiteX3-193" fmla="*/ 1356818 w 1377719"/>
              <a:gd name="connsiteY3-194" fmla="*/ 739322 h 1377720"/>
              <a:gd name="connsiteX4-195" fmla="*/ 739322 w 1377719"/>
              <a:gd name="connsiteY4-196" fmla="*/ 1356819 h 1377720"/>
              <a:gd name="connsiteX5-197" fmla="*/ 638398 w 1377719"/>
              <a:gd name="connsiteY5-198" fmla="*/ 1356819 h 1377720"/>
              <a:gd name="connsiteX6-199" fmla="*/ 20901 w 1377719"/>
              <a:gd name="connsiteY6-200" fmla="*/ 739322 h 1377720"/>
              <a:gd name="connsiteX7-201" fmla="*/ 20901 w 1377719"/>
              <a:gd name="connsiteY7-202" fmla="*/ 638398 h 1377720"/>
              <a:gd name="connsiteX8-203" fmla="*/ 638398 w 1377719"/>
              <a:gd name="connsiteY8-204" fmla="*/ 20901 h 1377720"/>
              <a:gd name="connsiteX9-205" fmla="*/ 688860 w 1377719"/>
              <a:gd name="connsiteY9-206" fmla="*/ 0 h 13777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377719" h="1377720">
                <a:moveTo>
                  <a:pt x="688860" y="0"/>
                </a:moveTo>
                <a:cubicBezTo>
                  <a:pt x="707124" y="0"/>
                  <a:pt x="725387" y="6967"/>
                  <a:pt x="739322" y="20901"/>
                </a:cubicBezTo>
                <a:lnTo>
                  <a:pt x="1356818" y="638398"/>
                </a:lnTo>
                <a:cubicBezTo>
                  <a:pt x="1384687" y="666267"/>
                  <a:pt x="1384687" y="711453"/>
                  <a:pt x="1356818" y="739322"/>
                </a:cubicBezTo>
                <a:lnTo>
                  <a:pt x="739322" y="1356819"/>
                </a:lnTo>
                <a:cubicBezTo>
                  <a:pt x="711453" y="1384688"/>
                  <a:pt x="666267" y="1384688"/>
                  <a:pt x="638398" y="1356819"/>
                </a:cubicBezTo>
                <a:lnTo>
                  <a:pt x="20901" y="739322"/>
                </a:lnTo>
                <a:cubicBezTo>
                  <a:pt x="-6968" y="711453"/>
                  <a:pt x="-6968" y="666267"/>
                  <a:pt x="20901" y="638398"/>
                </a:cubicBezTo>
                <a:lnTo>
                  <a:pt x="638398" y="20901"/>
                </a:lnTo>
                <a:cubicBezTo>
                  <a:pt x="652332" y="6967"/>
                  <a:pt x="670596" y="0"/>
                  <a:pt x="688860" y="0"/>
                </a:cubicBezTo>
                <a:close/>
              </a:path>
            </a:pathLst>
          </a:custGeom>
          <a:solidFill>
            <a:srgbClr val="39B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sym typeface="+mn-lt"/>
              </a:rPr>
              <a:t>Schema</a:t>
            </a:r>
            <a:endParaRPr lang="en-US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12" name="Freeform 8"/>
          <p:cNvSpPr/>
          <p:nvPr/>
        </p:nvSpPr>
        <p:spPr>
          <a:xfrm>
            <a:off x="5293056" y="2060848"/>
            <a:ext cx="1667040" cy="1667041"/>
          </a:xfrm>
          <a:custGeom>
            <a:avLst/>
            <a:gdLst>
              <a:gd name="connsiteX0" fmla="*/ 1621876 w 4116165"/>
              <a:gd name="connsiteY0" fmla="*/ 814807 h 3497531"/>
              <a:gd name="connsiteX1" fmla="*/ 3927730 w 4116165"/>
              <a:gd name="connsiteY1" fmla="*/ 814807 h 3497531"/>
              <a:gd name="connsiteX2" fmla="*/ 4116165 w 4116165"/>
              <a:gd name="connsiteY2" fmla="*/ 1003242 h 3497531"/>
              <a:gd name="connsiteX3" fmla="*/ 4116165 w 4116165"/>
              <a:gd name="connsiteY3" fmla="*/ 3309096 h 3497531"/>
              <a:gd name="connsiteX4" fmla="*/ 3927730 w 4116165"/>
              <a:gd name="connsiteY4" fmla="*/ 3497531 h 3497531"/>
              <a:gd name="connsiteX5" fmla="*/ 1621876 w 4116165"/>
              <a:gd name="connsiteY5" fmla="*/ 3497531 h 3497531"/>
              <a:gd name="connsiteX6" fmla="*/ 1433441 w 4116165"/>
              <a:gd name="connsiteY6" fmla="*/ 3309096 h 3497531"/>
              <a:gd name="connsiteX7" fmla="*/ 1433441 w 4116165"/>
              <a:gd name="connsiteY7" fmla="*/ 1003242 h 3497531"/>
              <a:gd name="connsiteX8" fmla="*/ 1621876 w 4116165"/>
              <a:gd name="connsiteY8" fmla="*/ 814807 h 3497531"/>
              <a:gd name="connsiteX9" fmla="*/ 688860 w 4116165"/>
              <a:gd name="connsiteY9" fmla="*/ 0 h 3497531"/>
              <a:gd name="connsiteX10" fmla="*/ 739322 w 4116165"/>
              <a:gd name="connsiteY10" fmla="*/ 20901 h 3497531"/>
              <a:gd name="connsiteX11" fmla="*/ 1356818 w 4116165"/>
              <a:gd name="connsiteY11" fmla="*/ 638398 h 3497531"/>
              <a:gd name="connsiteX12" fmla="*/ 1356818 w 4116165"/>
              <a:gd name="connsiteY12" fmla="*/ 739322 h 3497531"/>
              <a:gd name="connsiteX13" fmla="*/ 739322 w 4116165"/>
              <a:gd name="connsiteY13" fmla="*/ 1356819 h 3497531"/>
              <a:gd name="connsiteX14" fmla="*/ 638398 w 4116165"/>
              <a:gd name="connsiteY14" fmla="*/ 1356819 h 3497531"/>
              <a:gd name="connsiteX15" fmla="*/ 20901 w 4116165"/>
              <a:gd name="connsiteY15" fmla="*/ 739322 h 3497531"/>
              <a:gd name="connsiteX16" fmla="*/ 20901 w 4116165"/>
              <a:gd name="connsiteY16" fmla="*/ 638398 h 3497531"/>
              <a:gd name="connsiteX17" fmla="*/ 638398 w 4116165"/>
              <a:gd name="connsiteY17" fmla="*/ 20901 h 3497531"/>
              <a:gd name="connsiteX18" fmla="*/ 688860 w 4116165"/>
              <a:gd name="connsiteY18" fmla="*/ 0 h 3497531"/>
              <a:gd name="connsiteX0-1" fmla="*/ 1433441 w 4116165"/>
              <a:gd name="connsiteY0-2" fmla="*/ 1003242 h 3497531"/>
              <a:gd name="connsiteX1-3" fmla="*/ 3927730 w 4116165"/>
              <a:gd name="connsiteY1-4" fmla="*/ 814807 h 3497531"/>
              <a:gd name="connsiteX2-5" fmla="*/ 4116165 w 4116165"/>
              <a:gd name="connsiteY2-6" fmla="*/ 1003242 h 3497531"/>
              <a:gd name="connsiteX3-7" fmla="*/ 4116165 w 4116165"/>
              <a:gd name="connsiteY3-8" fmla="*/ 3309096 h 3497531"/>
              <a:gd name="connsiteX4-9" fmla="*/ 3927730 w 4116165"/>
              <a:gd name="connsiteY4-10" fmla="*/ 3497531 h 3497531"/>
              <a:gd name="connsiteX5-11" fmla="*/ 1621876 w 4116165"/>
              <a:gd name="connsiteY5-12" fmla="*/ 3497531 h 3497531"/>
              <a:gd name="connsiteX6-13" fmla="*/ 1433441 w 4116165"/>
              <a:gd name="connsiteY6-14" fmla="*/ 3309096 h 3497531"/>
              <a:gd name="connsiteX7-15" fmla="*/ 1433441 w 4116165"/>
              <a:gd name="connsiteY7-16" fmla="*/ 1003242 h 3497531"/>
              <a:gd name="connsiteX8-17" fmla="*/ 688860 w 4116165"/>
              <a:gd name="connsiteY8-18" fmla="*/ 0 h 3497531"/>
              <a:gd name="connsiteX9-19" fmla="*/ 739322 w 4116165"/>
              <a:gd name="connsiteY9-20" fmla="*/ 20901 h 3497531"/>
              <a:gd name="connsiteX10-21" fmla="*/ 1356818 w 4116165"/>
              <a:gd name="connsiteY10-22" fmla="*/ 638398 h 3497531"/>
              <a:gd name="connsiteX11-23" fmla="*/ 1356818 w 4116165"/>
              <a:gd name="connsiteY11-24" fmla="*/ 739322 h 3497531"/>
              <a:gd name="connsiteX12-25" fmla="*/ 739322 w 4116165"/>
              <a:gd name="connsiteY12-26" fmla="*/ 1356819 h 3497531"/>
              <a:gd name="connsiteX13-27" fmla="*/ 638398 w 4116165"/>
              <a:gd name="connsiteY13-28" fmla="*/ 1356819 h 3497531"/>
              <a:gd name="connsiteX14-29" fmla="*/ 20901 w 4116165"/>
              <a:gd name="connsiteY14-30" fmla="*/ 739322 h 3497531"/>
              <a:gd name="connsiteX15-31" fmla="*/ 20901 w 4116165"/>
              <a:gd name="connsiteY15-32" fmla="*/ 638398 h 3497531"/>
              <a:gd name="connsiteX16-33" fmla="*/ 638398 w 4116165"/>
              <a:gd name="connsiteY16-34" fmla="*/ 20901 h 3497531"/>
              <a:gd name="connsiteX17-35" fmla="*/ 688860 w 4116165"/>
              <a:gd name="connsiteY17-36" fmla="*/ 0 h 3497531"/>
              <a:gd name="connsiteX0-37" fmla="*/ 1433441 w 4116165"/>
              <a:gd name="connsiteY0-38" fmla="*/ 3309096 h 3497531"/>
              <a:gd name="connsiteX1-39" fmla="*/ 3927730 w 4116165"/>
              <a:gd name="connsiteY1-40" fmla="*/ 814807 h 3497531"/>
              <a:gd name="connsiteX2-41" fmla="*/ 4116165 w 4116165"/>
              <a:gd name="connsiteY2-42" fmla="*/ 1003242 h 3497531"/>
              <a:gd name="connsiteX3-43" fmla="*/ 4116165 w 4116165"/>
              <a:gd name="connsiteY3-44" fmla="*/ 3309096 h 3497531"/>
              <a:gd name="connsiteX4-45" fmla="*/ 3927730 w 4116165"/>
              <a:gd name="connsiteY4-46" fmla="*/ 3497531 h 3497531"/>
              <a:gd name="connsiteX5-47" fmla="*/ 1621876 w 4116165"/>
              <a:gd name="connsiteY5-48" fmla="*/ 3497531 h 3497531"/>
              <a:gd name="connsiteX6-49" fmla="*/ 1433441 w 4116165"/>
              <a:gd name="connsiteY6-50" fmla="*/ 3309096 h 3497531"/>
              <a:gd name="connsiteX7-51" fmla="*/ 688860 w 4116165"/>
              <a:gd name="connsiteY7-52" fmla="*/ 0 h 3497531"/>
              <a:gd name="connsiteX8-53" fmla="*/ 739322 w 4116165"/>
              <a:gd name="connsiteY8-54" fmla="*/ 20901 h 3497531"/>
              <a:gd name="connsiteX9-55" fmla="*/ 1356818 w 4116165"/>
              <a:gd name="connsiteY9-56" fmla="*/ 638398 h 3497531"/>
              <a:gd name="connsiteX10-57" fmla="*/ 1356818 w 4116165"/>
              <a:gd name="connsiteY10-58" fmla="*/ 739322 h 3497531"/>
              <a:gd name="connsiteX11-59" fmla="*/ 739322 w 4116165"/>
              <a:gd name="connsiteY11-60" fmla="*/ 1356819 h 3497531"/>
              <a:gd name="connsiteX12-61" fmla="*/ 638398 w 4116165"/>
              <a:gd name="connsiteY12-62" fmla="*/ 1356819 h 3497531"/>
              <a:gd name="connsiteX13-63" fmla="*/ 20901 w 4116165"/>
              <a:gd name="connsiteY13-64" fmla="*/ 739322 h 3497531"/>
              <a:gd name="connsiteX14-65" fmla="*/ 20901 w 4116165"/>
              <a:gd name="connsiteY14-66" fmla="*/ 638398 h 3497531"/>
              <a:gd name="connsiteX15-67" fmla="*/ 638398 w 4116165"/>
              <a:gd name="connsiteY15-68" fmla="*/ 20901 h 3497531"/>
              <a:gd name="connsiteX16-69" fmla="*/ 688860 w 4116165"/>
              <a:gd name="connsiteY16-70" fmla="*/ 0 h 3497531"/>
              <a:gd name="connsiteX0-71" fmla="*/ 1433441 w 4116165"/>
              <a:gd name="connsiteY0-72" fmla="*/ 3309096 h 3497531"/>
              <a:gd name="connsiteX1-73" fmla="*/ 4116165 w 4116165"/>
              <a:gd name="connsiteY1-74" fmla="*/ 1003242 h 3497531"/>
              <a:gd name="connsiteX2-75" fmla="*/ 4116165 w 4116165"/>
              <a:gd name="connsiteY2-76" fmla="*/ 3309096 h 3497531"/>
              <a:gd name="connsiteX3-77" fmla="*/ 3927730 w 4116165"/>
              <a:gd name="connsiteY3-78" fmla="*/ 3497531 h 3497531"/>
              <a:gd name="connsiteX4-79" fmla="*/ 1621876 w 4116165"/>
              <a:gd name="connsiteY4-80" fmla="*/ 3497531 h 3497531"/>
              <a:gd name="connsiteX5-81" fmla="*/ 1433441 w 4116165"/>
              <a:gd name="connsiteY5-82" fmla="*/ 3309096 h 3497531"/>
              <a:gd name="connsiteX6-83" fmla="*/ 688860 w 4116165"/>
              <a:gd name="connsiteY6-84" fmla="*/ 0 h 3497531"/>
              <a:gd name="connsiteX7-85" fmla="*/ 739322 w 4116165"/>
              <a:gd name="connsiteY7-86" fmla="*/ 20901 h 3497531"/>
              <a:gd name="connsiteX8-87" fmla="*/ 1356818 w 4116165"/>
              <a:gd name="connsiteY8-88" fmla="*/ 638398 h 3497531"/>
              <a:gd name="connsiteX9-89" fmla="*/ 1356818 w 4116165"/>
              <a:gd name="connsiteY9-90" fmla="*/ 739322 h 3497531"/>
              <a:gd name="connsiteX10-91" fmla="*/ 739322 w 4116165"/>
              <a:gd name="connsiteY10-92" fmla="*/ 1356819 h 3497531"/>
              <a:gd name="connsiteX11-93" fmla="*/ 638398 w 4116165"/>
              <a:gd name="connsiteY11-94" fmla="*/ 1356819 h 3497531"/>
              <a:gd name="connsiteX12-95" fmla="*/ 20901 w 4116165"/>
              <a:gd name="connsiteY12-96" fmla="*/ 739322 h 3497531"/>
              <a:gd name="connsiteX13-97" fmla="*/ 20901 w 4116165"/>
              <a:gd name="connsiteY13-98" fmla="*/ 638398 h 3497531"/>
              <a:gd name="connsiteX14-99" fmla="*/ 638398 w 4116165"/>
              <a:gd name="connsiteY14-100" fmla="*/ 20901 h 3497531"/>
              <a:gd name="connsiteX15-101" fmla="*/ 688860 w 4116165"/>
              <a:gd name="connsiteY15-102" fmla="*/ 0 h 3497531"/>
              <a:gd name="connsiteX0-103" fmla="*/ 1433441 w 4116165"/>
              <a:gd name="connsiteY0-104" fmla="*/ 3309096 h 3497531"/>
              <a:gd name="connsiteX1-105" fmla="*/ 4116165 w 4116165"/>
              <a:gd name="connsiteY1-106" fmla="*/ 3309096 h 3497531"/>
              <a:gd name="connsiteX2-107" fmla="*/ 3927730 w 4116165"/>
              <a:gd name="connsiteY2-108" fmla="*/ 3497531 h 3497531"/>
              <a:gd name="connsiteX3-109" fmla="*/ 1621876 w 4116165"/>
              <a:gd name="connsiteY3-110" fmla="*/ 3497531 h 3497531"/>
              <a:gd name="connsiteX4-111" fmla="*/ 1433441 w 4116165"/>
              <a:gd name="connsiteY4-112" fmla="*/ 3309096 h 3497531"/>
              <a:gd name="connsiteX5-113" fmla="*/ 688860 w 4116165"/>
              <a:gd name="connsiteY5-114" fmla="*/ 0 h 3497531"/>
              <a:gd name="connsiteX6-115" fmla="*/ 739322 w 4116165"/>
              <a:gd name="connsiteY6-116" fmla="*/ 20901 h 3497531"/>
              <a:gd name="connsiteX7-117" fmla="*/ 1356818 w 4116165"/>
              <a:gd name="connsiteY7-118" fmla="*/ 638398 h 3497531"/>
              <a:gd name="connsiteX8-119" fmla="*/ 1356818 w 4116165"/>
              <a:gd name="connsiteY8-120" fmla="*/ 739322 h 3497531"/>
              <a:gd name="connsiteX9-121" fmla="*/ 739322 w 4116165"/>
              <a:gd name="connsiteY9-122" fmla="*/ 1356819 h 3497531"/>
              <a:gd name="connsiteX10-123" fmla="*/ 638398 w 4116165"/>
              <a:gd name="connsiteY10-124" fmla="*/ 1356819 h 3497531"/>
              <a:gd name="connsiteX11-125" fmla="*/ 20901 w 4116165"/>
              <a:gd name="connsiteY11-126" fmla="*/ 739322 h 3497531"/>
              <a:gd name="connsiteX12-127" fmla="*/ 20901 w 4116165"/>
              <a:gd name="connsiteY12-128" fmla="*/ 638398 h 3497531"/>
              <a:gd name="connsiteX13-129" fmla="*/ 638398 w 4116165"/>
              <a:gd name="connsiteY13-130" fmla="*/ 20901 h 3497531"/>
              <a:gd name="connsiteX14-131" fmla="*/ 688860 w 4116165"/>
              <a:gd name="connsiteY14-132" fmla="*/ 0 h 3497531"/>
              <a:gd name="connsiteX0-133" fmla="*/ 1433441 w 3927730"/>
              <a:gd name="connsiteY0-134" fmla="*/ 3309096 h 3497531"/>
              <a:gd name="connsiteX1-135" fmla="*/ 3927730 w 3927730"/>
              <a:gd name="connsiteY1-136" fmla="*/ 3497531 h 3497531"/>
              <a:gd name="connsiteX2-137" fmla="*/ 1621876 w 3927730"/>
              <a:gd name="connsiteY2-138" fmla="*/ 3497531 h 3497531"/>
              <a:gd name="connsiteX3-139" fmla="*/ 1433441 w 3927730"/>
              <a:gd name="connsiteY3-140" fmla="*/ 3309096 h 3497531"/>
              <a:gd name="connsiteX4-141" fmla="*/ 688860 w 3927730"/>
              <a:gd name="connsiteY4-142" fmla="*/ 0 h 3497531"/>
              <a:gd name="connsiteX5-143" fmla="*/ 739322 w 3927730"/>
              <a:gd name="connsiteY5-144" fmla="*/ 20901 h 3497531"/>
              <a:gd name="connsiteX6-145" fmla="*/ 1356818 w 3927730"/>
              <a:gd name="connsiteY6-146" fmla="*/ 638398 h 3497531"/>
              <a:gd name="connsiteX7-147" fmla="*/ 1356818 w 3927730"/>
              <a:gd name="connsiteY7-148" fmla="*/ 739322 h 3497531"/>
              <a:gd name="connsiteX8-149" fmla="*/ 739322 w 3927730"/>
              <a:gd name="connsiteY8-150" fmla="*/ 1356819 h 3497531"/>
              <a:gd name="connsiteX9-151" fmla="*/ 638398 w 3927730"/>
              <a:gd name="connsiteY9-152" fmla="*/ 1356819 h 3497531"/>
              <a:gd name="connsiteX10-153" fmla="*/ 20901 w 3927730"/>
              <a:gd name="connsiteY10-154" fmla="*/ 739322 h 3497531"/>
              <a:gd name="connsiteX11-155" fmla="*/ 20901 w 3927730"/>
              <a:gd name="connsiteY11-156" fmla="*/ 638398 h 3497531"/>
              <a:gd name="connsiteX12-157" fmla="*/ 638398 w 3927730"/>
              <a:gd name="connsiteY12-158" fmla="*/ 20901 h 3497531"/>
              <a:gd name="connsiteX13-159" fmla="*/ 688860 w 3927730"/>
              <a:gd name="connsiteY13-160" fmla="*/ 0 h 3497531"/>
              <a:gd name="connsiteX0-161" fmla="*/ 1433441 w 1621876"/>
              <a:gd name="connsiteY0-162" fmla="*/ 3309096 h 3497531"/>
              <a:gd name="connsiteX1-163" fmla="*/ 1621876 w 1621876"/>
              <a:gd name="connsiteY1-164" fmla="*/ 3497531 h 3497531"/>
              <a:gd name="connsiteX2-165" fmla="*/ 1433441 w 1621876"/>
              <a:gd name="connsiteY2-166" fmla="*/ 3309096 h 3497531"/>
              <a:gd name="connsiteX3-167" fmla="*/ 688860 w 1621876"/>
              <a:gd name="connsiteY3-168" fmla="*/ 0 h 3497531"/>
              <a:gd name="connsiteX4-169" fmla="*/ 739322 w 1621876"/>
              <a:gd name="connsiteY4-170" fmla="*/ 20901 h 3497531"/>
              <a:gd name="connsiteX5-171" fmla="*/ 1356818 w 1621876"/>
              <a:gd name="connsiteY5-172" fmla="*/ 638398 h 3497531"/>
              <a:gd name="connsiteX6-173" fmla="*/ 1356818 w 1621876"/>
              <a:gd name="connsiteY6-174" fmla="*/ 739322 h 3497531"/>
              <a:gd name="connsiteX7-175" fmla="*/ 739322 w 1621876"/>
              <a:gd name="connsiteY7-176" fmla="*/ 1356819 h 3497531"/>
              <a:gd name="connsiteX8-177" fmla="*/ 638398 w 1621876"/>
              <a:gd name="connsiteY8-178" fmla="*/ 1356819 h 3497531"/>
              <a:gd name="connsiteX9-179" fmla="*/ 20901 w 1621876"/>
              <a:gd name="connsiteY9-180" fmla="*/ 739322 h 3497531"/>
              <a:gd name="connsiteX10-181" fmla="*/ 20901 w 1621876"/>
              <a:gd name="connsiteY10-182" fmla="*/ 638398 h 3497531"/>
              <a:gd name="connsiteX11-183" fmla="*/ 638398 w 1621876"/>
              <a:gd name="connsiteY11-184" fmla="*/ 20901 h 3497531"/>
              <a:gd name="connsiteX12-185" fmla="*/ 688860 w 1621876"/>
              <a:gd name="connsiteY12-186" fmla="*/ 0 h 3497531"/>
              <a:gd name="connsiteX0-187" fmla="*/ 688860 w 1377719"/>
              <a:gd name="connsiteY0-188" fmla="*/ 0 h 1377720"/>
              <a:gd name="connsiteX1-189" fmla="*/ 739322 w 1377719"/>
              <a:gd name="connsiteY1-190" fmla="*/ 20901 h 1377720"/>
              <a:gd name="connsiteX2-191" fmla="*/ 1356818 w 1377719"/>
              <a:gd name="connsiteY2-192" fmla="*/ 638398 h 1377720"/>
              <a:gd name="connsiteX3-193" fmla="*/ 1356818 w 1377719"/>
              <a:gd name="connsiteY3-194" fmla="*/ 739322 h 1377720"/>
              <a:gd name="connsiteX4-195" fmla="*/ 739322 w 1377719"/>
              <a:gd name="connsiteY4-196" fmla="*/ 1356819 h 1377720"/>
              <a:gd name="connsiteX5-197" fmla="*/ 638398 w 1377719"/>
              <a:gd name="connsiteY5-198" fmla="*/ 1356819 h 1377720"/>
              <a:gd name="connsiteX6-199" fmla="*/ 20901 w 1377719"/>
              <a:gd name="connsiteY6-200" fmla="*/ 739322 h 1377720"/>
              <a:gd name="connsiteX7-201" fmla="*/ 20901 w 1377719"/>
              <a:gd name="connsiteY7-202" fmla="*/ 638398 h 1377720"/>
              <a:gd name="connsiteX8-203" fmla="*/ 638398 w 1377719"/>
              <a:gd name="connsiteY8-204" fmla="*/ 20901 h 1377720"/>
              <a:gd name="connsiteX9-205" fmla="*/ 688860 w 1377719"/>
              <a:gd name="connsiteY9-206" fmla="*/ 0 h 13777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377719" h="1377720">
                <a:moveTo>
                  <a:pt x="688860" y="0"/>
                </a:moveTo>
                <a:cubicBezTo>
                  <a:pt x="707124" y="0"/>
                  <a:pt x="725387" y="6967"/>
                  <a:pt x="739322" y="20901"/>
                </a:cubicBezTo>
                <a:lnTo>
                  <a:pt x="1356818" y="638398"/>
                </a:lnTo>
                <a:cubicBezTo>
                  <a:pt x="1384687" y="666267"/>
                  <a:pt x="1384687" y="711453"/>
                  <a:pt x="1356818" y="739322"/>
                </a:cubicBezTo>
                <a:lnTo>
                  <a:pt x="739322" y="1356819"/>
                </a:lnTo>
                <a:cubicBezTo>
                  <a:pt x="711453" y="1384688"/>
                  <a:pt x="666267" y="1384688"/>
                  <a:pt x="638398" y="1356819"/>
                </a:cubicBezTo>
                <a:lnTo>
                  <a:pt x="20901" y="739322"/>
                </a:lnTo>
                <a:cubicBezTo>
                  <a:pt x="-6968" y="711453"/>
                  <a:pt x="-6968" y="666267"/>
                  <a:pt x="20901" y="638398"/>
                </a:cubicBezTo>
                <a:lnTo>
                  <a:pt x="638398" y="20901"/>
                </a:lnTo>
                <a:cubicBezTo>
                  <a:pt x="652332" y="6967"/>
                  <a:pt x="670596" y="0"/>
                  <a:pt x="688860" y="0"/>
                </a:cubicBezTo>
                <a:close/>
              </a:path>
            </a:pathLst>
          </a:custGeom>
          <a:solidFill>
            <a:srgbClr val="39B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sym typeface="+mn-lt"/>
              </a:rPr>
              <a:t>Model</a:t>
            </a:r>
            <a:endParaRPr lang="en-US" altLang="zh-CN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13" name="Freeform 11"/>
          <p:cNvSpPr/>
          <p:nvPr/>
        </p:nvSpPr>
        <p:spPr>
          <a:xfrm>
            <a:off x="8965464" y="2060848"/>
            <a:ext cx="1667040" cy="1667041"/>
          </a:xfrm>
          <a:custGeom>
            <a:avLst/>
            <a:gdLst>
              <a:gd name="connsiteX0" fmla="*/ 1621876 w 4116165"/>
              <a:gd name="connsiteY0" fmla="*/ 814807 h 3497531"/>
              <a:gd name="connsiteX1" fmla="*/ 3927730 w 4116165"/>
              <a:gd name="connsiteY1" fmla="*/ 814807 h 3497531"/>
              <a:gd name="connsiteX2" fmla="*/ 4116165 w 4116165"/>
              <a:gd name="connsiteY2" fmla="*/ 1003242 h 3497531"/>
              <a:gd name="connsiteX3" fmla="*/ 4116165 w 4116165"/>
              <a:gd name="connsiteY3" fmla="*/ 3309096 h 3497531"/>
              <a:gd name="connsiteX4" fmla="*/ 3927730 w 4116165"/>
              <a:gd name="connsiteY4" fmla="*/ 3497531 h 3497531"/>
              <a:gd name="connsiteX5" fmla="*/ 1621876 w 4116165"/>
              <a:gd name="connsiteY5" fmla="*/ 3497531 h 3497531"/>
              <a:gd name="connsiteX6" fmla="*/ 1433441 w 4116165"/>
              <a:gd name="connsiteY6" fmla="*/ 3309096 h 3497531"/>
              <a:gd name="connsiteX7" fmla="*/ 1433441 w 4116165"/>
              <a:gd name="connsiteY7" fmla="*/ 1003242 h 3497531"/>
              <a:gd name="connsiteX8" fmla="*/ 1621876 w 4116165"/>
              <a:gd name="connsiteY8" fmla="*/ 814807 h 3497531"/>
              <a:gd name="connsiteX9" fmla="*/ 688860 w 4116165"/>
              <a:gd name="connsiteY9" fmla="*/ 0 h 3497531"/>
              <a:gd name="connsiteX10" fmla="*/ 739322 w 4116165"/>
              <a:gd name="connsiteY10" fmla="*/ 20901 h 3497531"/>
              <a:gd name="connsiteX11" fmla="*/ 1356818 w 4116165"/>
              <a:gd name="connsiteY11" fmla="*/ 638398 h 3497531"/>
              <a:gd name="connsiteX12" fmla="*/ 1356818 w 4116165"/>
              <a:gd name="connsiteY12" fmla="*/ 739322 h 3497531"/>
              <a:gd name="connsiteX13" fmla="*/ 739322 w 4116165"/>
              <a:gd name="connsiteY13" fmla="*/ 1356819 h 3497531"/>
              <a:gd name="connsiteX14" fmla="*/ 638398 w 4116165"/>
              <a:gd name="connsiteY14" fmla="*/ 1356819 h 3497531"/>
              <a:gd name="connsiteX15" fmla="*/ 20901 w 4116165"/>
              <a:gd name="connsiteY15" fmla="*/ 739322 h 3497531"/>
              <a:gd name="connsiteX16" fmla="*/ 20901 w 4116165"/>
              <a:gd name="connsiteY16" fmla="*/ 638398 h 3497531"/>
              <a:gd name="connsiteX17" fmla="*/ 638398 w 4116165"/>
              <a:gd name="connsiteY17" fmla="*/ 20901 h 3497531"/>
              <a:gd name="connsiteX18" fmla="*/ 688860 w 4116165"/>
              <a:gd name="connsiteY18" fmla="*/ 0 h 3497531"/>
              <a:gd name="connsiteX0-1" fmla="*/ 1433441 w 4116165"/>
              <a:gd name="connsiteY0-2" fmla="*/ 1003242 h 3497531"/>
              <a:gd name="connsiteX1-3" fmla="*/ 3927730 w 4116165"/>
              <a:gd name="connsiteY1-4" fmla="*/ 814807 h 3497531"/>
              <a:gd name="connsiteX2-5" fmla="*/ 4116165 w 4116165"/>
              <a:gd name="connsiteY2-6" fmla="*/ 1003242 h 3497531"/>
              <a:gd name="connsiteX3-7" fmla="*/ 4116165 w 4116165"/>
              <a:gd name="connsiteY3-8" fmla="*/ 3309096 h 3497531"/>
              <a:gd name="connsiteX4-9" fmla="*/ 3927730 w 4116165"/>
              <a:gd name="connsiteY4-10" fmla="*/ 3497531 h 3497531"/>
              <a:gd name="connsiteX5-11" fmla="*/ 1621876 w 4116165"/>
              <a:gd name="connsiteY5-12" fmla="*/ 3497531 h 3497531"/>
              <a:gd name="connsiteX6-13" fmla="*/ 1433441 w 4116165"/>
              <a:gd name="connsiteY6-14" fmla="*/ 3309096 h 3497531"/>
              <a:gd name="connsiteX7-15" fmla="*/ 1433441 w 4116165"/>
              <a:gd name="connsiteY7-16" fmla="*/ 1003242 h 3497531"/>
              <a:gd name="connsiteX8-17" fmla="*/ 688860 w 4116165"/>
              <a:gd name="connsiteY8-18" fmla="*/ 0 h 3497531"/>
              <a:gd name="connsiteX9-19" fmla="*/ 739322 w 4116165"/>
              <a:gd name="connsiteY9-20" fmla="*/ 20901 h 3497531"/>
              <a:gd name="connsiteX10-21" fmla="*/ 1356818 w 4116165"/>
              <a:gd name="connsiteY10-22" fmla="*/ 638398 h 3497531"/>
              <a:gd name="connsiteX11-23" fmla="*/ 1356818 w 4116165"/>
              <a:gd name="connsiteY11-24" fmla="*/ 739322 h 3497531"/>
              <a:gd name="connsiteX12-25" fmla="*/ 739322 w 4116165"/>
              <a:gd name="connsiteY12-26" fmla="*/ 1356819 h 3497531"/>
              <a:gd name="connsiteX13-27" fmla="*/ 638398 w 4116165"/>
              <a:gd name="connsiteY13-28" fmla="*/ 1356819 h 3497531"/>
              <a:gd name="connsiteX14-29" fmla="*/ 20901 w 4116165"/>
              <a:gd name="connsiteY14-30" fmla="*/ 739322 h 3497531"/>
              <a:gd name="connsiteX15-31" fmla="*/ 20901 w 4116165"/>
              <a:gd name="connsiteY15-32" fmla="*/ 638398 h 3497531"/>
              <a:gd name="connsiteX16-33" fmla="*/ 638398 w 4116165"/>
              <a:gd name="connsiteY16-34" fmla="*/ 20901 h 3497531"/>
              <a:gd name="connsiteX17-35" fmla="*/ 688860 w 4116165"/>
              <a:gd name="connsiteY17-36" fmla="*/ 0 h 3497531"/>
              <a:gd name="connsiteX0-37" fmla="*/ 1433441 w 4116165"/>
              <a:gd name="connsiteY0-38" fmla="*/ 3309096 h 3497531"/>
              <a:gd name="connsiteX1-39" fmla="*/ 3927730 w 4116165"/>
              <a:gd name="connsiteY1-40" fmla="*/ 814807 h 3497531"/>
              <a:gd name="connsiteX2-41" fmla="*/ 4116165 w 4116165"/>
              <a:gd name="connsiteY2-42" fmla="*/ 1003242 h 3497531"/>
              <a:gd name="connsiteX3-43" fmla="*/ 4116165 w 4116165"/>
              <a:gd name="connsiteY3-44" fmla="*/ 3309096 h 3497531"/>
              <a:gd name="connsiteX4-45" fmla="*/ 3927730 w 4116165"/>
              <a:gd name="connsiteY4-46" fmla="*/ 3497531 h 3497531"/>
              <a:gd name="connsiteX5-47" fmla="*/ 1621876 w 4116165"/>
              <a:gd name="connsiteY5-48" fmla="*/ 3497531 h 3497531"/>
              <a:gd name="connsiteX6-49" fmla="*/ 1433441 w 4116165"/>
              <a:gd name="connsiteY6-50" fmla="*/ 3309096 h 3497531"/>
              <a:gd name="connsiteX7-51" fmla="*/ 688860 w 4116165"/>
              <a:gd name="connsiteY7-52" fmla="*/ 0 h 3497531"/>
              <a:gd name="connsiteX8-53" fmla="*/ 739322 w 4116165"/>
              <a:gd name="connsiteY8-54" fmla="*/ 20901 h 3497531"/>
              <a:gd name="connsiteX9-55" fmla="*/ 1356818 w 4116165"/>
              <a:gd name="connsiteY9-56" fmla="*/ 638398 h 3497531"/>
              <a:gd name="connsiteX10-57" fmla="*/ 1356818 w 4116165"/>
              <a:gd name="connsiteY10-58" fmla="*/ 739322 h 3497531"/>
              <a:gd name="connsiteX11-59" fmla="*/ 739322 w 4116165"/>
              <a:gd name="connsiteY11-60" fmla="*/ 1356819 h 3497531"/>
              <a:gd name="connsiteX12-61" fmla="*/ 638398 w 4116165"/>
              <a:gd name="connsiteY12-62" fmla="*/ 1356819 h 3497531"/>
              <a:gd name="connsiteX13-63" fmla="*/ 20901 w 4116165"/>
              <a:gd name="connsiteY13-64" fmla="*/ 739322 h 3497531"/>
              <a:gd name="connsiteX14-65" fmla="*/ 20901 w 4116165"/>
              <a:gd name="connsiteY14-66" fmla="*/ 638398 h 3497531"/>
              <a:gd name="connsiteX15-67" fmla="*/ 638398 w 4116165"/>
              <a:gd name="connsiteY15-68" fmla="*/ 20901 h 3497531"/>
              <a:gd name="connsiteX16-69" fmla="*/ 688860 w 4116165"/>
              <a:gd name="connsiteY16-70" fmla="*/ 0 h 3497531"/>
              <a:gd name="connsiteX0-71" fmla="*/ 1433441 w 4116165"/>
              <a:gd name="connsiteY0-72" fmla="*/ 3309096 h 3497531"/>
              <a:gd name="connsiteX1-73" fmla="*/ 4116165 w 4116165"/>
              <a:gd name="connsiteY1-74" fmla="*/ 1003242 h 3497531"/>
              <a:gd name="connsiteX2-75" fmla="*/ 4116165 w 4116165"/>
              <a:gd name="connsiteY2-76" fmla="*/ 3309096 h 3497531"/>
              <a:gd name="connsiteX3-77" fmla="*/ 3927730 w 4116165"/>
              <a:gd name="connsiteY3-78" fmla="*/ 3497531 h 3497531"/>
              <a:gd name="connsiteX4-79" fmla="*/ 1621876 w 4116165"/>
              <a:gd name="connsiteY4-80" fmla="*/ 3497531 h 3497531"/>
              <a:gd name="connsiteX5-81" fmla="*/ 1433441 w 4116165"/>
              <a:gd name="connsiteY5-82" fmla="*/ 3309096 h 3497531"/>
              <a:gd name="connsiteX6-83" fmla="*/ 688860 w 4116165"/>
              <a:gd name="connsiteY6-84" fmla="*/ 0 h 3497531"/>
              <a:gd name="connsiteX7-85" fmla="*/ 739322 w 4116165"/>
              <a:gd name="connsiteY7-86" fmla="*/ 20901 h 3497531"/>
              <a:gd name="connsiteX8-87" fmla="*/ 1356818 w 4116165"/>
              <a:gd name="connsiteY8-88" fmla="*/ 638398 h 3497531"/>
              <a:gd name="connsiteX9-89" fmla="*/ 1356818 w 4116165"/>
              <a:gd name="connsiteY9-90" fmla="*/ 739322 h 3497531"/>
              <a:gd name="connsiteX10-91" fmla="*/ 739322 w 4116165"/>
              <a:gd name="connsiteY10-92" fmla="*/ 1356819 h 3497531"/>
              <a:gd name="connsiteX11-93" fmla="*/ 638398 w 4116165"/>
              <a:gd name="connsiteY11-94" fmla="*/ 1356819 h 3497531"/>
              <a:gd name="connsiteX12-95" fmla="*/ 20901 w 4116165"/>
              <a:gd name="connsiteY12-96" fmla="*/ 739322 h 3497531"/>
              <a:gd name="connsiteX13-97" fmla="*/ 20901 w 4116165"/>
              <a:gd name="connsiteY13-98" fmla="*/ 638398 h 3497531"/>
              <a:gd name="connsiteX14-99" fmla="*/ 638398 w 4116165"/>
              <a:gd name="connsiteY14-100" fmla="*/ 20901 h 3497531"/>
              <a:gd name="connsiteX15-101" fmla="*/ 688860 w 4116165"/>
              <a:gd name="connsiteY15-102" fmla="*/ 0 h 3497531"/>
              <a:gd name="connsiteX0-103" fmla="*/ 1433441 w 4116165"/>
              <a:gd name="connsiteY0-104" fmla="*/ 3309096 h 3497531"/>
              <a:gd name="connsiteX1-105" fmla="*/ 4116165 w 4116165"/>
              <a:gd name="connsiteY1-106" fmla="*/ 3309096 h 3497531"/>
              <a:gd name="connsiteX2-107" fmla="*/ 3927730 w 4116165"/>
              <a:gd name="connsiteY2-108" fmla="*/ 3497531 h 3497531"/>
              <a:gd name="connsiteX3-109" fmla="*/ 1621876 w 4116165"/>
              <a:gd name="connsiteY3-110" fmla="*/ 3497531 h 3497531"/>
              <a:gd name="connsiteX4-111" fmla="*/ 1433441 w 4116165"/>
              <a:gd name="connsiteY4-112" fmla="*/ 3309096 h 3497531"/>
              <a:gd name="connsiteX5-113" fmla="*/ 688860 w 4116165"/>
              <a:gd name="connsiteY5-114" fmla="*/ 0 h 3497531"/>
              <a:gd name="connsiteX6-115" fmla="*/ 739322 w 4116165"/>
              <a:gd name="connsiteY6-116" fmla="*/ 20901 h 3497531"/>
              <a:gd name="connsiteX7-117" fmla="*/ 1356818 w 4116165"/>
              <a:gd name="connsiteY7-118" fmla="*/ 638398 h 3497531"/>
              <a:gd name="connsiteX8-119" fmla="*/ 1356818 w 4116165"/>
              <a:gd name="connsiteY8-120" fmla="*/ 739322 h 3497531"/>
              <a:gd name="connsiteX9-121" fmla="*/ 739322 w 4116165"/>
              <a:gd name="connsiteY9-122" fmla="*/ 1356819 h 3497531"/>
              <a:gd name="connsiteX10-123" fmla="*/ 638398 w 4116165"/>
              <a:gd name="connsiteY10-124" fmla="*/ 1356819 h 3497531"/>
              <a:gd name="connsiteX11-125" fmla="*/ 20901 w 4116165"/>
              <a:gd name="connsiteY11-126" fmla="*/ 739322 h 3497531"/>
              <a:gd name="connsiteX12-127" fmla="*/ 20901 w 4116165"/>
              <a:gd name="connsiteY12-128" fmla="*/ 638398 h 3497531"/>
              <a:gd name="connsiteX13-129" fmla="*/ 638398 w 4116165"/>
              <a:gd name="connsiteY13-130" fmla="*/ 20901 h 3497531"/>
              <a:gd name="connsiteX14-131" fmla="*/ 688860 w 4116165"/>
              <a:gd name="connsiteY14-132" fmla="*/ 0 h 3497531"/>
              <a:gd name="connsiteX0-133" fmla="*/ 1433441 w 3927730"/>
              <a:gd name="connsiteY0-134" fmla="*/ 3309096 h 3497531"/>
              <a:gd name="connsiteX1-135" fmla="*/ 3927730 w 3927730"/>
              <a:gd name="connsiteY1-136" fmla="*/ 3497531 h 3497531"/>
              <a:gd name="connsiteX2-137" fmla="*/ 1621876 w 3927730"/>
              <a:gd name="connsiteY2-138" fmla="*/ 3497531 h 3497531"/>
              <a:gd name="connsiteX3-139" fmla="*/ 1433441 w 3927730"/>
              <a:gd name="connsiteY3-140" fmla="*/ 3309096 h 3497531"/>
              <a:gd name="connsiteX4-141" fmla="*/ 688860 w 3927730"/>
              <a:gd name="connsiteY4-142" fmla="*/ 0 h 3497531"/>
              <a:gd name="connsiteX5-143" fmla="*/ 739322 w 3927730"/>
              <a:gd name="connsiteY5-144" fmla="*/ 20901 h 3497531"/>
              <a:gd name="connsiteX6-145" fmla="*/ 1356818 w 3927730"/>
              <a:gd name="connsiteY6-146" fmla="*/ 638398 h 3497531"/>
              <a:gd name="connsiteX7-147" fmla="*/ 1356818 w 3927730"/>
              <a:gd name="connsiteY7-148" fmla="*/ 739322 h 3497531"/>
              <a:gd name="connsiteX8-149" fmla="*/ 739322 w 3927730"/>
              <a:gd name="connsiteY8-150" fmla="*/ 1356819 h 3497531"/>
              <a:gd name="connsiteX9-151" fmla="*/ 638398 w 3927730"/>
              <a:gd name="connsiteY9-152" fmla="*/ 1356819 h 3497531"/>
              <a:gd name="connsiteX10-153" fmla="*/ 20901 w 3927730"/>
              <a:gd name="connsiteY10-154" fmla="*/ 739322 h 3497531"/>
              <a:gd name="connsiteX11-155" fmla="*/ 20901 w 3927730"/>
              <a:gd name="connsiteY11-156" fmla="*/ 638398 h 3497531"/>
              <a:gd name="connsiteX12-157" fmla="*/ 638398 w 3927730"/>
              <a:gd name="connsiteY12-158" fmla="*/ 20901 h 3497531"/>
              <a:gd name="connsiteX13-159" fmla="*/ 688860 w 3927730"/>
              <a:gd name="connsiteY13-160" fmla="*/ 0 h 3497531"/>
              <a:gd name="connsiteX0-161" fmla="*/ 1433441 w 1621876"/>
              <a:gd name="connsiteY0-162" fmla="*/ 3309096 h 3497531"/>
              <a:gd name="connsiteX1-163" fmla="*/ 1621876 w 1621876"/>
              <a:gd name="connsiteY1-164" fmla="*/ 3497531 h 3497531"/>
              <a:gd name="connsiteX2-165" fmla="*/ 1433441 w 1621876"/>
              <a:gd name="connsiteY2-166" fmla="*/ 3309096 h 3497531"/>
              <a:gd name="connsiteX3-167" fmla="*/ 688860 w 1621876"/>
              <a:gd name="connsiteY3-168" fmla="*/ 0 h 3497531"/>
              <a:gd name="connsiteX4-169" fmla="*/ 739322 w 1621876"/>
              <a:gd name="connsiteY4-170" fmla="*/ 20901 h 3497531"/>
              <a:gd name="connsiteX5-171" fmla="*/ 1356818 w 1621876"/>
              <a:gd name="connsiteY5-172" fmla="*/ 638398 h 3497531"/>
              <a:gd name="connsiteX6-173" fmla="*/ 1356818 w 1621876"/>
              <a:gd name="connsiteY6-174" fmla="*/ 739322 h 3497531"/>
              <a:gd name="connsiteX7-175" fmla="*/ 739322 w 1621876"/>
              <a:gd name="connsiteY7-176" fmla="*/ 1356819 h 3497531"/>
              <a:gd name="connsiteX8-177" fmla="*/ 638398 w 1621876"/>
              <a:gd name="connsiteY8-178" fmla="*/ 1356819 h 3497531"/>
              <a:gd name="connsiteX9-179" fmla="*/ 20901 w 1621876"/>
              <a:gd name="connsiteY9-180" fmla="*/ 739322 h 3497531"/>
              <a:gd name="connsiteX10-181" fmla="*/ 20901 w 1621876"/>
              <a:gd name="connsiteY10-182" fmla="*/ 638398 h 3497531"/>
              <a:gd name="connsiteX11-183" fmla="*/ 638398 w 1621876"/>
              <a:gd name="connsiteY11-184" fmla="*/ 20901 h 3497531"/>
              <a:gd name="connsiteX12-185" fmla="*/ 688860 w 1621876"/>
              <a:gd name="connsiteY12-186" fmla="*/ 0 h 3497531"/>
              <a:gd name="connsiteX0-187" fmla="*/ 688860 w 1377719"/>
              <a:gd name="connsiteY0-188" fmla="*/ 0 h 1377720"/>
              <a:gd name="connsiteX1-189" fmla="*/ 739322 w 1377719"/>
              <a:gd name="connsiteY1-190" fmla="*/ 20901 h 1377720"/>
              <a:gd name="connsiteX2-191" fmla="*/ 1356818 w 1377719"/>
              <a:gd name="connsiteY2-192" fmla="*/ 638398 h 1377720"/>
              <a:gd name="connsiteX3-193" fmla="*/ 1356818 w 1377719"/>
              <a:gd name="connsiteY3-194" fmla="*/ 739322 h 1377720"/>
              <a:gd name="connsiteX4-195" fmla="*/ 739322 w 1377719"/>
              <a:gd name="connsiteY4-196" fmla="*/ 1356819 h 1377720"/>
              <a:gd name="connsiteX5-197" fmla="*/ 638398 w 1377719"/>
              <a:gd name="connsiteY5-198" fmla="*/ 1356819 h 1377720"/>
              <a:gd name="connsiteX6-199" fmla="*/ 20901 w 1377719"/>
              <a:gd name="connsiteY6-200" fmla="*/ 739322 h 1377720"/>
              <a:gd name="connsiteX7-201" fmla="*/ 20901 w 1377719"/>
              <a:gd name="connsiteY7-202" fmla="*/ 638398 h 1377720"/>
              <a:gd name="connsiteX8-203" fmla="*/ 638398 w 1377719"/>
              <a:gd name="connsiteY8-204" fmla="*/ 20901 h 1377720"/>
              <a:gd name="connsiteX9-205" fmla="*/ 688860 w 1377719"/>
              <a:gd name="connsiteY9-206" fmla="*/ 0 h 13777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377719" h="1377720">
                <a:moveTo>
                  <a:pt x="688860" y="0"/>
                </a:moveTo>
                <a:cubicBezTo>
                  <a:pt x="707124" y="0"/>
                  <a:pt x="725387" y="6967"/>
                  <a:pt x="739322" y="20901"/>
                </a:cubicBezTo>
                <a:lnTo>
                  <a:pt x="1356818" y="638398"/>
                </a:lnTo>
                <a:cubicBezTo>
                  <a:pt x="1384687" y="666267"/>
                  <a:pt x="1384687" y="711453"/>
                  <a:pt x="1356818" y="739322"/>
                </a:cubicBezTo>
                <a:lnTo>
                  <a:pt x="739322" y="1356819"/>
                </a:lnTo>
                <a:cubicBezTo>
                  <a:pt x="711453" y="1384688"/>
                  <a:pt x="666267" y="1384688"/>
                  <a:pt x="638398" y="1356819"/>
                </a:cubicBezTo>
                <a:lnTo>
                  <a:pt x="20901" y="739322"/>
                </a:lnTo>
                <a:cubicBezTo>
                  <a:pt x="-6968" y="711453"/>
                  <a:pt x="-6968" y="666267"/>
                  <a:pt x="20901" y="638398"/>
                </a:cubicBezTo>
                <a:lnTo>
                  <a:pt x="638398" y="20901"/>
                </a:lnTo>
                <a:cubicBezTo>
                  <a:pt x="652332" y="6967"/>
                  <a:pt x="670596" y="0"/>
                  <a:pt x="688860" y="0"/>
                </a:cubicBezTo>
                <a:close/>
              </a:path>
            </a:pathLst>
          </a:custGeom>
          <a:solidFill>
            <a:srgbClr val="39B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sym typeface="+mn-lt"/>
              </a:rPr>
              <a:t>Instance</a:t>
            </a:r>
            <a:endParaRPr lang="en-US" altLang="zh-CN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15" name="Text Placeholder 2"/>
          <p:cNvSpPr txBox="1"/>
          <p:nvPr/>
        </p:nvSpPr>
        <p:spPr>
          <a:xfrm>
            <a:off x="1055440" y="4077943"/>
            <a:ext cx="2880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ts val="18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defRPr>
            </a:lvl1pPr>
          </a:lstStyle>
          <a:p>
            <a:pPr marL="171450" indent="-171450" algn="l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sym typeface="+mn-lt"/>
              </a:rPr>
              <a:t>用</a:t>
            </a:r>
            <a:r>
              <a:rPr lang="zh-CN" altLang="en-US" sz="1400" dirty="0">
                <a:sym typeface="+mn-lt"/>
              </a:rPr>
              <a:t>于定</a:t>
            </a:r>
            <a:r>
              <a:rPr lang="zh-CN" altLang="en-US" sz="1400" dirty="0" smtClean="0">
                <a:sym typeface="+mn-lt"/>
              </a:rPr>
              <a:t>义表结构</a:t>
            </a:r>
            <a:endParaRPr lang="en-US" altLang="zh-CN" sz="1400" dirty="0" smtClean="0">
              <a:sym typeface="+mn-lt"/>
            </a:endParaRPr>
          </a:p>
          <a:p>
            <a:pPr algn="l">
              <a:buClr>
                <a:schemeClr val="accent5">
                  <a:lumMod val="75000"/>
                </a:schemeClr>
              </a:buClr>
            </a:pPr>
            <a:endParaRPr lang="en-US" altLang="zh-CN" sz="1400" dirty="0" smtClean="0">
              <a:sym typeface="+mn-lt"/>
            </a:endParaRPr>
          </a:p>
          <a:p>
            <a:pPr marL="171450" indent="-171450" algn="l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sym typeface="+mn-lt"/>
              </a:rPr>
              <a:t>每</a:t>
            </a:r>
            <a:r>
              <a:rPr lang="zh-CN" altLang="en-US" sz="1400" dirty="0">
                <a:sym typeface="+mn-lt"/>
              </a:rPr>
              <a:t>个</a:t>
            </a:r>
            <a:r>
              <a:rPr lang="en-US" altLang="zh-CN" sz="1400" dirty="0">
                <a:sym typeface="+mn-lt"/>
              </a:rPr>
              <a:t>Schema</a:t>
            </a:r>
            <a:r>
              <a:rPr lang="zh-CN" altLang="en-US" sz="1400" dirty="0">
                <a:sym typeface="+mn-lt"/>
              </a:rPr>
              <a:t>会映射到</a:t>
            </a:r>
            <a:r>
              <a:rPr lang="en-US" altLang="zh-CN" sz="1400" dirty="0">
                <a:sym typeface="+mn-lt"/>
              </a:rPr>
              <a:t>mongodb</a:t>
            </a:r>
            <a:r>
              <a:rPr lang="zh-CN" altLang="en-US" sz="1400" dirty="0">
                <a:sym typeface="+mn-lt"/>
              </a:rPr>
              <a:t>中的一个</a:t>
            </a:r>
            <a:r>
              <a:rPr lang="en-US" altLang="zh-CN" sz="1400" dirty="0" smtClean="0">
                <a:sym typeface="+mn-lt"/>
              </a:rPr>
              <a:t>collection</a:t>
            </a:r>
          </a:p>
          <a:p>
            <a:pPr algn="l">
              <a:buClr>
                <a:schemeClr val="accent5">
                  <a:lumMod val="75000"/>
                </a:schemeClr>
              </a:buClr>
            </a:pPr>
            <a:endParaRPr lang="en-US" altLang="zh-CN" sz="1400" dirty="0" smtClean="0">
              <a:sym typeface="+mn-lt"/>
            </a:endParaRPr>
          </a:p>
          <a:p>
            <a:pPr marL="171450" indent="-171450" algn="l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en-US" altLang="zh-CN" sz="1400" dirty="0" smtClean="0">
                <a:sym typeface="+mn-lt"/>
              </a:rPr>
              <a:t>Schema</a:t>
            </a:r>
            <a:r>
              <a:rPr lang="zh-CN" altLang="en-US" sz="1400" dirty="0">
                <a:sym typeface="+mn-lt"/>
              </a:rPr>
              <a:t>不具备操作数据库的能力 </a:t>
            </a:r>
          </a:p>
        </p:txBody>
      </p:sp>
      <p:sp>
        <p:nvSpPr>
          <p:cNvPr id="16" name="Text Placeholder 2"/>
          <p:cNvSpPr txBox="1"/>
          <p:nvPr/>
        </p:nvSpPr>
        <p:spPr>
          <a:xfrm>
            <a:off x="4871864" y="4077943"/>
            <a:ext cx="29523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ts val="18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defRPr>
            </a:lvl1pPr>
          </a:lstStyle>
          <a:p>
            <a:pPr marL="171450" indent="-171450" algn="l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sym typeface="+mn-lt"/>
              </a:rPr>
              <a:t>由</a:t>
            </a:r>
            <a:r>
              <a:rPr lang="en-US" altLang="zh-CN" sz="1400" dirty="0">
                <a:sym typeface="+mn-lt"/>
              </a:rPr>
              <a:t>Schema</a:t>
            </a:r>
            <a:r>
              <a:rPr lang="zh-CN" altLang="en-US" sz="1400" dirty="0">
                <a:sym typeface="+mn-lt"/>
              </a:rPr>
              <a:t>编译而成的构造</a:t>
            </a:r>
            <a:r>
              <a:rPr lang="zh-CN" altLang="en-US" sz="1400" dirty="0" smtClean="0">
                <a:sym typeface="+mn-lt"/>
              </a:rPr>
              <a:t>器</a:t>
            </a:r>
            <a:endParaRPr lang="en-US" altLang="zh-CN" sz="1400" dirty="0" smtClean="0">
              <a:sym typeface="+mn-lt"/>
            </a:endParaRPr>
          </a:p>
          <a:p>
            <a:pPr marL="171450" indent="-171450" algn="l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endParaRPr lang="en-US" altLang="zh-CN" sz="1400" dirty="0">
              <a:sym typeface="+mn-lt"/>
            </a:endParaRPr>
          </a:p>
          <a:p>
            <a:pPr marL="171450" indent="-171450" algn="l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sym typeface="+mn-lt"/>
              </a:rPr>
              <a:t>可以操作数据库</a:t>
            </a:r>
            <a:endParaRPr lang="en-US" altLang="zh-CN" sz="1400" dirty="0" smtClean="0">
              <a:sym typeface="+mn-lt"/>
            </a:endParaRPr>
          </a:p>
          <a:p>
            <a:pPr algn="l">
              <a:buClr>
                <a:schemeClr val="accent5">
                  <a:lumMod val="75000"/>
                </a:schemeClr>
              </a:buClr>
            </a:pPr>
            <a:endParaRPr lang="en-US" altLang="zh-CN" sz="1400" dirty="0" smtClean="0">
              <a:sym typeface="+mn-lt"/>
            </a:endParaRPr>
          </a:p>
          <a:p>
            <a:pPr marL="171450" indent="-171450" algn="l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en-US" altLang="zh-CN" sz="1400" dirty="0" smtClean="0">
                <a:sym typeface="+mn-lt"/>
              </a:rPr>
              <a:t>Model</a:t>
            </a:r>
            <a:r>
              <a:rPr lang="zh-CN" altLang="en-US" sz="1400" dirty="0" smtClean="0">
                <a:sym typeface="+mn-lt"/>
              </a:rPr>
              <a:t>实例就</a:t>
            </a:r>
            <a:r>
              <a:rPr lang="zh-CN" altLang="en-US" sz="1400" dirty="0">
                <a:sym typeface="+mn-lt"/>
              </a:rPr>
              <a:t>是一个文档</a:t>
            </a:r>
            <a:r>
              <a:rPr lang="en-US" altLang="zh-CN" sz="1400" dirty="0" smtClean="0">
                <a:sym typeface="+mn-lt"/>
              </a:rPr>
              <a:t>document</a:t>
            </a:r>
            <a:r>
              <a:rPr lang="zh-CN" altLang="en-US" sz="1400" dirty="0" smtClean="0">
                <a:sym typeface="+mn-lt"/>
              </a:rPr>
              <a:t>，即一条记录</a:t>
            </a:r>
            <a:endParaRPr lang="zh-CN" altLang="en-US" sz="1400" dirty="0">
              <a:sym typeface="+mn-lt"/>
            </a:endParaRPr>
          </a:p>
        </p:txBody>
      </p:sp>
      <p:sp>
        <p:nvSpPr>
          <p:cNvPr id="17" name="Text Placeholder 2"/>
          <p:cNvSpPr txBox="1"/>
          <p:nvPr/>
        </p:nvSpPr>
        <p:spPr>
          <a:xfrm>
            <a:off x="8688288" y="4135429"/>
            <a:ext cx="24367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ts val="18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defRPr>
            </a:lvl1pPr>
          </a:lstStyle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sym typeface="+mn-lt"/>
              </a:rPr>
              <a:t>由</a:t>
            </a:r>
            <a:r>
              <a:rPr lang="en-US" altLang="zh-CN" sz="1400" dirty="0" smtClean="0">
                <a:sym typeface="+mn-lt"/>
              </a:rPr>
              <a:t>Model</a:t>
            </a:r>
            <a:r>
              <a:rPr lang="zh-CN" altLang="en-US" sz="1400" dirty="0" smtClean="0">
                <a:sym typeface="+mn-lt"/>
              </a:rPr>
              <a:t>实例化</a:t>
            </a:r>
            <a:r>
              <a:rPr lang="zh-CN" altLang="en-US" sz="1400" dirty="0">
                <a:sym typeface="+mn-lt"/>
              </a:rPr>
              <a:t>生成</a:t>
            </a:r>
            <a:endParaRPr lang="en-US" altLang="zh-CN" sz="1400" dirty="0" smtClean="0">
              <a:sym typeface="+mn-lt"/>
            </a:endParaRPr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endParaRPr lang="en-US" altLang="zh-CN" sz="1400" dirty="0">
              <a:sym typeface="+mn-lt"/>
            </a:endParaRPr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1400" dirty="0">
                <a:sym typeface="+mn-lt"/>
              </a:rPr>
              <a:t>具</a:t>
            </a:r>
            <a:r>
              <a:rPr lang="zh-CN" altLang="en-US" sz="1400" dirty="0" smtClean="0">
                <a:sym typeface="+mn-lt"/>
              </a:rPr>
              <a:t>有</a:t>
            </a:r>
            <a:r>
              <a:rPr lang="en-US" altLang="zh-CN" sz="1400" dirty="0" smtClean="0">
                <a:sym typeface="+mn-lt"/>
              </a:rPr>
              <a:t>Model</a:t>
            </a:r>
            <a:r>
              <a:rPr lang="zh-CN" altLang="en-US" sz="1400" dirty="0" smtClean="0">
                <a:sym typeface="+mn-lt"/>
              </a:rPr>
              <a:t>类的实例方法，能够操作数据库</a:t>
            </a:r>
            <a:endParaRPr lang="zh-CN" altLang="en-US" sz="1400" dirty="0">
              <a:sym typeface="+mn-lt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4107785" y="2736654"/>
            <a:ext cx="493763" cy="38234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7830" y="2677868"/>
            <a:ext cx="591363" cy="49991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accel="50000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accel="50000" decel="5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1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1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1" grpId="0" animBg="1"/>
      <p:bldP spid="12" grpId="0" animBg="1"/>
      <p:bldP spid="13" grpId="0" animBg="1"/>
      <p:bldP spid="15" grpId="0"/>
      <p:bldP spid="16" grpId="0"/>
      <p:bldP spid="17" grpId="0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4766152" y="273790"/>
            <a:ext cx="265970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cs typeface="+mn-ea"/>
              </a:rPr>
              <a:t>Mongoose</a:t>
            </a:r>
            <a:r>
              <a:rPr lang="zh-CN" altLang="en-US" sz="2400" b="1" dirty="0" smtClean="0">
                <a:solidFill>
                  <a:schemeClr val="bg1"/>
                </a:solidFill>
                <a:cs typeface="+mn-ea"/>
              </a:rPr>
              <a:t>使用步骤</a:t>
            </a:r>
            <a:endParaRPr lang="zh-CN" altLang="en-US" sz="2400" b="1" dirty="0">
              <a:solidFill>
                <a:schemeClr val="bg1"/>
              </a:solidFill>
              <a:cs typeface="+mn-ea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811524" y="468618"/>
            <a:ext cx="8568952" cy="80062"/>
            <a:chOff x="1811524" y="468618"/>
            <a:chExt cx="8568952" cy="80062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1811524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1811524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7716180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7716180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圆角矩形 7"/>
          <p:cNvSpPr/>
          <p:nvPr/>
        </p:nvSpPr>
        <p:spPr>
          <a:xfrm>
            <a:off x="2351584" y="2369511"/>
            <a:ext cx="1873579" cy="147009"/>
          </a:xfrm>
          <a:prstGeom prst="roundRect">
            <a:avLst>
              <a:gd name="adj" fmla="val 50000"/>
            </a:avLst>
          </a:prstGeom>
          <a:solidFill>
            <a:srgbClr val="37DF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383052" y="2369511"/>
            <a:ext cx="1873579" cy="147009"/>
          </a:xfrm>
          <a:prstGeom prst="roundRect">
            <a:avLst>
              <a:gd name="adj" fmla="val 50000"/>
            </a:avLst>
          </a:prstGeom>
          <a:solidFill>
            <a:srgbClr val="39B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414521" y="2369511"/>
            <a:ext cx="1873579" cy="147009"/>
          </a:xfrm>
          <a:prstGeom prst="roundRect">
            <a:avLst>
              <a:gd name="adj" fmla="val 50000"/>
            </a:avLst>
          </a:prstGeom>
          <a:solidFill>
            <a:srgbClr val="37DF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8445989" y="2369511"/>
            <a:ext cx="1873579" cy="147009"/>
          </a:xfrm>
          <a:prstGeom prst="roundRect">
            <a:avLst>
              <a:gd name="adj" fmla="val 50000"/>
            </a:avLst>
          </a:prstGeom>
          <a:solidFill>
            <a:srgbClr val="39B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3" name="等腰三角形 12"/>
          <p:cNvSpPr/>
          <p:nvPr/>
        </p:nvSpPr>
        <p:spPr>
          <a:xfrm>
            <a:off x="3102636" y="2135520"/>
            <a:ext cx="371475" cy="133350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4" name="等腰三角形 13"/>
          <p:cNvSpPr/>
          <p:nvPr/>
        </p:nvSpPr>
        <p:spPr>
          <a:xfrm>
            <a:off x="7165572" y="2135520"/>
            <a:ext cx="371475" cy="133350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5134104" y="2617160"/>
            <a:ext cx="371475" cy="133350"/>
          </a:xfrm>
          <a:custGeom>
            <a:avLst/>
            <a:gdLst>
              <a:gd name="connsiteX0" fmla="*/ 0 w 371475"/>
              <a:gd name="connsiteY0" fmla="*/ 0 h 133350"/>
              <a:gd name="connsiteX1" fmla="*/ 371475 w 371475"/>
              <a:gd name="connsiteY1" fmla="*/ 0 h 133350"/>
              <a:gd name="connsiteX2" fmla="*/ 185737 w 371475"/>
              <a:gd name="connsiteY2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1475" h="133350">
                <a:moveTo>
                  <a:pt x="0" y="0"/>
                </a:moveTo>
                <a:lnTo>
                  <a:pt x="371475" y="0"/>
                </a:lnTo>
                <a:lnTo>
                  <a:pt x="185737" y="13335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9197040" y="2617160"/>
            <a:ext cx="371475" cy="133350"/>
          </a:xfrm>
          <a:custGeom>
            <a:avLst/>
            <a:gdLst>
              <a:gd name="connsiteX0" fmla="*/ 0 w 371475"/>
              <a:gd name="connsiteY0" fmla="*/ 0 h 133350"/>
              <a:gd name="connsiteX1" fmla="*/ 371475 w 371475"/>
              <a:gd name="connsiteY1" fmla="*/ 0 h 133350"/>
              <a:gd name="connsiteX2" fmla="*/ 185737 w 371475"/>
              <a:gd name="connsiteY2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1475" h="133350">
                <a:moveTo>
                  <a:pt x="0" y="0"/>
                </a:moveTo>
                <a:lnTo>
                  <a:pt x="371475" y="0"/>
                </a:lnTo>
                <a:lnTo>
                  <a:pt x="185737" y="13335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672660" y="1484784"/>
            <a:ext cx="1231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spc="2000">
                <a:gradFill flip="none" rotWithShape="1">
                  <a:gsLst>
                    <a:gs pos="100000">
                      <a:srgbClr val="D49D57"/>
                    </a:gs>
                    <a:gs pos="30000">
                      <a:srgbClr val="F9EDD8"/>
                    </a:gs>
                    <a:gs pos="0">
                      <a:srgbClr val="F4DEBD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1400" spc="0" dirty="0" smtClean="0">
                <a:solidFill>
                  <a:srgbClr val="C00000"/>
                </a:solidFill>
                <a:latin typeface="+mn-ea"/>
                <a:ea typeface="+mn-ea"/>
              </a:rPr>
              <a:t>1.</a:t>
            </a:r>
            <a:r>
              <a:rPr lang="zh-CN" altLang="en-US" sz="1400" spc="0" dirty="0" smtClean="0">
                <a:solidFill>
                  <a:srgbClr val="C00000"/>
                </a:solidFill>
                <a:latin typeface="+mn-ea"/>
                <a:ea typeface="+mn-ea"/>
              </a:rPr>
              <a:t>连接数据库</a:t>
            </a:r>
            <a:endParaRPr lang="zh-CN" altLang="en-US" sz="1400" spc="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646419" y="3054547"/>
            <a:ext cx="1346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spc="2000">
                <a:gradFill flip="none" rotWithShape="1">
                  <a:gsLst>
                    <a:gs pos="100000">
                      <a:srgbClr val="D49D57"/>
                    </a:gs>
                    <a:gs pos="30000">
                      <a:srgbClr val="F9EDD8"/>
                    </a:gs>
                    <a:gs pos="0">
                      <a:srgbClr val="F4DEBD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1400" spc="0" dirty="0" smtClean="0">
                <a:solidFill>
                  <a:srgbClr val="C00000"/>
                </a:solidFill>
                <a:latin typeface="+mn-ea"/>
                <a:ea typeface="+mn-ea"/>
              </a:rPr>
              <a:t>2.</a:t>
            </a:r>
            <a:r>
              <a:rPr lang="zh-CN" altLang="en-US" sz="1400" spc="0" dirty="0" smtClean="0">
                <a:solidFill>
                  <a:srgbClr val="C00000"/>
                </a:solidFill>
                <a:latin typeface="+mn-ea"/>
                <a:ea typeface="+mn-ea"/>
              </a:rPr>
              <a:t>创建</a:t>
            </a:r>
            <a:r>
              <a:rPr lang="en-US" altLang="zh-CN" sz="1400" spc="0" dirty="0" smtClean="0">
                <a:solidFill>
                  <a:srgbClr val="C00000"/>
                </a:solidFill>
                <a:latin typeface="+mn-ea"/>
                <a:ea typeface="+mn-ea"/>
              </a:rPr>
              <a:t>schema</a:t>
            </a:r>
            <a:endParaRPr lang="zh-CN" altLang="en-US" sz="1400" spc="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730787" y="1484784"/>
            <a:ext cx="124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spc="2000">
                <a:gradFill flip="none" rotWithShape="1">
                  <a:gsLst>
                    <a:gs pos="100000">
                      <a:srgbClr val="D49D57"/>
                    </a:gs>
                    <a:gs pos="30000">
                      <a:srgbClr val="F9EDD8"/>
                    </a:gs>
                    <a:gs pos="0">
                      <a:srgbClr val="F4DEBD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1400" spc="0" dirty="0" smtClean="0">
                <a:solidFill>
                  <a:srgbClr val="C00000"/>
                </a:solidFill>
                <a:latin typeface="+mn-ea"/>
                <a:ea typeface="+mn-ea"/>
              </a:rPr>
              <a:t>3.</a:t>
            </a:r>
            <a:r>
              <a:rPr lang="zh-CN" altLang="en-US" sz="1400" spc="0" dirty="0" smtClean="0">
                <a:solidFill>
                  <a:srgbClr val="C00000"/>
                </a:solidFill>
                <a:latin typeface="+mn-ea"/>
                <a:ea typeface="+mn-ea"/>
              </a:rPr>
              <a:t>创建</a:t>
            </a:r>
            <a:r>
              <a:rPr lang="en-US" altLang="zh-CN" sz="1400" spc="0" dirty="0" smtClean="0">
                <a:solidFill>
                  <a:srgbClr val="C00000"/>
                </a:solidFill>
                <a:latin typeface="+mn-ea"/>
                <a:ea typeface="+mn-ea"/>
              </a:rPr>
              <a:t>model</a:t>
            </a:r>
            <a:endParaRPr lang="zh-CN" altLang="en-US" sz="1400" spc="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740616" y="3009100"/>
            <a:ext cx="1284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spc="2000">
                <a:gradFill flip="none" rotWithShape="1">
                  <a:gsLst>
                    <a:gs pos="100000">
                      <a:srgbClr val="D49D57"/>
                    </a:gs>
                    <a:gs pos="30000">
                      <a:srgbClr val="F9EDD8"/>
                    </a:gs>
                    <a:gs pos="0">
                      <a:srgbClr val="F4DEBD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1400" spc="0" dirty="0" smtClean="0">
                <a:solidFill>
                  <a:srgbClr val="C00000"/>
                </a:solidFill>
                <a:latin typeface="+mn-ea"/>
                <a:ea typeface="+mn-ea"/>
              </a:rPr>
              <a:t>4.</a:t>
            </a:r>
            <a:r>
              <a:rPr lang="en-US" altLang="zh-CN" sz="1400" spc="0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zh-CN" altLang="en-US" sz="1400" spc="0" dirty="0" smtClean="0">
                <a:solidFill>
                  <a:srgbClr val="C00000"/>
                </a:solidFill>
                <a:latin typeface="+mn-ea"/>
                <a:ea typeface="+mn-ea"/>
              </a:rPr>
              <a:t>增</a:t>
            </a:r>
            <a:r>
              <a:rPr lang="zh-CN" altLang="en-US" sz="1400" spc="0" dirty="0">
                <a:solidFill>
                  <a:srgbClr val="C00000"/>
                </a:solidFill>
                <a:latin typeface="+mn-ea"/>
                <a:ea typeface="+mn-ea"/>
              </a:rPr>
              <a:t>删改</a:t>
            </a:r>
            <a:r>
              <a:rPr lang="zh-CN" altLang="en-US" sz="1400" spc="0" dirty="0" smtClean="0">
                <a:solidFill>
                  <a:srgbClr val="C00000"/>
                </a:solidFill>
                <a:latin typeface="+mn-ea"/>
                <a:ea typeface="+mn-ea"/>
              </a:rPr>
              <a:t>查</a:t>
            </a:r>
            <a:r>
              <a:rPr lang="zh-CN" altLang="en-US" sz="1400" spc="0" dirty="0">
                <a:solidFill>
                  <a:srgbClr val="C00000"/>
                </a:solidFill>
                <a:latin typeface="+mn-ea"/>
                <a:ea typeface="+mn-ea"/>
              </a:rPr>
              <a:t>等</a:t>
            </a:r>
          </a:p>
        </p:txBody>
      </p:sp>
      <p:sp>
        <p:nvSpPr>
          <p:cNvPr id="2" name="矩形 1"/>
          <p:cNvSpPr/>
          <p:nvPr/>
        </p:nvSpPr>
        <p:spPr>
          <a:xfrm>
            <a:off x="1847528" y="3789040"/>
            <a:ext cx="936103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简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单例子：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mongoose.connect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(‘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://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localhost:27017/share’);  // 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连接数据库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onst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schema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= new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mongoose.Schema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({ name: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‘string’,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size: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‘string’ }); // 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创建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chema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onst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Tank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mongoose.model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(‘Tank’,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); // 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生成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small = new Tank({ size: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‘small’ }); // 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增删改查等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small.save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(function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(err) {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if (err) return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handleError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(err);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console.log('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创建成功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');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})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5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6" grpId="0" animBg="1"/>
      <p:bldP spid="17" grpId="0" animBg="1"/>
      <p:bldP spid="19" grpId="0"/>
      <p:bldP spid="21" grpId="0"/>
      <p:bldP spid="24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5537192" y="273790"/>
            <a:ext cx="111761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cs typeface="+mn-ea"/>
              </a:rPr>
              <a:t>Schema</a:t>
            </a:r>
            <a:endParaRPr lang="zh-CN" altLang="en-US" sz="2400" b="1" dirty="0">
              <a:solidFill>
                <a:schemeClr val="bg1"/>
              </a:solidFill>
              <a:cs typeface="+mn-ea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811524" y="468618"/>
            <a:ext cx="8568952" cy="80062"/>
            <a:chOff x="1811524" y="468618"/>
            <a:chExt cx="8568952" cy="80062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1811524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1811524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7716180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7716180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839416" y="1443841"/>
            <a:ext cx="1022513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chema </a:t>
            </a:r>
            <a:r>
              <a:rPr lang="zh-CN" altLang="en-US" dirty="0"/>
              <a:t>定义表结构，用于生</a:t>
            </a:r>
            <a:r>
              <a:rPr lang="zh-CN" altLang="en-US" dirty="0" smtClean="0"/>
              <a:t>成</a:t>
            </a:r>
            <a:r>
              <a:rPr lang="en-US" altLang="zh-CN" dirty="0"/>
              <a:t>M</a:t>
            </a:r>
            <a:r>
              <a:rPr lang="en-US" altLang="zh-CN" dirty="0" smtClean="0"/>
              <a:t>odel</a:t>
            </a:r>
            <a:r>
              <a:rPr lang="en-US" altLang="zh-CN" dirty="0"/>
              <a:t>, </a:t>
            </a:r>
            <a:r>
              <a:rPr lang="zh-CN" altLang="en-US" dirty="0"/>
              <a:t>特点如下</a:t>
            </a:r>
          </a:p>
          <a:p>
            <a:r>
              <a:rPr lang="zh-CN" altLang="en-US" dirty="0" smtClean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）定义表的字段及索引，</a:t>
            </a:r>
            <a:r>
              <a:rPr lang="en-US" altLang="zh-CN" dirty="0"/>
              <a:t>10</a:t>
            </a:r>
            <a:r>
              <a:rPr lang="zh-CN" altLang="en-US" dirty="0"/>
              <a:t>种数据类型</a:t>
            </a:r>
          </a:p>
          <a:p>
            <a:r>
              <a:rPr lang="zh-CN" altLang="en-US" dirty="0" smtClean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）定义虚拟字段（类似</a:t>
            </a:r>
            <a:r>
              <a:rPr lang="en-US" altLang="zh-CN" dirty="0" err="1"/>
              <a:t>vue</a:t>
            </a:r>
            <a:r>
              <a:rPr lang="zh-CN" altLang="en-US" dirty="0"/>
              <a:t>的计算属性）</a:t>
            </a:r>
          </a:p>
          <a:p>
            <a:r>
              <a:rPr lang="zh-CN" altLang="en-US" dirty="0" smtClean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）定义字段别名，好处在于节省空间和带宽</a:t>
            </a:r>
          </a:p>
          <a:p>
            <a:r>
              <a:rPr lang="zh-CN" altLang="en-US" dirty="0" smtClean="0"/>
              <a:t>（</a:t>
            </a:r>
            <a:r>
              <a:rPr lang="en-US" altLang="zh-CN" dirty="0"/>
              <a:t>4</a:t>
            </a:r>
            <a:r>
              <a:rPr lang="zh-CN" altLang="en-US" dirty="0" smtClean="0"/>
              <a:t>）定义实例方法，即</a:t>
            </a:r>
            <a:r>
              <a:rPr lang="zh-CN" altLang="en-US" dirty="0"/>
              <a:t>文</a:t>
            </a:r>
            <a:r>
              <a:rPr lang="zh-CN" altLang="en-US" dirty="0" smtClean="0"/>
              <a:t>档对象的方法</a:t>
            </a:r>
            <a:endParaRPr lang="zh-CN" altLang="en-US" dirty="0"/>
          </a:p>
          <a:p>
            <a:r>
              <a:rPr lang="zh-CN" altLang="en-US" dirty="0" smtClean="0"/>
              <a:t>（</a:t>
            </a:r>
            <a:r>
              <a:rPr lang="en-US" altLang="zh-CN" dirty="0"/>
              <a:t>5</a:t>
            </a:r>
            <a:r>
              <a:rPr lang="zh-CN" altLang="en-US" dirty="0" smtClean="0"/>
              <a:t>）</a:t>
            </a:r>
            <a:r>
              <a:rPr lang="zh-CN" altLang="en-US" dirty="0"/>
              <a:t>定</a:t>
            </a:r>
            <a:r>
              <a:rPr lang="zh-CN" altLang="en-US" dirty="0" smtClean="0"/>
              <a:t>义静</a:t>
            </a:r>
            <a:r>
              <a:rPr lang="zh-CN" altLang="en-US" dirty="0"/>
              <a:t>态方</a:t>
            </a:r>
            <a:r>
              <a:rPr lang="zh-CN" altLang="en-US" dirty="0" smtClean="0"/>
              <a:t>法，即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类的静态方法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/>
              <a:t>6</a:t>
            </a:r>
            <a:r>
              <a:rPr lang="zh-CN" altLang="en-US" dirty="0" smtClean="0"/>
              <a:t>）定义索引，</a:t>
            </a:r>
            <a:r>
              <a:rPr lang="en-US" altLang="zh-CN" dirty="0" smtClean="0"/>
              <a:t>Schema</a:t>
            </a:r>
            <a:r>
              <a:rPr lang="zh-CN" altLang="en-US" dirty="0" smtClean="0"/>
              <a:t>会自动为</a:t>
            </a:r>
            <a:r>
              <a:rPr lang="en-US" altLang="zh-CN" dirty="0" smtClean="0"/>
              <a:t>_id</a:t>
            </a:r>
            <a:r>
              <a:rPr lang="zh-CN" altLang="en-US" dirty="0" smtClean="0"/>
              <a:t>建立索引</a:t>
            </a:r>
            <a:endParaRPr lang="zh-CN" altLang="en-US" dirty="0"/>
          </a:p>
          <a:p>
            <a:r>
              <a:rPr lang="zh-CN" altLang="en-US" dirty="0" smtClean="0"/>
              <a:t>（</a:t>
            </a:r>
            <a:r>
              <a:rPr lang="en-US" altLang="zh-CN" dirty="0"/>
              <a:t>7</a:t>
            </a:r>
            <a:r>
              <a:rPr lang="zh-CN" altLang="en-US" dirty="0" smtClean="0"/>
              <a:t>）多达近</a:t>
            </a:r>
            <a:r>
              <a:rPr lang="en-US" altLang="zh-CN" dirty="0" smtClean="0"/>
              <a:t>20</a:t>
            </a:r>
            <a:r>
              <a:rPr lang="zh-CN" altLang="en-US" dirty="0" smtClean="0"/>
              <a:t>项的配</a:t>
            </a:r>
            <a:r>
              <a:rPr lang="zh-CN" altLang="en-US" dirty="0"/>
              <a:t>置项，影响数据库性能、安</a:t>
            </a:r>
            <a:r>
              <a:rPr lang="zh-CN" altLang="en-US" dirty="0" smtClean="0"/>
              <a:t>全等</a:t>
            </a:r>
            <a:r>
              <a:rPr lang="zh-CN" altLang="en-US" dirty="0"/>
              <a:t>多方面</a:t>
            </a:r>
          </a:p>
          <a:p>
            <a:endParaRPr lang="en-US" altLang="zh-CN" dirty="0"/>
          </a:p>
          <a:p>
            <a:r>
              <a:rPr lang="zh-CN" altLang="en-US" dirty="0" smtClean="0"/>
              <a:t>细</a:t>
            </a:r>
            <a:r>
              <a:rPr lang="zh-CN" altLang="en-US" dirty="0"/>
              <a:t>节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）给</a:t>
            </a:r>
            <a:r>
              <a:rPr lang="en-US" altLang="zh-CN" dirty="0"/>
              <a:t>Schema</a:t>
            </a:r>
            <a:r>
              <a:rPr lang="zh-CN" altLang="en-US" dirty="0"/>
              <a:t>定义</a:t>
            </a:r>
            <a:r>
              <a:rPr lang="en-US" altLang="zh-CN" dirty="0"/>
              <a:t>method</a:t>
            </a:r>
            <a:r>
              <a:rPr lang="zh-CN" altLang="en-US" dirty="0"/>
              <a:t>时，不要使用箭头函数，因为箭头函</a:t>
            </a:r>
            <a:r>
              <a:rPr lang="zh-CN" altLang="en-US" dirty="0" smtClean="0"/>
              <a:t>数会影响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指向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Schema</a:t>
            </a:r>
            <a:r>
              <a:rPr lang="zh-CN" altLang="en-US" dirty="0" smtClean="0"/>
              <a:t>级别可以定义索引，但不能</a:t>
            </a:r>
            <a:r>
              <a:rPr lang="zh-CN" altLang="en-US" dirty="0" smtClean="0"/>
              <a:t>定义</a:t>
            </a:r>
            <a:r>
              <a:rPr lang="zh-CN" altLang="en-US" dirty="0"/>
              <a:t>复</a:t>
            </a:r>
            <a:r>
              <a:rPr lang="zh-CN" altLang="en-US" dirty="0" smtClean="0"/>
              <a:t>合</a:t>
            </a:r>
            <a:r>
              <a:rPr lang="zh-CN" altLang="en-US" dirty="0" smtClean="0"/>
              <a:t>索引</a:t>
            </a:r>
            <a:endParaRPr lang="en-US" altLang="zh-CN" dirty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/>
              <a:t>）</a:t>
            </a:r>
            <a:r>
              <a:rPr lang="zh-CN" altLang="en-US" dirty="0" smtClean="0"/>
              <a:t>查</a:t>
            </a:r>
            <a:r>
              <a:rPr lang="zh-CN" altLang="en-US" dirty="0"/>
              <a:t>询时不能按虚拟属性查</a:t>
            </a:r>
            <a:r>
              <a:rPr lang="zh-CN" altLang="en-US" dirty="0" smtClean="0"/>
              <a:t>询，因为数据库里压根就没存</a:t>
            </a:r>
            <a:endParaRPr lang="zh-CN" altLang="en-US" dirty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zh-CN" altLang="en-US" dirty="0"/>
              <a:t>定</a:t>
            </a:r>
            <a:r>
              <a:rPr lang="zh-CN" altLang="en-US" dirty="0" smtClean="0"/>
              <a:t>义字段时可定义别</a:t>
            </a:r>
            <a:r>
              <a:rPr lang="zh-CN" altLang="en-US" dirty="0"/>
              <a:t>名</a:t>
            </a:r>
            <a:r>
              <a:rPr lang="en-US" altLang="zh-CN" dirty="0"/>
              <a:t>alias</a:t>
            </a:r>
            <a:r>
              <a:rPr lang="zh-CN" altLang="en-US" dirty="0"/>
              <a:t>，好处是存的时候节约空间，传输的时候节约流量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）常用配置项：</a:t>
            </a:r>
            <a:r>
              <a:rPr lang="en-US" altLang="zh-CN" dirty="0" err="1" smtClean="0"/>
              <a:t>autoIndex</a:t>
            </a:r>
            <a:r>
              <a:rPr lang="zh-CN" altLang="en-US" dirty="0"/>
              <a:t>、</a:t>
            </a:r>
            <a:r>
              <a:rPr lang="en-US" altLang="zh-CN" dirty="0" smtClean="0"/>
              <a:t>timestamps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toJSON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id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writeConcern</a:t>
            </a:r>
            <a:r>
              <a:rPr lang="zh-CN" altLang="en-US" dirty="0" smtClean="0"/>
              <a:t>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60973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5614938" y="273790"/>
            <a:ext cx="96212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cs typeface="+mn-ea"/>
              </a:rPr>
              <a:t>Model</a:t>
            </a:r>
            <a:endParaRPr lang="zh-CN" altLang="en-US" sz="2400" b="1" dirty="0">
              <a:solidFill>
                <a:schemeClr val="bg1"/>
              </a:solidFill>
              <a:cs typeface="+mn-ea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811524" y="468618"/>
            <a:ext cx="8568952" cy="80062"/>
            <a:chOff x="1811524" y="468618"/>
            <a:chExt cx="8568952" cy="80062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1811524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1811524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7716180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7716180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839416" y="1443841"/>
            <a:ext cx="102251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127448" y="1735806"/>
            <a:ext cx="1034564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Model</a:t>
            </a:r>
            <a:r>
              <a:rPr lang="zh-CN" altLang="en-US" dirty="0"/>
              <a:t>构</a:t>
            </a:r>
            <a:r>
              <a:rPr lang="zh-CN" altLang="en-US" dirty="0" smtClean="0"/>
              <a:t>造函数通过</a:t>
            </a:r>
            <a:r>
              <a:rPr lang="en-US" altLang="zh-CN" dirty="0" err="1" smtClean="0"/>
              <a:t>mongoose.model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方法生成，</a:t>
            </a:r>
            <a:r>
              <a:rPr lang="zh-CN" altLang="en-US" dirty="0"/>
              <a:t>可以执行</a:t>
            </a:r>
            <a:r>
              <a:rPr lang="en-US" altLang="zh-CN" dirty="0"/>
              <a:t>CURD</a:t>
            </a:r>
            <a:r>
              <a:rPr lang="zh-CN" altLang="en-US" dirty="0"/>
              <a:t>操作</a:t>
            </a:r>
            <a:r>
              <a:rPr lang="en-US" altLang="zh-CN" dirty="0"/>
              <a:t>,model</a:t>
            </a:r>
            <a:r>
              <a:rPr lang="zh-CN" altLang="en-US" dirty="0"/>
              <a:t>的实例就是</a:t>
            </a:r>
            <a:r>
              <a:rPr lang="en-US" altLang="zh-CN" dirty="0" smtClean="0"/>
              <a:t>document</a:t>
            </a:r>
          </a:p>
          <a:p>
            <a:endParaRPr lang="zh-CN" altLang="en-US" dirty="0"/>
          </a:p>
          <a:p>
            <a:r>
              <a:rPr lang="zh-CN" altLang="en-US" dirty="0" smtClean="0"/>
              <a:t>（</a:t>
            </a:r>
            <a:r>
              <a:rPr lang="en-US" altLang="zh-CN" dirty="0"/>
              <a:t>1</a:t>
            </a:r>
            <a:r>
              <a:rPr lang="zh-CN" altLang="en-US" dirty="0" smtClean="0"/>
              <a:t>）新增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两类方法：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a. </a:t>
            </a:r>
            <a:r>
              <a:rPr lang="zh-CN" altLang="en-US" dirty="0" smtClean="0"/>
              <a:t>直接调用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静态方法，</a:t>
            </a:r>
            <a:r>
              <a:rPr lang="en-US" altLang="zh-CN" dirty="0" err="1" smtClean="0"/>
              <a:t>Model.create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Model.insertMany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b. </a:t>
            </a:r>
            <a:r>
              <a:rPr lang="zh-CN" altLang="en-US" dirty="0"/>
              <a:t>创建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实例，调用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的实例方法</a:t>
            </a:r>
            <a:r>
              <a:rPr lang="en-US" altLang="zh-CN" dirty="0" smtClean="0"/>
              <a:t>save()</a:t>
            </a:r>
          </a:p>
          <a:p>
            <a:endParaRPr lang="zh-CN" altLang="en-US" dirty="0"/>
          </a:p>
          <a:p>
            <a:r>
              <a:rPr lang="zh-CN" altLang="en-US" dirty="0" smtClean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）删</a:t>
            </a:r>
            <a:r>
              <a:rPr lang="zh-CN" altLang="en-US" dirty="0" smtClean="0"/>
              <a:t>除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直</a:t>
            </a:r>
            <a:r>
              <a:rPr lang="zh-CN" altLang="en-US" dirty="0"/>
              <a:t>接调用</a:t>
            </a:r>
            <a:r>
              <a:rPr lang="en-US" altLang="zh-CN" dirty="0"/>
              <a:t>Model</a:t>
            </a:r>
            <a:r>
              <a:rPr lang="zh-CN" altLang="en-US" dirty="0"/>
              <a:t>静态方</a:t>
            </a:r>
            <a:r>
              <a:rPr lang="zh-CN" altLang="en-US" dirty="0" smtClean="0"/>
              <a:t>法 </a:t>
            </a:r>
            <a:r>
              <a:rPr lang="en-US" altLang="zh-CN" dirty="0" err="1" smtClean="0"/>
              <a:t>Model.remove</a:t>
            </a:r>
            <a:r>
              <a:rPr lang="en-US" altLang="zh-CN" dirty="0" smtClean="0"/>
              <a:t>()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Model.deleteMany</a:t>
            </a:r>
            <a:r>
              <a:rPr lang="en-US" altLang="zh-CN" dirty="0" smtClean="0"/>
              <a:t>()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Model.deleteOne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 smtClean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）更</a:t>
            </a:r>
            <a:r>
              <a:rPr lang="zh-CN" altLang="en-US" dirty="0" smtClean="0"/>
              <a:t>新</a:t>
            </a:r>
            <a:endParaRPr lang="en-US" altLang="zh-CN" dirty="0" smtClean="0"/>
          </a:p>
          <a:p>
            <a:r>
              <a:rPr lang="zh-CN" altLang="en-US" dirty="0" smtClean="0"/>
              <a:t>     直</a:t>
            </a:r>
            <a:r>
              <a:rPr lang="zh-CN" altLang="en-US" dirty="0"/>
              <a:t>接调用</a:t>
            </a:r>
            <a:r>
              <a:rPr lang="en-US" altLang="zh-CN" dirty="0"/>
              <a:t>Model</a:t>
            </a:r>
            <a:r>
              <a:rPr lang="zh-CN" altLang="en-US" dirty="0"/>
              <a:t>静态</a:t>
            </a:r>
            <a:r>
              <a:rPr lang="zh-CN" altLang="en-US" dirty="0" smtClean="0"/>
              <a:t>方法 </a:t>
            </a:r>
            <a:r>
              <a:rPr lang="en-US" altLang="zh-CN" dirty="0" err="1" smtClean="0"/>
              <a:t>Model.update</a:t>
            </a:r>
            <a:r>
              <a:rPr lang="en-US" altLang="zh-CN" dirty="0" smtClean="0"/>
              <a:t>()</a:t>
            </a:r>
            <a:r>
              <a:rPr lang="zh-CN" altLang="en-US" dirty="0"/>
              <a:t>、</a:t>
            </a:r>
            <a:r>
              <a:rPr lang="en-US" altLang="zh-CN" dirty="0" err="1" smtClean="0"/>
              <a:t>Model.updateMany</a:t>
            </a:r>
            <a:r>
              <a:rPr lang="en-US" altLang="zh-CN" dirty="0"/>
              <a:t>()</a:t>
            </a:r>
            <a:r>
              <a:rPr lang="zh-CN" altLang="en-US" dirty="0"/>
              <a:t>、</a:t>
            </a:r>
            <a:r>
              <a:rPr lang="en-US" altLang="zh-CN" dirty="0" err="1" smtClean="0"/>
              <a:t>Model.updateOne</a:t>
            </a:r>
            <a:r>
              <a:rPr lang="en-US" altLang="zh-CN" dirty="0"/>
              <a:t>()</a:t>
            </a:r>
            <a:r>
              <a:rPr lang="zh-CN" altLang="en-US" dirty="0"/>
              <a:t>方</a:t>
            </a:r>
            <a:r>
              <a:rPr lang="zh-CN" altLang="en-US" dirty="0" smtClean="0"/>
              <a:t>法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81061" y="64909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36375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980728"/>
            <a:ext cx="12961440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 smtClean="0"/>
              <a:t>）基</a:t>
            </a:r>
            <a:r>
              <a:rPr lang="zh-CN" altLang="en-US" dirty="0"/>
              <a:t>本查询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 smtClean="0"/>
              <a:t>调</a:t>
            </a:r>
            <a:r>
              <a:rPr lang="zh-CN" altLang="en-US" dirty="0"/>
              <a:t>用</a:t>
            </a:r>
            <a:r>
              <a:rPr lang="en-US" altLang="zh-CN" dirty="0"/>
              <a:t>Model</a:t>
            </a:r>
            <a:r>
              <a:rPr lang="zh-CN" altLang="en-US" dirty="0"/>
              <a:t>静态方法</a:t>
            </a:r>
            <a:r>
              <a:rPr lang="en-US" altLang="zh-CN" dirty="0" err="1"/>
              <a:t>Model.find</a:t>
            </a:r>
            <a:r>
              <a:rPr lang="en-US" altLang="zh-CN" dirty="0"/>
              <a:t>(),</a:t>
            </a:r>
            <a:r>
              <a:rPr lang="zh-CN" altLang="en-US" dirty="0"/>
              <a:t>返回</a:t>
            </a:r>
            <a:r>
              <a:rPr lang="en-US" altLang="zh-CN" dirty="0"/>
              <a:t>Query</a:t>
            </a:r>
            <a:r>
              <a:rPr lang="zh-CN" altLang="en-US" dirty="0"/>
              <a:t>实例。</a:t>
            </a:r>
            <a:endParaRPr lang="en-US" altLang="zh-CN" dirty="0"/>
          </a:p>
          <a:p>
            <a:r>
              <a:rPr lang="zh-CN" altLang="en-US" dirty="0"/>
              <a:t>     </a:t>
            </a:r>
            <a:r>
              <a:rPr lang="en-US" altLang="zh-CN" dirty="0"/>
              <a:t>find</a:t>
            </a:r>
            <a:r>
              <a:rPr lang="zh-CN" altLang="en-US" dirty="0"/>
              <a:t>方法涉及</a:t>
            </a:r>
            <a:r>
              <a:rPr lang="en-US" altLang="zh-CN" dirty="0"/>
              <a:t>4</a:t>
            </a:r>
            <a:r>
              <a:rPr lang="zh-CN" altLang="en-US" dirty="0"/>
              <a:t>个参数：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en-US" altLang="zh-CN" dirty="0" err="1"/>
              <a:t>a.conditions</a:t>
            </a:r>
            <a:r>
              <a:rPr lang="en-US" altLang="zh-CN" dirty="0"/>
              <a:t> </a:t>
            </a:r>
            <a:r>
              <a:rPr lang="zh-CN" altLang="en-US" dirty="0"/>
              <a:t>查询条件</a:t>
            </a:r>
            <a:r>
              <a:rPr lang="en-US" altLang="zh-CN" dirty="0"/>
              <a:t>,</a:t>
            </a:r>
            <a:r>
              <a:rPr lang="zh-CN" altLang="en-US" dirty="0"/>
              <a:t>这里可以使用一些查询操作符代替方法调用，例如</a:t>
            </a:r>
            <a:r>
              <a:rPr lang="en-US" altLang="zh-CN" dirty="0"/>
              <a:t>$</a:t>
            </a:r>
            <a:r>
              <a:rPr lang="en-US" altLang="zh-CN" dirty="0" err="1"/>
              <a:t>gte</a:t>
            </a:r>
            <a:r>
              <a:rPr lang="en-US" altLang="zh-CN" dirty="0"/>
              <a:t>,$</a:t>
            </a:r>
            <a:r>
              <a:rPr lang="en-US" altLang="zh-CN" dirty="0" err="1"/>
              <a:t>in,$</a:t>
            </a:r>
            <a:r>
              <a:rPr lang="en-US" altLang="zh-CN" dirty="0" err="1" smtClean="0"/>
              <a:t>ne,$or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en-US" altLang="zh-CN" dirty="0"/>
              <a:t>       b.[projection] </a:t>
            </a:r>
            <a:r>
              <a:rPr lang="zh-CN" altLang="en-US" dirty="0"/>
              <a:t>返回字段，可以是空格分隔的字符串，也可以是对象。例如‘</a:t>
            </a:r>
            <a:r>
              <a:rPr lang="en-US" altLang="zh-CN" dirty="0"/>
              <a:t>name -age</a:t>
            </a:r>
            <a:r>
              <a:rPr lang="zh-CN" altLang="en-US" dirty="0"/>
              <a:t>’</a:t>
            </a:r>
            <a:r>
              <a:rPr lang="en-US" altLang="zh-CN" dirty="0"/>
              <a:t>{name:1,age:0}</a:t>
            </a:r>
          </a:p>
          <a:p>
            <a:r>
              <a:rPr lang="en-US" altLang="zh-CN" dirty="0"/>
              <a:t>       c.[options]  </a:t>
            </a:r>
            <a:r>
              <a:rPr lang="zh-CN" altLang="en-US" dirty="0"/>
              <a:t>配置项 常用的有</a:t>
            </a:r>
            <a:r>
              <a:rPr lang="en-US" altLang="zh-CN" dirty="0"/>
              <a:t>sort</a:t>
            </a:r>
            <a:r>
              <a:rPr lang="zh-CN" altLang="en-US" dirty="0"/>
              <a:t>、</a:t>
            </a:r>
            <a:r>
              <a:rPr lang="en-US" altLang="zh-CN" dirty="0"/>
              <a:t>limit</a:t>
            </a:r>
            <a:r>
              <a:rPr lang="zh-CN" altLang="en-US" dirty="0"/>
              <a:t>、</a:t>
            </a:r>
            <a:r>
              <a:rPr lang="en-US" altLang="zh-CN" dirty="0"/>
              <a:t>skip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en-US" altLang="zh-CN" dirty="0"/>
              <a:t>       d.[callback] </a:t>
            </a:r>
            <a:r>
              <a:rPr lang="zh-CN" altLang="en-US" dirty="0"/>
              <a:t>回掉函数，第一个参数是</a:t>
            </a:r>
            <a:r>
              <a:rPr lang="en-US" altLang="zh-CN" dirty="0"/>
              <a:t>err</a:t>
            </a:r>
            <a:r>
              <a:rPr lang="zh-CN" altLang="en-US" dirty="0"/>
              <a:t>对象，第二个参数是返回的</a:t>
            </a:r>
            <a:r>
              <a:rPr lang="en-US" altLang="zh-CN" dirty="0"/>
              <a:t>document</a:t>
            </a:r>
          </a:p>
          <a:p>
            <a:r>
              <a:rPr lang="en-US" altLang="zh-CN" dirty="0"/>
              <a:t>     </a:t>
            </a:r>
            <a:r>
              <a:rPr lang="zh-CN" altLang="en-US" dirty="0"/>
              <a:t>注意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       </a:t>
            </a:r>
            <a:r>
              <a:rPr lang="en-US" altLang="zh-CN" dirty="0" err="1"/>
              <a:t>a.Query</a:t>
            </a:r>
            <a:r>
              <a:rPr lang="zh-CN" altLang="en-US" dirty="0"/>
              <a:t>实例支持链式调用，最后调用</a:t>
            </a:r>
            <a:r>
              <a:rPr lang="en-US" altLang="zh-CN" dirty="0"/>
              <a:t>exec()</a:t>
            </a:r>
            <a:r>
              <a:rPr lang="zh-CN" altLang="en-US" dirty="0"/>
              <a:t>方法执行，</a:t>
            </a:r>
            <a:r>
              <a:rPr lang="en-US" altLang="zh-CN" dirty="0"/>
              <a:t>exec()</a:t>
            </a:r>
            <a:r>
              <a:rPr lang="zh-CN" altLang="en-US" dirty="0"/>
              <a:t>返回</a:t>
            </a:r>
            <a:r>
              <a:rPr lang="en-US" altLang="zh-CN" dirty="0"/>
              <a:t>promise</a:t>
            </a:r>
            <a:r>
              <a:rPr lang="zh-CN" altLang="en-US" dirty="0"/>
              <a:t>对象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en-US" altLang="zh-CN" dirty="0" err="1"/>
              <a:t>b.conditions</a:t>
            </a:r>
            <a:r>
              <a:rPr lang="zh-CN" altLang="en-US" dirty="0"/>
              <a:t>中查询操作符都可以使用</a:t>
            </a:r>
            <a:r>
              <a:rPr lang="en-US" altLang="zh-CN" dirty="0"/>
              <a:t>Query</a:t>
            </a:r>
            <a:r>
              <a:rPr lang="zh-CN" altLang="en-US" dirty="0"/>
              <a:t>的实例方法代替，进行链式查询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zh-CN" altLang="zh-CN" dirty="0">
                <a:solidFill>
                  <a:srgbClr val="FF0000"/>
                </a:solidFill>
              </a:rPr>
              <a:t>User.find({age: {$gte: 21, $lte: 65}}, c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zh-CN" altLang="zh-CN" dirty="0">
                <a:solidFill>
                  <a:srgbClr val="FF0000"/>
                </a:solidFill>
              </a:rPr>
              <a:t>); </a:t>
            </a:r>
            <a:r>
              <a:rPr lang="zh-CN" altLang="en-US" dirty="0">
                <a:solidFill>
                  <a:srgbClr val="FF0000"/>
                </a:solidFill>
              </a:rPr>
              <a:t>等价于 </a:t>
            </a:r>
            <a:r>
              <a:rPr lang="zh-CN" altLang="zh-CN" dirty="0">
                <a:solidFill>
                  <a:srgbClr val="FF0000"/>
                </a:solidFill>
              </a:rPr>
              <a:t>User.where('age').gte(21).lte(65).exec(</a:t>
            </a:r>
            <a:r>
              <a:rPr lang="en-US" altLang="zh-CN" dirty="0" err="1">
                <a:solidFill>
                  <a:srgbClr val="FF0000"/>
                </a:solidFill>
              </a:rPr>
              <a:t>cb</a:t>
            </a:r>
            <a:r>
              <a:rPr lang="zh-CN" altLang="zh-CN" dirty="0" smtClean="0">
                <a:solidFill>
                  <a:srgbClr val="FF0000"/>
                </a:solidFill>
              </a:rPr>
              <a:t>);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）联表查询</a:t>
            </a:r>
            <a:r>
              <a:rPr lang="en-US" altLang="zh-CN" dirty="0" smtClean="0"/>
              <a:t>(</a:t>
            </a:r>
            <a:r>
              <a:rPr lang="zh-CN" altLang="en-US" dirty="0" smtClean="0"/>
              <a:t>涉及两个表的查询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/>
              <a:t>两</a:t>
            </a:r>
            <a:r>
              <a:rPr lang="zh-CN" altLang="en-US" dirty="0" smtClean="0"/>
              <a:t>种方法：</a:t>
            </a:r>
            <a:endParaRPr lang="en-US" altLang="zh-CN" dirty="0" smtClean="0"/>
          </a:p>
          <a:p>
            <a:r>
              <a:rPr lang="en-US" altLang="zh-CN" dirty="0" smtClean="0"/>
              <a:t>     a.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实例的</a:t>
            </a:r>
            <a:r>
              <a:rPr lang="en-US" altLang="zh-CN" dirty="0" smtClean="0"/>
              <a:t>populate()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,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即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实例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 </a:t>
            </a:r>
            <a:r>
              <a:rPr lang="zh-CN" altLang="zh-CN" dirty="0">
                <a:solidFill>
                  <a:srgbClr val="222222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Kitten.find().populate({path: </a:t>
            </a:r>
            <a:r>
              <a:rPr lang="zh-CN" altLang="zh-CN" dirty="0">
                <a:solidFill>
                  <a:srgbClr val="DD1144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'owner'</a:t>
            </a:r>
            <a:r>
              <a:rPr lang="zh-CN" altLang="zh-CN" dirty="0">
                <a:solidFill>
                  <a:srgbClr val="222222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 ,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  </a:t>
            </a:r>
            <a:r>
              <a:rPr lang="zh-CN" altLang="zh-CN" dirty="0">
                <a:solidFill>
                  <a:srgbClr val="222222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select: </a:t>
            </a:r>
            <a:r>
              <a:rPr lang="zh-CN" altLang="zh-CN" dirty="0">
                <a:solidFill>
                  <a:srgbClr val="DD1144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'name'</a:t>
            </a:r>
            <a:r>
              <a:rPr lang="zh-CN" altLang="zh-CN" dirty="0">
                <a:solidFill>
                  <a:srgbClr val="222222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 ,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 </a:t>
            </a:r>
            <a:r>
              <a:rPr lang="zh-CN" altLang="zh-CN" dirty="0">
                <a:solidFill>
                  <a:srgbClr val="222222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match: { color: </a:t>
            </a:r>
            <a:r>
              <a:rPr lang="zh-CN" altLang="zh-CN" dirty="0">
                <a:solidFill>
                  <a:srgbClr val="DD1144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'black'</a:t>
            </a:r>
            <a:r>
              <a:rPr lang="zh-CN" altLang="zh-CN" dirty="0">
                <a:solidFill>
                  <a:srgbClr val="222222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 } ,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 </a:t>
            </a:r>
            <a:r>
              <a:rPr lang="zh-CN" altLang="zh-CN" dirty="0">
                <a:solidFill>
                  <a:srgbClr val="222222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options: { sort: { name: </a:t>
            </a:r>
            <a:r>
              <a:rPr lang="zh-CN" altLang="zh-CN" dirty="0">
                <a:solidFill>
                  <a:srgbClr val="008080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-1</a:t>
            </a:r>
            <a:r>
              <a:rPr lang="zh-CN" altLang="zh-CN" dirty="0">
                <a:solidFill>
                  <a:srgbClr val="222222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 }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})</a:t>
            </a:r>
            <a:r>
              <a:rPr lang="zh-CN" altLang="en-US" dirty="0" smtClean="0"/>
              <a:t>          </a:t>
            </a:r>
            <a:endParaRPr lang="en-US" altLang="zh-CN" dirty="0" smtClean="0"/>
          </a:p>
          <a:p>
            <a:r>
              <a:rPr lang="en-US" altLang="zh-CN" dirty="0" smtClean="0"/>
              <a:t>     b.</a:t>
            </a:r>
            <a:r>
              <a:rPr lang="zh-CN" altLang="en-US" dirty="0"/>
              <a:t>直</a:t>
            </a:r>
            <a:r>
              <a:rPr lang="zh-CN" altLang="en-US" dirty="0" smtClean="0"/>
              <a:t>接调用</a:t>
            </a:r>
            <a:r>
              <a:rPr lang="en-US" altLang="zh-CN" dirty="0" err="1" smtClean="0"/>
              <a:t>Model.populate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方法，返回</a:t>
            </a:r>
            <a:r>
              <a:rPr lang="en-US" altLang="zh-CN" dirty="0" smtClean="0"/>
              <a:t>promise</a:t>
            </a:r>
            <a:endParaRPr lang="en-US" altLang="zh-CN" dirty="0"/>
          </a:p>
          <a:p>
            <a:pPr marL="0" lvl="1"/>
            <a:r>
              <a:rPr lang="en-US" altLang="zh-CN" sz="1400" dirty="0" smtClean="0">
                <a:solidFill>
                  <a:srgbClr val="222222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                 </a:t>
            </a:r>
            <a:r>
              <a:rPr lang="en-US" altLang="zh-CN" dirty="0" err="1">
                <a:solidFill>
                  <a:srgbClr val="222222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Kitten.populate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(docs, </a:t>
            </a:r>
            <a:r>
              <a:rPr lang="zh-CN" altLang="zh-CN" dirty="0">
                <a:solidFill>
                  <a:srgbClr val="222222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{path: 'owner' ,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  </a:t>
            </a:r>
            <a:r>
              <a:rPr lang="zh-CN" altLang="zh-CN" dirty="0">
                <a:solidFill>
                  <a:srgbClr val="222222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select: 'name' ,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 </a:t>
            </a:r>
            <a:r>
              <a:rPr lang="zh-CN" altLang="zh-CN" dirty="0">
                <a:solidFill>
                  <a:srgbClr val="222222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match: { color: 'black' } ,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 </a:t>
            </a:r>
            <a:r>
              <a:rPr lang="zh-CN" altLang="zh-CN" dirty="0">
                <a:solidFill>
                  <a:srgbClr val="222222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options: { sort: { name: -1 }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})</a:t>
            </a:r>
          </a:p>
          <a:p>
            <a:pPr marL="0" lvl="1"/>
            <a:r>
              <a:rPr lang="zh-CN" altLang="zh-CN" dirty="0">
                <a:solidFill>
                  <a:srgbClr val="222222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.</a:t>
            </a:r>
            <a:endParaRPr lang="en-US" altLang="zh-CN" dirty="0">
              <a:solidFill>
                <a:srgbClr val="222222"/>
              </a:solidFill>
              <a:latin typeface="Arial" panose="020B0604020202020204" pitchFamily="34" charset="0"/>
              <a:ea typeface="Menlo"/>
              <a:cs typeface="Arial" panose="020B0604020202020204" pitchFamily="34" charset="0"/>
            </a:endParaRPr>
          </a:p>
          <a:p>
            <a:pPr lvl="1"/>
            <a:endParaRPr lang="en-US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71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utura LT Medium">
      <a:majorFont>
        <a:latin typeface="Futura LT Medium"/>
        <a:ea typeface="微软雅黑"/>
        <a:cs typeface=""/>
      </a:majorFont>
      <a:minorFont>
        <a:latin typeface="Futura LT Medium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3092</TotalTime>
  <Words>1466</Words>
  <Application>Microsoft Office PowerPoint</Application>
  <PresentationFormat>宽屏</PresentationFormat>
  <Paragraphs>231</Paragraphs>
  <Slides>18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Futura LT Medium</vt:lpstr>
      <vt:lpstr>Menlo</vt:lpstr>
      <vt:lpstr>宋体</vt:lpstr>
      <vt:lpstr>微软雅黑</vt:lpstr>
      <vt:lpstr>Arial</vt:lpstr>
      <vt:lpstr>Calibri</vt:lpstr>
      <vt:lpstr>Courier New</vt:lpstr>
      <vt:lpstr>Tahoma</vt:lpstr>
      <vt:lpstr>Verdana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商务计划</dc:title>
  <dc:creator>user</dc:creator>
  <cp:keywords>user</cp:keywords>
  <dc:description>www.1ppt.com</dc:description>
  <cp:lastModifiedBy>xiexw</cp:lastModifiedBy>
  <cp:revision>222</cp:revision>
  <dcterms:created xsi:type="dcterms:W3CDTF">2016-12-21T14:18:00Z</dcterms:created>
  <dcterms:modified xsi:type="dcterms:W3CDTF">2018-10-31T09:13:10Z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