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4" r:id="rId19"/>
    <p:sldId id="273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89" autoAdjust="0"/>
  </p:normalViewPr>
  <p:slideViewPr>
    <p:cSldViewPr snapToGrid="0">
      <p:cViewPr varScale="1">
        <p:scale>
          <a:sx n="89" d="100"/>
          <a:sy n="89" d="100"/>
        </p:scale>
        <p:origin x="13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72DF9-5590-40FB-984F-D1844AFC46B3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FCA2C-1A01-4402-B480-F3DF70B94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657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C3D557-C0A7-468F-9D09-D22B1B58850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8833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284CC97-4A4B-485F-A475-3D461B97D602}" type="slidenum">
              <a:rPr lang="zh-CN" altLang="en-US" sz="1200" b="0" smtClean="0">
                <a:latin typeface="Times New Roman" panose="02020603050405020304" pitchFamily="18" charset="0"/>
              </a:rPr>
              <a:pPr/>
              <a:t>10</a:t>
            </a:fld>
            <a:endParaRPr lang="en-US" altLang="zh-CN" sz="1200" b="0" dirty="0" smtClean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使用虚拟页号</a:t>
            </a:r>
            <a:r>
              <a:rPr lang="en-US" altLang="zh-CN" dirty="0" smtClean="0"/>
              <a:t>VPN</a:t>
            </a:r>
            <a:r>
              <a:rPr lang="zh-CN" altLang="en-US" dirty="0" smtClean="0"/>
              <a:t>来选择页表中的页表条目</a:t>
            </a:r>
            <a:r>
              <a:rPr lang="en-US" altLang="zh-CN" dirty="0" smtClean="0"/>
              <a:t>PTE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PPN</a:t>
            </a:r>
            <a:r>
              <a:rPr lang="zh-CN" altLang="en-US" dirty="0" smtClean="0"/>
              <a:t>是物理页号，即物理地址中的页号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VPO</a:t>
            </a:r>
            <a:r>
              <a:rPr lang="zh-CN" altLang="en-US" dirty="0" smtClean="0"/>
              <a:t>直接作为物理地址的页内偏移</a:t>
            </a:r>
            <a:r>
              <a:rPr lang="en-US" altLang="zh-CN" dirty="0" smtClean="0"/>
              <a:t>PPO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7147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284CC97-4A4B-485F-A475-3D461B97D602}" type="slidenum">
              <a:rPr lang="zh-CN" altLang="en-US" sz="1200" b="0" smtClean="0">
                <a:latin typeface="Times New Roman" panose="02020603050405020304" pitchFamily="18" charset="0"/>
              </a:rPr>
              <a:pPr/>
              <a:t>11</a:t>
            </a:fld>
            <a:endParaRPr lang="en-US" altLang="zh-CN" sz="1200" b="0" dirty="0" smtClean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页命中 这种情况是需要的数据已经缓存了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 </a:t>
            </a:r>
            <a:r>
              <a:rPr lang="zh-CN" altLang="en-US" dirty="0" smtClean="0"/>
              <a:t>处理器生成虚拟地址</a:t>
            </a:r>
            <a:r>
              <a:rPr lang="en-US" altLang="zh-CN" dirty="0" smtClean="0"/>
              <a:t>VA</a:t>
            </a:r>
            <a:r>
              <a:rPr lang="zh-CN" altLang="en-US" dirty="0" smtClean="0"/>
              <a:t>，传送给</a:t>
            </a:r>
            <a:r>
              <a:rPr lang="en-US" altLang="zh-CN" dirty="0" smtClean="0"/>
              <a:t>MMU</a:t>
            </a:r>
          </a:p>
          <a:p>
            <a:pPr eaLnBrk="1" hangingPunct="1"/>
            <a:r>
              <a:rPr lang="en-US" altLang="zh-CN" dirty="0" smtClean="0"/>
              <a:t>2 MMU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PTEA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PTE</a:t>
            </a:r>
            <a:r>
              <a:rPr lang="zh-CN" altLang="en-US" dirty="0" smtClean="0"/>
              <a:t>的地址），应该就是根据页表基址寄存器找到页表，再用虚拟地址中的</a:t>
            </a:r>
            <a:r>
              <a:rPr lang="en-US" altLang="zh-CN" dirty="0" smtClean="0"/>
              <a:t>VPN</a:t>
            </a:r>
            <a:r>
              <a:rPr lang="zh-CN" altLang="en-US" dirty="0" smtClean="0"/>
              <a:t>字段找到页表中对应的</a:t>
            </a:r>
            <a:r>
              <a:rPr lang="en-US" altLang="zh-CN" dirty="0" smtClean="0"/>
              <a:t>PTE</a:t>
            </a:r>
            <a:r>
              <a:rPr lang="zh-CN" altLang="en-US" dirty="0" smtClean="0"/>
              <a:t>，并从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或者存储器中请求该</a:t>
            </a:r>
            <a:r>
              <a:rPr lang="en-US" altLang="zh-CN" dirty="0" smtClean="0"/>
              <a:t>PTE</a:t>
            </a:r>
          </a:p>
          <a:p>
            <a:pPr eaLnBrk="1" hangingPunct="1"/>
            <a:r>
              <a:rPr lang="en-US" altLang="zh-CN" dirty="0" smtClean="0"/>
              <a:t>3 cache</a:t>
            </a:r>
            <a:r>
              <a:rPr lang="zh-CN" altLang="en-US" dirty="0" smtClean="0"/>
              <a:t>或者存储器返回查询得到的</a:t>
            </a:r>
            <a:r>
              <a:rPr lang="en-US" altLang="zh-CN" dirty="0" smtClean="0"/>
              <a:t>PTE</a:t>
            </a:r>
          </a:p>
          <a:p>
            <a:pPr eaLnBrk="1" hangingPunct="1"/>
            <a:r>
              <a:rPr lang="en-US" altLang="zh-CN" dirty="0" smtClean="0"/>
              <a:t>4 MMU</a:t>
            </a:r>
            <a:r>
              <a:rPr lang="zh-CN" altLang="en-US" dirty="0" smtClean="0"/>
              <a:t>构造物理地址，送给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或者存储器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5 cache</a:t>
            </a:r>
            <a:r>
              <a:rPr lang="zh-CN" altLang="en-US" dirty="0" smtClean="0"/>
              <a:t>或者存储器返回请求的数据给处理器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页不命中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即需要的数据尚未缓存</a:t>
            </a:r>
            <a:endParaRPr lang="en-US" altLang="zh-CN" baseline="0" dirty="0" smtClean="0"/>
          </a:p>
          <a:p>
            <a:pPr eaLnBrk="1" hangingPunct="1"/>
            <a:r>
              <a:rPr lang="en-US" altLang="zh-CN" dirty="0" smtClean="0"/>
              <a:t>1 </a:t>
            </a:r>
            <a:r>
              <a:rPr lang="zh-CN" altLang="en-US" dirty="0" smtClean="0"/>
              <a:t>处理器生成虚拟地址</a:t>
            </a:r>
            <a:r>
              <a:rPr lang="en-US" altLang="zh-CN" dirty="0" smtClean="0"/>
              <a:t>VA</a:t>
            </a:r>
            <a:r>
              <a:rPr lang="zh-CN" altLang="en-US" dirty="0" smtClean="0"/>
              <a:t>，传送给</a:t>
            </a:r>
            <a:r>
              <a:rPr lang="en-US" altLang="zh-CN" dirty="0" smtClean="0"/>
              <a:t>MMU</a:t>
            </a:r>
          </a:p>
          <a:p>
            <a:pPr eaLnBrk="1" hangingPunct="1"/>
            <a:r>
              <a:rPr lang="en-US" altLang="zh-CN" dirty="0" smtClean="0"/>
              <a:t>2 MMU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PTEA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PTE</a:t>
            </a:r>
            <a:r>
              <a:rPr lang="zh-CN" altLang="en-US" dirty="0" smtClean="0"/>
              <a:t>的地址），应该就是根据页表基址寄存器找到页表，再用虚拟地址中的</a:t>
            </a:r>
            <a:r>
              <a:rPr lang="en-US" altLang="zh-CN" dirty="0" smtClean="0"/>
              <a:t>VPN</a:t>
            </a:r>
            <a:r>
              <a:rPr lang="zh-CN" altLang="en-US" dirty="0" smtClean="0"/>
              <a:t>字段找到页表中对应的</a:t>
            </a:r>
            <a:r>
              <a:rPr lang="en-US" altLang="zh-CN" dirty="0" smtClean="0"/>
              <a:t>PTE</a:t>
            </a:r>
            <a:r>
              <a:rPr lang="zh-CN" altLang="en-US" dirty="0" smtClean="0"/>
              <a:t>，并从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或者存储器中请求该</a:t>
            </a:r>
            <a:r>
              <a:rPr lang="en-US" altLang="zh-CN" dirty="0" smtClean="0"/>
              <a:t>PTE</a:t>
            </a:r>
          </a:p>
          <a:p>
            <a:pPr eaLnBrk="1" hangingPunct="1"/>
            <a:r>
              <a:rPr lang="en-US" altLang="zh-CN" dirty="0" smtClean="0"/>
              <a:t>3 cache</a:t>
            </a:r>
            <a:r>
              <a:rPr lang="zh-CN" altLang="en-US" dirty="0" smtClean="0"/>
              <a:t>或者存储器返回查询得到的</a:t>
            </a:r>
            <a:r>
              <a:rPr lang="en-US" altLang="zh-CN" dirty="0" smtClean="0"/>
              <a:t>PTE</a:t>
            </a:r>
          </a:p>
          <a:p>
            <a:pPr eaLnBrk="1" hangingPunct="1"/>
            <a:r>
              <a:rPr lang="en-US" altLang="zh-CN" dirty="0" smtClean="0"/>
              <a:t>4 PTE</a:t>
            </a:r>
            <a:r>
              <a:rPr lang="zh-CN" altLang="en-US" dirty="0" smtClean="0"/>
              <a:t>中的有效位是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MMU</a:t>
            </a:r>
            <a:r>
              <a:rPr lang="zh-CN" altLang="en-US" dirty="0" smtClean="0"/>
              <a:t>触发了缺页异常，启动缺页异常处理程序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5 </a:t>
            </a:r>
            <a:r>
              <a:rPr lang="zh-CN" altLang="en-US" dirty="0" smtClean="0"/>
              <a:t>缺页处理程序确定牺牲页（如果有修改还需要写回）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6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从磁盘中调入新的页面，更新</a:t>
            </a:r>
            <a:r>
              <a:rPr lang="en-US" altLang="zh-CN" baseline="0" dirty="0" smtClean="0"/>
              <a:t>PTE</a:t>
            </a:r>
          </a:p>
          <a:p>
            <a:pPr eaLnBrk="1" hangingPunct="1"/>
            <a:r>
              <a:rPr lang="en-US" altLang="zh-CN" baseline="0" dirty="0" smtClean="0"/>
              <a:t>7 </a:t>
            </a:r>
            <a:r>
              <a:rPr lang="zh-CN" altLang="en-US" baseline="0" dirty="0" smtClean="0"/>
              <a:t>返回原来的进程，再次执行相应的指令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8777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284CC97-4A4B-485F-A475-3D461B97D602}" type="slidenum">
              <a:rPr lang="zh-CN" altLang="en-US" sz="1200" b="0" smtClean="0">
                <a:latin typeface="Times New Roman" panose="02020603050405020304" pitchFamily="18" charset="0"/>
              </a:rPr>
              <a:pPr/>
              <a:t>12</a:t>
            </a:fld>
            <a:endParaRPr lang="en-US" altLang="zh-CN" sz="1200" b="0" dirty="0" smtClean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TLB</a:t>
            </a:r>
            <a:r>
              <a:rPr lang="zh-CN" altLang="en-US" dirty="0" smtClean="0"/>
              <a:t>应该是采用组相联映射关系，组相联在前面讲缓存的时候应该讲过</a:t>
            </a:r>
          </a:p>
        </p:txBody>
      </p:sp>
    </p:spTree>
    <p:extLst>
      <p:ext uri="{BB962C8B-B14F-4D97-AF65-F5344CB8AC3E}">
        <p14:creationId xmlns:p14="http://schemas.microsoft.com/office/powerpoint/2010/main" val="3352672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284CC97-4A4B-485F-A475-3D461B97D602}" type="slidenum">
              <a:rPr lang="zh-CN" altLang="en-US" sz="1200" b="0" smtClean="0">
                <a:latin typeface="Times New Roman" panose="02020603050405020304" pitchFamily="18" charset="0"/>
              </a:rPr>
              <a:pPr/>
              <a:t>13</a:t>
            </a:fld>
            <a:endParaRPr lang="en-US" altLang="zh-CN" sz="1200" b="0" dirty="0" smtClean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TLB</a:t>
            </a:r>
            <a:r>
              <a:rPr lang="zh-CN" altLang="en-US" dirty="0" smtClean="0"/>
              <a:t>的命中和不命中和页命中类似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区别在于具有</a:t>
            </a:r>
            <a:r>
              <a:rPr lang="en-US" altLang="zh-CN" dirty="0" smtClean="0"/>
              <a:t>TLB</a:t>
            </a:r>
            <a:r>
              <a:rPr lang="zh-CN" altLang="en-US" dirty="0" smtClean="0"/>
              <a:t>的系统中，是从</a:t>
            </a:r>
            <a:r>
              <a:rPr lang="en-US" altLang="zh-CN" dirty="0" smtClean="0"/>
              <a:t>TLB</a:t>
            </a:r>
            <a:r>
              <a:rPr lang="zh-CN" altLang="en-US" dirty="0" smtClean="0"/>
              <a:t>中寻找</a:t>
            </a:r>
            <a:r>
              <a:rPr lang="en-US" altLang="zh-CN" dirty="0" smtClean="0"/>
              <a:t>PTE</a:t>
            </a:r>
            <a:r>
              <a:rPr lang="zh-CN" altLang="en-US" dirty="0" smtClean="0"/>
              <a:t>，如果不命中，则从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中找，（如果还没有，就要调用缺页异常处理程序）</a:t>
            </a:r>
          </a:p>
        </p:txBody>
      </p:sp>
    </p:spTree>
    <p:extLst>
      <p:ext uri="{BB962C8B-B14F-4D97-AF65-F5344CB8AC3E}">
        <p14:creationId xmlns:p14="http://schemas.microsoft.com/office/powerpoint/2010/main" val="1008469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284CC97-4A4B-485F-A475-3D461B97D602}" type="slidenum">
              <a:rPr lang="zh-CN" altLang="en-US" sz="1200" b="0" smtClean="0">
                <a:latin typeface="Times New Roman" panose="02020603050405020304" pitchFamily="18" charset="0"/>
              </a:rPr>
              <a:pPr/>
              <a:t>14</a:t>
            </a:fld>
            <a:endParaRPr lang="en-US" altLang="zh-CN" sz="1200" b="0" dirty="0" smtClean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每一个进程都有一个</a:t>
            </a:r>
            <a:r>
              <a:rPr lang="en-US" altLang="zh-CN" dirty="0" smtClean="0"/>
              <a:t>4MB</a:t>
            </a:r>
            <a:r>
              <a:rPr lang="zh-CN" altLang="en-US" dirty="0" smtClean="0"/>
              <a:t>的页表放在主存中，进程数目过多的时候，就会占用大量的空间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因此为了压缩页表而使用层次结构的页表，也就是多级页表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69472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284CC97-4A4B-485F-A475-3D461B97D602}" type="slidenum">
              <a:rPr lang="zh-CN" altLang="en-US" sz="1200" b="0" smtClean="0">
                <a:latin typeface="Times New Roman" panose="02020603050405020304" pitchFamily="18" charset="0"/>
              </a:rPr>
              <a:pPr/>
              <a:t>15</a:t>
            </a:fld>
            <a:endParaRPr lang="en-US" altLang="zh-CN" sz="1200" b="0" dirty="0" smtClean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每一个进程都有一个</a:t>
            </a:r>
            <a:r>
              <a:rPr lang="en-US" altLang="zh-CN" dirty="0" smtClean="0"/>
              <a:t>4MB</a:t>
            </a:r>
            <a:r>
              <a:rPr lang="zh-CN" altLang="en-US" dirty="0" smtClean="0"/>
              <a:t>的页表放在主存中，进程数目过多的时候，就会占用大量的空间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因此为了压缩页表而使用层次结构的页表，也就是多级页表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61323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284CC97-4A4B-485F-A475-3D461B97D602}" type="slidenum">
              <a:rPr lang="zh-CN" altLang="en-US" sz="1200" b="0" smtClean="0">
                <a:latin typeface="Times New Roman" panose="02020603050405020304" pitchFamily="18" charset="0"/>
              </a:rPr>
              <a:pPr/>
              <a:t>16</a:t>
            </a:fld>
            <a:endParaRPr lang="en-US" altLang="zh-CN" sz="1200" b="0" dirty="0" smtClean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PTE2~7</a:t>
            </a:r>
            <a:r>
              <a:rPr lang="zh-CN" altLang="en-US" dirty="0" smtClean="0"/>
              <a:t>都是未分配的，所有就没有二级页表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可以看出，当虚拟地址没有被分配时，二级页表不会存在，因此会节约空间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当然，当所有虚拟地址都分配的情况下，需要</a:t>
            </a:r>
            <a:r>
              <a:rPr lang="en-US" altLang="zh-CN" dirty="0" smtClean="0"/>
              <a:t>4MB+4KB</a:t>
            </a:r>
            <a:r>
              <a:rPr lang="zh-CN" altLang="en-US" dirty="0" smtClean="0"/>
              <a:t>，所以在虚拟地址空间有大量未被分配的页面的时候，效果会比较好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然后就是只有一级页表在主存中，二级页表在磁盘中，在需要的时候才会被调入主存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55258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284CC97-4A4B-485F-A475-3D461B97D602}" type="slidenum">
              <a:rPr lang="zh-CN" altLang="en-US" sz="1200" b="0" smtClean="0">
                <a:latin typeface="Times New Roman" panose="02020603050405020304" pitchFamily="18" charset="0"/>
              </a:rPr>
              <a:pPr/>
              <a:t>17</a:t>
            </a:fld>
            <a:endParaRPr lang="en-US" altLang="zh-CN" sz="1200" b="0" dirty="0" smtClean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我们的目标是将虚拟地址翻译成物理地址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第一步是从</a:t>
            </a:r>
            <a:r>
              <a:rPr lang="en-US" altLang="zh-CN" dirty="0" smtClean="0"/>
              <a:t>TLB</a:t>
            </a:r>
            <a:r>
              <a:rPr lang="zh-CN" altLang="en-US" dirty="0" smtClean="0"/>
              <a:t>中获得对应的</a:t>
            </a:r>
            <a:r>
              <a:rPr lang="en-US" altLang="zh-CN" dirty="0" smtClean="0"/>
              <a:t>PTE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PTE</a:t>
            </a:r>
            <a:r>
              <a:rPr lang="zh-CN" altLang="en-US" dirty="0" smtClean="0"/>
              <a:t>不命中，还需要从页表中取出对应的</a:t>
            </a:r>
            <a:r>
              <a:rPr lang="en-US" altLang="zh-CN" dirty="0" smtClean="0"/>
              <a:t>PTE</a:t>
            </a:r>
            <a:r>
              <a:rPr lang="zh-CN" altLang="en-US" dirty="0" smtClean="0"/>
              <a:t>，不过这个例子将会命中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MMU</a:t>
            </a:r>
            <a:r>
              <a:rPr lang="zh-CN" altLang="en-US" dirty="0" smtClean="0"/>
              <a:t>将虚拟地址划分为</a:t>
            </a:r>
            <a:r>
              <a:rPr lang="en-US" altLang="zh-CN" dirty="0" smtClean="0"/>
              <a:t>VPN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VPO</a:t>
            </a:r>
            <a:r>
              <a:rPr lang="zh-CN" altLang="en-US" dirty="0" smtClean="0"/>
              <a:t>两部分，再将</a:t>
            </a:r>
            <a:r>
              <a:rPr lang="en-US" altLang="zh-CN" dirty="0" smtClean="0"/>
              <a:t>VPN</a:t>
            </a:r>
            <a:r>
              <a:rPr lang="zh-CN" altLang="en-US" dirty="0" smtClean="0"/>
              <a:t>分为</a:t>
            </a:r>
            <a:r>
              <a:rPr lang="en-US" altLang="zh-CN" dirty="0" smtClean="0"/>
              <a:t>TLBT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TLBI</a:t>
            </a:r>
            <a:r>
              <a:rPr lang="zh-CN" altLang="en-US" dirty="0" smtClean="0"/>
              <a:t>两部分，根据</a:t>
            </a:r>
            <a:r>
              <a:rPr lang="en-US" altLang="zh-CN" dirty="0" smtClean="0"/>
              <a:t>TLBI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0x3</a:t>
            </a:r>
            <a:r>
              <a:rPr lang="zh-CN" altLang="en-US" dirty="0" smtClean="0"/>
              <a:t>找到</a:t>
            </a:r>
            <a:r>
              <a:rPr lang="en-US" altLang="zh-CN" dirty="0" smtClean="0"/>
              <a:t>TLB</a:t>
            </a:r>
            <a:r>
              <a:rPr lang="zh-CN" altLang="en-US" dirty="0" smtClean="0"/>
              <a:t>中的第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组（从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开始计数即第四组），然后根据</a:t>
            </a:r>
            <a:r>
              <a:rPr lang="en-US" altLang="zh-CN" dirty="0" smtClean="0"/>
              <a:t>TLBT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0x3</a:t>
            </a:r>
            <a:r>
              <a:rPr lang="zh-CN" altLang="en-US" dirty="0" smtClean="0"/>
              <a:t>找到了对应的有效为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，说明这个</a:t>
            </a:r>
            <a:r>
              <a:rPr lang="en-US" altLang="zh-CN" dirty="0" smtClean="0"/>
              <a:t>PTE</a:t>
            </a:r>
            <a:r>
              <a:rPr lang="zh-CN" altLang="en-US" dirty="0" smtClean="0"/>
              <a:t>是有效的，</a:t>
            </a:r>
            <a:r>
              <a:rPr lang="en-US" altLang="zh-CN" dirty="0" smtClean="0"/>
              <a:t>PPN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0x0d</a:t>
            </a:r>
            <a:r>
              <a:rPr lang="zh-CN" altLang="en-US" dirty="0" smtClean="0"/>
              <a:t>，然后返回给</a:t>
            </a:r>
            <a:r>
              <a:rPr lang="en-US" altLang="zh-CN" dirty="0" smtClean="0"/>
              <a:t>MMU</a:t>
            </a:r>
          </a:p>
          <a:p>
            <a:pPr eaLnBrk="1" hangingPunct="1"/>
            <a:r>
              <a:rPr lang="en-US" altLang="zh-CN" dirty="0" smtClean="0"/>
              <a:t>MMU</a:t>
            </a:r>
            <a:r>
              <a:rPr lang="zh-CN" altLang="en-US" dirty="0" smtClean="0"/>
              <a:t>将</a:t>
            </a:r>
            <a:r>
              <a:rPr lang="en-US" altLang="zh-CN" dirty="0" smtClean="0"/>
              <a:t>PPN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VPO</a:t>
            </a:r>
            <a:r>
              <a:rPr lang="zh-CN" altLang="en-US" dirty="0" smtClean="0"/>
              <a:t>结合起来构成物理地址</a:t>
            </a:r>
            <a:r>
              <a:rPr lang="en-US" altLang="zh-CN" dirty="0" smtClean="0"/>
              <a:t>0x354</a:t>
            </a:r>
          </a:p>
        </p:txBody>
      </p:sp>
    </p:spTree>
    <p:extLst>
      <p:ext uri="{BB962C8B-B14F-4D97-AF65-F5344CB8AC3E}">
        <p14:creationId xmlns:p14="http://schemas.microsoft.com/office/powerpoint/2010/main" val="2268976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284CC97-4A4B-485F-A475-3D461B97D602}" type="slidenum">
              <a:rPr lang="zh-CN" altLang="en-US" sz="1200" b="0" smtClean="0">
                <a:latin typeface="Times New Roman" panose="02020603050405020304" pitchFamily="18" charset="0"/>
              </a:rPr>
              <a:pPr/>
              <a:t>18</a:t>
            </a:fld>
            <a:endParaRPr lang="en-US" altLang="zh-CN" sz="1200" b="0" dirty="0" smtClean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在获得物理地址之后，需要做的是从缓存中取得对应的数据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然后，</a:t>
            </a:r>
            <a:r>
              <a:rPr lang="en-US" altLang="zh-CN" dirty="0" smtClean="0"/>
              <a:t>MMU</a:t>
            </a:r>
            <a:r>
              <a:rPr lang="zh-CN" altLang="en-US" dirty="0" smtClean="0"/>
              <a:t>将物理地址给缓存，缓存从物理地址中抽取出</a:t>
            </a:r>
            <a:r>
              <a:rPr lang="en-US" altLang="zh-CN" dirty="0" smtClean="0"/>
              <a:t>CT</a:t>
            </a:r>
            <a:r>
              <a:rPr lang="en-US" altLang="zh-CN" baseline="0" dirty="0" smtClean="0"/>
              <a:t>, CI, CO</a:t>
            </a:r>
            <a:r>
              <a:rPr lang="zh-CN" altLang="en-US" baseline="0" dirty="0" smtClean="0"/>
              <a:t>三部分，其中</a:t>
            </a:r>
            <a:r>
              <a:rPr lang="en-US" altLang="zh-CN" baseline="0" dirty="0" smtClean="0"/>
              <a:t>CI</a:t>
            </a:r>
            <a:r>
              <a:rPr lang="zh-CN" altLang="en-US" baseline="0" dirty="0" smtClean="0"/>
              <a:t>是</a:t>
            </a:r>
            <a:r>
              <a:rPr lang="en-US" altLang="zh-CN" baseline="0" dirty="0" smtClean="0"/>
              <a:t>0x05</a:t>
            </a:r>
            <a:r>
              <a:rPr lang="zh-CN" altLang="en-US" baseline="0" dirty="0" smtClean="0"/>
              <a:t>，从而找到缓存中的</a:t>
            </a:r>
            <a:r>
              <a:rPr lang="en-US" altLang="zh-CN" baseline="0" dirty="0" smtClean="0"/>
              <a:t>0x5</a:t>
            </a:r>
            <a:r>
              <a:rPr lang="zh-CN" altLang="en-US" baseline="0" dirty="0" smtClean="0"/>
              <a:t>行，然后发现缓存标记与</a:t>
            </a:r>
            <a:r>
              <a:rPr lang="en-US" altLang="zh-CN" baseline="0" dirty="0" smtClean="0"/>
              <a:t>CT</a:t>
            </a:r>
            <a:r>
              <a:rPr lang="zh-CN" altLang="en-US" baseline="0" dirty="0" smtClean="0"/>
              <a:t>一致，并且有效位是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，说明数据已被缓存并且数据有效，根据</a:t>
            </a:r>
            <a:r>
              <a:rPr lang="en-US" altLang="zh-CN" baseline="0" dirty="0" smtClean="0"/>
              <a:t>CO</a:t>
            </a:r>
            <a:r>
              <a:rPr lang="zh-CN" altLang="en-US" baseline="0" dirty="0" smtClean="0"/>
              <a:t>是</a:t>
            </a:r>
            <a:r>
              <a:rPr lang="en-US" altLang="zh-CN" baseline="0" dirty="0" smtClean="0"/>
              <a:t>0</a:t>
            </a:r>
            <a:r>
              <a:rPr lang="zh-CN" altLang="en-US" baseline="0" dirty="0" smtClean="0"/>
              <a:t>选择第一个位置的数据</a:t>
            </a:r>
            <a:r>
              <a:rPr lang="en-US" altLang="zh-CN" baseline="0" dirty="0" smtClean="0"/>
              <a:t>0x36</a:t>
            </a:r>
          </a:p>
          <a:p>
            <a:pPr eaLnBrk="1" hangingPunct="1"/>
            <a:r>
              <a:rPr lang="zh-CN" altLang="en-US" baseline="0" dirty="0" smtClean="0"/>
              <a:t>将</a:t>
            </a:r>
            <a:r>
              <a:rPr lang="en-US" altLang="zh-CN" baseline="0" dirty="0" smtClean="0"/>
              <a:t>0x36</a:t>
            </a:r>
            <a:r>
              <a:rPr lang="zh-CN" altLang="en-US" baseline="0" dirty="0" smtClean="0"/>
              <a:t>返回给</a:t>
            </a:r>
            <a:r>
              <a:rPr lang="en-US" altLang="zh-CN" baseline="0" dirty="0" smtClean="0"/>
              <a:t>MMU</a:t>
            </a:r>
            <a:r>
              <a:rPr lang="zh-CN" altLang="en-US" baseline="0" dirty="0" smtClean="0"/>
              <a:t>，由</a:t>
            </a:r>
            <a:r>
              <a:rPr lang="en-US" altLang="zh-CN" baseline="0" dirty="0" smtClean="0"/>
              <a:t>MMU</a:t>
            </a:r>
            <a:r>
              <a:rPr lang="zh-CN" altLang="en-US" baseline="0" dirty="0" smtClean="0"/>
              <a:t>传给</a:t>
            </a:r>
            <a:r>
              <a:rPr lang="en-US" altLang="zh-CN" baseline="0" dirty="0" smtClean="0"/>
              <a:t>CPU</a:t>
            </a:r>
          </a:p>
          <a:p>
            <a:pPr eaLnBrk="1" hangingPunct="1"/>
            <a:r>
              <a:rPr lang="zh-CN" altLang="en-US" baseline="0" dirty="0" smtClean="0"/>
              <a:t>这里要是不命中就产生一个缺页异常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51180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C3D557-C0A7-468F-9D09-D22B1B58850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718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A3DCD0C1-5051-41FE-994C-FFF03E91B5B8}" type="slidenum">
              <a:rPr lang="zh-CN" altLang="en-US" sz="1200" b="0" smtClean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 dirty="0" smtClean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72447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191686B-2326-40CC-B057-3FDC2FC9453D}" type="slidenum">
              <a:rPr lang="zh-CN" altLang="en-US" sz="1200" b="0" smtClean="0">
                <a:latin typeface="Times New Roman" panose="02020603050405020304" pitchFamily="18" charset="0"/>
              </a:rPr>
              <a:pPr/>
              <a:t>3</a:t>
            </a:fld>
            <a:endParaRPr lang="en-US" altLang="zh-CN" sz="1200" b="0" dirty="0" smtClean="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因为主存也是存储器体系结构中的一部分，所以说访问存储器应该也没有什么错误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MMU</a:t>
            </a:r>
            <a:r>
              <a:rPr lang="zh-CN" altLang="en-US" dirty="0" smtClean="0"/>
              <a:t>利用存放在贮存中的查询表来动态翻译虚拟地址</a:t>
            </a:r>
          </a:p>
        </p:txBody>
      </p:sp>
    </p:spTree>
    <p:extLst>
      <p:ext uri="{BB962C8B-B14F-4D97-AF65-F5344CB8AC3E}">
        <p14:creationId xmlns:p14="http://schemas.microsoft.com/office/powerpoint/2010/main" val="3754925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284CC97-4A4B-485F-A475-3D461B97D602}" type="slidenum">
              <a:rPr lang="zh-CN" altLang="en-US" sz="1200" b="0" smtClean="0">
                <a:latin typeface="Times New Roman" panose="02020603050405020304" pitchFamily="18" charset="0"/>
              </a:rPr>
              <a:pPr/>
              <a:t>4</a:t>
            </a:fld>
            <a:endParaRPr lang="en-US" altLang="zh-CN" sz="1200" b="0" dirty="0" smtClean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存储器上的每个字节有一个物理地址空间中的物理地址，以及任意多个虚拟地址空间中的虚拟地址</a:t>
            </a:r>
          </a:p>
        </p:txBody>
      </p:sp>
    </p:spTree>
    <p:extLst>
      <p:ext uri="{BB962C8B-B14F-4D97-AF65-F5344CB8AC3E}">
        <p14:creationId xmlns:p14="http://schemas.microsoft.com/office/powerpoint/2010/main" val="4076241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284CC97-4A4B-485F-A475-3D461B97D602}" type="slidenum">
              <a:rPr lang="zh-CN" altLang="en-US" sz="1200" b="0" smtClean="0">
                <a:latin typeface="Times New Roman" panose="02020603050405020304" pitchFamily="18" charset="0"/>
              </a:rPr>
              <a:pPr/>
              <a:t>5</a:t>
            </a:fld>
            <a:endParaRPr lang="en-US" altLang="zh-CN" sz="1200" b="0" dirty="0" smtClean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用有效位来表示该虚拟页是否被缓存在虚拟存储器的缓存中，地址字段是物理页号或者是磁盘地址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null</a:t>
            </a:r>
            <a:r>
              <a:rPr lang="zh-CN" altLang="en-US" dirty="0" smtClean="0"/>
              <a:t>是未分配的，蓝色是已经缓存在</a:t>
            </a:r>
            <a:r>
              <a:rPr lang="en-US" altLang="zh-CN" dirty="0" smtClean="0"/>
              <a:t>DRAM</a:t>
            </a:r>
            <a:r>
              <a:rPr lang="zh-CN" altLang="en-US" dirty="0" smtClean="0"/>
              <a:t>中的，白色的是已经分配但是还没有被缓存的</a:t>
            </a:r>
          </a:p>
        </p:txBody>
      </p:sp>
    </p:spTree>
    <p:extLst>
      <p:ext uri="{BB962C8B-B14F-4D97-AF65-F5344CB8AC3E}">
        <p14:creationId xmlns:p14="http://schemas.microsoft.com/office/powerpoint/2010/main" val="2803336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284CC97-4A4B-485F-A475-3D461B97D602}" type="slidenum">
              <a:rPr lang="zh-CN" altLang="en-US" sz="1200" b="0" smtClean="0">
                <a:latin typeface="Times New Roman" panose="02020603050405020304" pitchFamily="18" charset="0"/>
              </a:rPr>
              <a:pPr/>
              <a:t>6</a:t>
            </a:fld>
            <a:endParaRPr lang="en-US" altLang="zh-CN" sz="1200" b="0" dirty="0" smtClean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命中是的意思是是否能够在缓存中找到所需要的字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假设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读包含在</a:t>
            </a:r>
            <a:r>
              <a:rPr lang="en-US" altLang="zh-CN" dirty="0" smtClean="0"/>
              <a:t>VP2</a:t>
            </a:r>
            <a:r>
              <a:rPr lang="zh-CN" altLang="en-US" dirty="0" smtClean="0"/>
              <a:t>中的字，根据虚拟地址找到页表中的</a:t>
            </a:r>
            <a:r>
              <a:rPr lang="en-US" altLang="zh-CN" dirty="0" smtClean="0"/>
              <a:t>PTE</a:t>
            </a:r>
            <a:r>
              <a:rPr lang="zh-CN" altLang="en-US" dirty="0" smtClean="0"/>
              <a:t>（页表条目），然后根据此处的有效位是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，知道</a:t>
            </a:r>
            <a:r>
              <a:rPr lang="en-US" altLang="zh-CN" dirty="0" smtClean="0"/>
              <a:t>VP2</a:t>
            </a:r>
            <a:r>
              <a:rPr lang="zh-CN" altLang="en-US" dirty="0" smtClean="0"/>
              <a:t>已经在存储器中，就可以找到所需要的字</a:t>
            </a:r>
          </a:p>
        </p:txBody>
      </p:sp>
    </p:spTree>
    <p:extLst>
      <p:ext uri="{BB962C8B-B14F-4D97-AF65-F5344CB8AC3E}">
        <p14:creationId xmlns:p14="http://schemas.microsoft.com/office/powerpoint/2010/main" val="106236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284CC97-4A4B-485F-A475-3D461B97D602}" type="slidenum">
              <a:rPr lang="zh-CN" altLang="en-US" sz="1200" b="0" smtClean="0">
                <a:latin typeface="Times New Roman" panose="02020603050405020304" pitchFamily="18" charset="0"/>
              </a:rPr>
              <a:pPr/>
              <a:t>7</a:t>
            </a:fld>
            <a:endParaRPr lang="en-US" altLang="zh-CN" sz="1200" b="0" dirty="0" smtClean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缺页前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缺页即缓存不命中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CPU</a:t>
            </a:r>
            <a:r>
              <a:rPr lang="zh-CN" altLang="en-US" dirty="0" smtClean="0"/>
              <a:t>需要访问</a:t>
            </a:r>
            <a:r>
              <a:rPr lang="en-US" altLang="zh-CN" dirty="0" smtClean="0"/>
              <a:t>VP3</a:t>
            </a:r>
            <a:r>
              <a:rPr lang="zh-CN" altLang="en-US" dirty="0" smtClean="0"/>
              <a:t>中的内容，根据虚拟地址找到</a:t>
            </a:r>
            <a:r>
              <a:rPr lang="en-US" altLang="zh-CN" dirty="0" smtClean="0"/>
              <a:t>VP3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PTE3</a:t>
            </a:r>
            <a:r>
              <a:rPr lang="zh-CN" altLang="en-US" dirty="0" smtClean="0"/>
              <a:t>，发现有效位是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，触发一个缺页异常。</a:t>
            </a:r>
          </a:p>
        </p:txBody>
      </p:sp>
    </p:spTree>
    <p:extLst>
      <p:ext uri="{BB962C8B-B14F-4D97-AF65-F5344CB8AC3E}">
        <p14:creationId xmlns:p14="http://schemas.microsoft.com/office/powerpoint/2010/main" val="1572710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284CC97-4A4B-485F-A475-3D461B97D602}" type="slidenum">
              <a:rPr lang="zh-CN" altLang="en-US" sz="1200" b="0" smtClean="0">
                <a:latin typeface="Times New Roman" panose="02020603050405020304" pitchFamily="18" charset="0"/>
              </a:rPr>
              <a:pPr/>
              <a:t>8</a:t>
            </a:fld>
            <a:endParaRPr lang="en-US" altLang="zh-CN" sz="1200" b="0" dirty="0" smtClean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缺页后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缺页异常调用缺页异常处理程序，该程序选择一个牺牲页（也就是一个将从</a:t>
            </a:r>
            <a:r>
              <a:rPr lang="en-US" altLang="zh-CN" dirty="0" smtClean="0"/>
              <a:t>DRAM</a:t>
            </a:r>
            <a:r>
              <a:rPr lang="zh-CN" altLang="en-US" dirty="0" smtClean="0"/>
              <a:t>中替换出去的页），其实这个地方应该首先考察的是缓存中是否满，满了再进行替换吧，这里直接替换可能是为了简便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如果牺牲页已经修改过，就先写回磁盘，否则直接替换，然后更新</a:t>
            </a:r>
            <a:r>
              <a:rPr lang="en-US" altLang="zh-CN" dirty="0" smtClean="0"/>
              <a:t>PTE3</a:t>
            </a:r>
          </a:p>
          <a:p>
            <a:pPr eaLnBrk="1" hangingPunct="1"/>
            <a:r>
              <a:rPr lang="zh-CN" altLang="en-US" dirty="0" smtClean="0"/>
              <a:t>随后异常处理程序返回，重新启动访问</a:t>
            </a:r>
            <a:r>
              <a:rPr lang="en-US" altLang="zh-CN" dirty="0" smtClean="0"/>
              <a:t>VP3</a:t>
            </a:r>
            <a:r>
              <a:rPr lang="zh-CN" altLang="en-US" dirty="0" smtClean="0"/>
              <a:t>的指令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83475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284CC97-4A4B-485F-A475-3D461B97D602}" type="slidenum">
              <a:rPr lang="zh-CN" altLang="en-US" sz="1200" b="0" smtClean="0">
                <a:latin typeface="Times New Roman" panose="02020603050405020304" pitchFamily="18" charset="0"/>
              </a:rPr>
              <a:pPr/>
              <a:t>9</a:t>
            </a:fld>
            <a:endParaRPr lang="en-US" altLang="zh-CN" sz="1200" b="0" dirty="0" smtClean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2447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2C0C-0E48-46B1-A1B1-68CB8EDABAFF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D9B6-20C3-4A49-8B23-99C232581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70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2C0C-0E48-46B1-A1B1-68CB8EDABAFF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D9B6-20C3-4A49-8B23-99C232581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19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2C0C-0E48-46B1-A1B1-68CB8EDABAFF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D9B6-20C3-4A49-8B23-99C232581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213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9D882CC-C95E-43CF-A6A7-499E54E1FC34}" type="datetime1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2017/3/20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5486400" cy="457200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t>Compilers Autumn 2002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40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CEAC541-9904-4BD8-9F1F-871D901586D3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1642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D8950B0-E690-4CE9-840A-03924C5407F9}" type="datetime1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2017/3/20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t>Compilers Autumn 2002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3DE561F-3642-42C0-AB76-0C75BA5EBC90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8110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DF37CE2-12AA-49A2-9A24-9599BC70330A}" type="datetime1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2017/3/20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t>Compilers Autumn 2002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C114962-E4B4-4D63-BF8A-BEB826E56031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9808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35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435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5850471-74C0-49BD-9324-9B9E89F845B6}" type="datetime1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2017/3/20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t>Compilers Autumn 2002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47BAA69-B133-4787-9E43-30A7E11E984B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769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F356DBC-A44B-4BEA-A5C4-1A54F356CFC0}" type="datetime1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2017/3/20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t>Compilers Autumn 2002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F0C52E2-C375-403B-A7FB-E2EBBA6E074F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1994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3353DEF-944F-4E23-BC55-BE1ACF780F28}" type="datetime1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2017/3/20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t>Compilers Autumn 2002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F914647-23AE-4D78-8F89-D99503F7BDB6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8999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0394F9B-545F-40AD-8F5C-4A5C356A4C9E}" type="datetime1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2017/3/20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t>Compilers Autumn 2002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8D1B2F5-0F33-40E2-AC43-5920013A5D10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3751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5DF15A0-E06C-4371-B258-97A04C4EF4DF}" type="datetime1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2017/3/20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t>Compilers Autumn 2002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E52316E-07FF-49B1-98BF-D03926A31818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33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2C0C-0E48-46B1-A1B1-68CB8EDABAFF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D9B6-20C3-4A49-8B23-99C232581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5380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60B1144-C71A-4CDC-A145-FE9B1EC8FC15}" type="datetime1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2017/3/20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t>Compilers Autumn 2002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3E32BCB-85B1-4E9F-859A-58347119CB1D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922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1096611-455F-47A9-AC81-8F06C7CC7D68}" type="datetime1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2017/3/20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t>Compilers Autumn 2002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2D1AF5F-54A4-4877-BCDD-5927DC6B7266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0017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5400" y="457200"/>
            <a:ext cx="276860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10260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EF08FE5-176A-4592-8053-D356F149FAFA}" type="datetime1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2017/3/20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t>Compilers Autumn 2002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20DAD1C-B016-43F5-B061-F64E863A48D4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9232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7696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4356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4356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2B8735B-5DF5-4D34-A90D-A8DACBC63345}" type="datetime1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2017/3/20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t>Compilers Autumn 2002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B89FE5C-3AD1-4D17-BEDB-E1F4604561F2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805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2C0C-0E48-46B1-A1B1-68CB8EDABAFF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D9B6-20C3-4A49-8B23-99C232581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37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2C0C-0E48-46B1-A1B1-68CB8EDABAFF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D9B6-20C3-4A49-8B23-99C232581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47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2C0C-0E48-46B1-A1B1-68CB8EDABAFF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D9B6-20C3-4A49-8B23-99C232581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51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2C0C-0E48-46B1-A1B1-68CB8EDABAFF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D9B6-20C3-4A49-8B23-99C232581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83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2C0C-0E48-46B1-A1B1-68CB8EDABAFF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D9B6-20C3-4A49-8B23-99C232581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78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2C0C-0E48-46B1-A1B1-68CB8EDABAFF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D9B6-20C3-4A49-8B23-99C232581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2C0C-0E48-46B1-A1B1-68CB8EDABAFF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D9B6-20C3-4A49-8B23-99C232581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15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82C0C-0E48-46B1-A1B1-68CB8EDABAFF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ED9B6-20C3-4A49-8B23-99C232581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69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76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1074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17600" y="6172200"/>
            <a:ext cx="203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42720AD-2189-4E8E-9DC4-448827F04661}" type="datetime1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2017/3/20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4400" y="61722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t>Compilers Autumn 2002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5600" y="6172200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91E228E-7036-4A6D-A35F-F326F8E45AB8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371600"/>
            <a:ext cx="1076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738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12256FFD-5CBD-468D-B4F3-4ECBA47E4056}" type="slidenum"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1</a:t>
            </a:fld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18592" y="2933700"/>
            <a:ext cx="7772400" cy="1828800"/>
          </a:xfrm>
        </p:spPr>
        <p:txBody>
          <a:bodyPr/>
          <a:lstStyle/>
          <a:p>
            <a:r>
              <a:rPr lang="en-US" altLang="zh-CN" sz="3600" dirty="0" smtClean="0">
                <a:ea typeface="宋体" panose="02010600030101010101" pitchFamily="2" charset="-122"/>
              </a:rPr>
              <a:t>CSAPP</a:t>
            </a:r>
            <a:r>
              <a:rPr lang="zh-CN" altLang="en-US" sz="3600" dirty="0" smtClean="0">
                <a:ea typeface="宋体" panose="02010600030101010101" pitchFamily="2" charset="-122"/>
              </a:rPr>
              <a:t>讨论</a:t>
            </a:r>
            <a:r>
              <a:rPr lang="en-US" altLang="zh-CN" sz="3600" dirty="0">
                <a:ea typeface="宋体" panose="02010600030101010101" pitchFamily="2" charset="-122"/>
              </a:rPr>
              <a:t> </a:t>
            </a:r>
            <a:r>
              <a:rPr lang="zh-CN" altLang="en-US" sz="3600" dirty="0" smtClean="0">
                <a:ea typeface="宋体" panose="02010600030101010101" pitchFamily="2" charset="-122"/>
              </a:rPr>
              <a:t>十二</a:t>
            </a:r>
            <a:r>
              <a:rPr lang="en-US" altLang="zh-CN" sz="3600" dirty="0" smtClean="0">
                <a:ea typeface="宋体" panose="02010600030101010101" pitchFamily="2" charset="-122"/>
              </a:rPr>
              <a:t/>
            </a:r>
            <a:br>
              <a:rPr lang="en-US" altLang="zh-CN" sz="3600" dirty="0" smtClean="0">
                <a:ea typeface="宋体" panose="02010600030101010101" pitchFamily="2" charset="-122"/>
              </a:rPr>
            </a:br>
            <a:r>
              <a:rPr lang="en-US" altLang="zh-CN" sz="3200" dirty="0" smtClean="0">
                <a:ea typeface="宋体" panose="02010600030101010101" pitchFamily="2" charset="-122"/>
              </a:rPr>
              <a:t/>
            </a:r>
            <a:br>
              <a:rPr lang="en-US" altLang="zh-CN" sz="3200" dirty="0" smtClean="0">
                <a:ea typeface="宋体" panose="02010600030101010101" pitchFamily="2" charset="-122"/>
              </a:rPr>
            </a:br>
            <a:r>
              <a:rPr lang="zh-CN" altLang="en-US" sz="3200" dirty="0" smtClean="0">
                <a:ea typeface="宋体" panose="02010600030101010101" pitchFamily="2" charset="-122"/>
              </a:rPr>
              <a:t>虚拟存储（上）</a:t>
            </a:r>
            <a:r>
              <a:rPr lang="en-US" altLang="zh-CN" sz="3200" dirty="0" smtClean="0">
                <a:ea typeface="宋体" panose="02010600030101010101" pitchFamily="2" charset="-122"/>
              </a:rPr>
              <a:t/>
            </a:r>
            <a:br>
              <a:rPr lang="en-US" altLang="zh-CN" sz="3200" dirty="0" smtClean="0">
                <a:ea typeface="宋体" panose="02010600030101010101" pitchFamily="2" charset="-122"/>
              </a:rPr>
            </a:br>
            <a:r>
              <a:rPr lang="en-US" altLang="zh-CN" sz="3200" dirty="0" smtClean="0">
                <a:ea typeface="宋体" panose="02010600030101010101" pitchFamily="2" charset="-122"/>
              </a:rPr>
              <a:t/>
            </a:r>
            <a:br>
              <a:rPr lang="en-US" altLang="zh-CN" sz="3200" dirty="0" smtClean="0">
                <a:ea typeface="宋体" panose="02010600030101010101" pitchFamily="2" charset="-122"/>
              </a:rPr>
            </a:br>
            <a:r>
              <a:rPr lang="zh-CN" altLang="en-US" sz="2000" dirty="0">
                <a:ea typeface="宋体" panose="02010600030101010101" pitchFamily="2" charset="-122"/>
              </a:rPr>
              <a:t>向政鹏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33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01DCE7-7125-4180-8A43-AEACAD2255D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地址翻译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1618875"/>
            <a:ext cx="11074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kern="0" dirty="0" smtClean="0">
                <a:ea typeface="宋体" panose="02010600030101010101" pitchFamily="2" charset="-122"/>
              </a:rPr>
              <a:t>地址翻译是一个从虚拟地址空间到物理地址空间的映射</a:t>
            </a:r>
            <a:endParaRPr lang="en-US" altLang="zh-CN" sz="1800" kern="0" dirty="0" smtClean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1800" kern="0" dirty="0" smtClean="0">
                <a:ea typeface="宋体" panose="02010600030101010101" pitchFamily="2" charset="-122"/>
              </a:rPr>
              <a:t>页表基址寄存器</a:t>
            </a:r>
            <a:r>
              <a:rPr lang="en-US" altLang="zh-CN" sz="1800" kern="0" dirty="0" smtClean="0">
                <a:ea typeface="宋体" panose="02010600030101010101" pitchFamily="2" charset="-122"/>
              </a:rPr>
              <a:t>PTBR</a:t>
            </a:r>
            <a:r>
              <a:rPr lang="zh-CN" altLang="en-US" sz="1800" kern="0" dirty="0" smtClean="0">
                <a:ea typeface="宋体" panose="02010600030101010101" pitchFamily="2" charset="-122"/>
              </a:rPr>
              <a:t>：指向当前页表</a:t>
            </a:r>
            <a:endParaRPr lang="en-US" altLang="zh-CN" sz="1800" kern="0" dirty="0" smtClean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1800" kern="0" dirty="0" smtClean="0">
                <a:ea typeface="宋体" panose="02010600030101010101" pitchFamily="2" charset="-122"/>
              </a:rPr>
              <a:t>n</a:t>
            </a:r>
            <a:r>
              <a:rPr lang="zh-CN" altLang="en-US" sz="1800" kern="0" dirty="0" smtClean="0">
                <a:ea typeface="宋体" panose="02010600030101010101" pitchFamily="2" charset="-122"/>
              </a:rPr>
              <a:t>位虚拟地址包含两个部分：</a:t>
            </a:r>
            <a:r>
              <a:rPr lang="en-US" altLang="zh-CN" sz="1800" kern="0" dirty="0" smtClean="0">
                <a:solidFill>
                  <a:srgbClr val="FF0000"/>
                </a:solidFill>
                <a:ea typeface="宋体" panose="02010600030101010101" pitchFamily="2" charset="-122"/>
              </a:rPr>
              <a:t>p</a:t>
            </a:r>
            <a:r>
              <a:rPr lang="zh-CN" altLang="en-US" sz="1800" kern="0" dirty="0" smtClean="0">
                <a:ea typeface="宋体" panose="02010600030101010101" pitchFamily="2" charset="-122"/>
              </a:rPr>
              <a:t>位的虚拟页面偏移</a:t>
            </a:r>
            <a:r>
              <a:rPr lang="en-US" altLang="zh-CN" sz="1800" kern="0" dirty="0" smtClean="0">
                <a:ea typeface="宋体" panose="02010600030101010101" pitchFamily="2" charset="-122"/>
              </a:rPr>
              <a:t>VPO </a:t>
            </a:r>
            <a:r>
              <a:rPr lang="zh-CN" altLang="en-US" sz="1800" kern="0" dirty="0" smtClean="0">
                <a:ea typeface="宋体" panose="02010600030101010101" pitchFamily="2" charset="-122"/>
              </a:rPr>
              <a:t>和 </a:t>
            </a:r>
            <a:r>
              <a:rPr lang="en-US" altLang="zh-CN" sz="1800" kern="0" dirty="0" smtClean="0">
                <a:solidFill>
                  <a:srgbClr val="FF0000"/>
                </a:solidFill>
                <a:ea typeface="宋体" panose="02010600030101010101" pitchFamily="2" charset="-122"/>
              </a:rPr>
              <a:t>n-p</a:t>
            </a:r>
            <a:r>
              <a:rPr lang="zh-CN" altLang="en-US" sz="1800" kern="0" dirty="0" smtClean="0">
                <a:ea typeface="宋体" panose="02010600030101010101" pitchFamily="2" charset="-122"/>
              </a:rPr>
              <a:t>位的虚拟页号</a:t>
            </a:r>
            <a:r>
              <a:rPr lang="en-US" altLang="zh-CN" sz="1800" kern="0" dirty="0" smtClean="0">
                <a:ea typeface="宋体" panose="02010600030101010101" pitchFamily="2" charset="-122"/>
              </a:rPr>
              <a:t>VPN</a:t>
            </a:r>
            <a:endParaRPr lang="en-US" altLang="zh-CN" sz="1800" kern="0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endParaRPr lang="en-US" altLang="zh-CN" kern="0" dirty="0" smtClean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endParaRPr lang="en-US" altLang="zh-CN" kern="0" dirty="0" smtClean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536" y="3096882"/>
            <a:ext cx="6626287" cy="376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1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01DCE7-7125-4180-8A43-AEACAD2255D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地址翻译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1618875"/>
            <a:ext cx="11074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kern="0" dirty="0" smtClean="0">
                <a:ea typeface="宋体" panose="02010600030101010101" pitchFamily="2" charset="-122"/>
              </a:rPr>
              <a:t>页命中</a:t>
            </a:r>
            <a:endParaRPr lang="en-US" altLang="zh-CN" kern="0" dirty="0" smtClean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58869"/>
            <a:ext cx="4629796" cy="2305372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39396" y="1505325"/>
            <a:ext cx="6809169" cy="4443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kern="0" dirty="0" smtClean="0">
                <a:ea typeface="宋体" panose="02010600030101010101" pitchFamily="2" charset="-122"/>
              </a:rPr>
              <a:t>页不命中</a:t>
            </a:r>
            <a:endParaRPr lang="en-US" altLang="zh-CN" kern="0" dirty="0" smtClean="0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220" y="2385436"/>
            <a:ext cx="6496957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0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01DCE7-7125-4180-8A43-AEACAD2255D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TLB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609600" y="1618875"/>
                <a:ext cx="11074400" cy="441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kern="0" dirty="0" smtClean="0">
                    <a:ea typeface="宋体" panose="02010600030101010101" pitchFamily="2" charset="-122"/>
                  </a:rPr>
                  <a:t>翻译后备缓冲器</a:t>
                </a:r>
                <a:r>
                  <a:rPr lang="en-US" altLang="zh-CN" kern="0" dirty="0" smtClean="0">
                    <a:ea typeface="宋体" panose="02010600030101010101" pitchFamily="2" charset="-122"/>
                  </a:rPr>
                  <a:t>TLB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zh-CN" kern="0" dirty="0" smtClean="0">
                    <a:ea typeface="宋体" panose="02010600030101010101" pitchFamily="2" charset="-122"/>
                  </a:rPr>
                  <a:t>MMU</a:t>
                </a:r>
                <a:r>
                  <a:rPr lang="zh-CN" altLang="en-US" kern="0" dirty="0" smtClean="0">
                    <a:ea typeface="宋体" panose="02010600030101010101" pitchFamily="2" charset="-122"/>
                  </a:rPr>
                  <a:t>中的一个</a:t>
                </a:r>
                <a:r>
                  <a:rPr lang="en-US" altLang="zh-CN" kern="0" dirty="0" smtClean="0">
                    <a:ea typeface="宋体" panose="02010600030101010101" pitchFamily="2" charset="-122"/>
                  </a:rPr>
                  <a:t>PTE</a:t>
                </a:r>
                <a:r>
                  <a:rPr lang="zh-CN" altLang="en-US" kern="0" dirty="0" smtClean="0">
                    <a:ea typeface="宋体" panose="02010600030101010101" pitchFamily="2" charset="-122"/>
                  </a:rPr>
                  <a:t>的缓存</a:t>
                </a:r>
                <a:endParaRPr lang="en-US" altLang="zh-CN" kern="0" dirty="0" smtClean="0">
                  <a:ea typeface="宋体" panose="02010600030101010101" pitchFamily="2" charset="-122"/>
                </a:endParaRPr>
              </a:p>
              <a:p>
                <a:pPr lvl="1">
                  <a:lnSpc>
                    <a:spcPct val="130000"/>
                  </a:lnSpc>
                </a:pPr>
                <a:r>
                  <a:rPr lang="en-US" altLang="zh-CN" kern="0" dirty="0">
                    <a:ea typeface="宋体" panose="02010600030101010101" pitchFamily="2" charset="-122"/>
                  </a:rPr>
                  <a:t>TLB</a:t>
                </a:r>
                <a:r>
                  <a:rPr lang="zh-CN" altLang="en-US" kern="0" dirty="0">
                    <a:ea typeface="宋体" panose="02010600030101010101" pitchFamily="2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i="1" ker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𝑇</m:t>
                    </m:r>
                    <m:r>
                      <a:rPr lang="en-US" altLang="zh-CN" i="1" ker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i="1" ker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i="1" ker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 ker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t</m:t>
                        </m:r>
                      </m:sup>
                    </m:sSup>
                  </m:oMath>
                </a14:m>
                <a:r>
                  <a:rPr lang="zh-CN" altLang="en-US" kern="0" dirty="0">
                    <a:ea typeface="宋体" panose="02010600030101010101" pitchFamily="2" charset="-122"/>
                  </a:rPr>
                  <a:t>个组，</a:t>
                </a:r>
                <a:r>
                  <a:rPr lang="zh-CN" altLang="en-US" kern="0" dirty="0" smtClean="0">
                    <a:ea typeface="宋体" panose="02010600030101010101" pitchFamily="2" charset="-122"/>
                  </a:rPr>
                  <a:t>每个组有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kern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i="1" ker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 ker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n</m:t>
                        </m:r>
                        <m:r>
                          <a:rPr lang="en-US" altLang="zh-CN" i="1" ker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</m:t>
                        </m:r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𝑡</m:t>
                        </m:r>
                      </m:sup>
                    </m:sSup>
                    <m:r>
                      <a:rPr lang="zh-CN" altLang="en-US" i="1" ker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个</m:t>
                    </m:r>
                    <m:r>
                      <m:rPr>
                        <m:sty m:val="p"/>
                      </m:rPr>
                      <a:rPr lang="en-US" altLang="zh-CN" b="0" i="0" kern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PTE</m:t>
                    </m:r>
                  </m:oMath>
                </a14:m>
                <a:endParaRPr lang="en-US" altLang="zh-CN" kern="0" dirty="0" smtClean="0">
                  <a:ea typeface="宋体" panose="02010600030101010101" pitchFamily="2" charset="-122"/>
                </a:endParaRPr>
              </a:p>
              <a:p>
                <a:pPr lvl="1">
                  <a:lnSpc>
                    <a:spcPct val="130000"/>
                  </a:lnSpc>
                </a:pPr>
                <a:r>
                  <a:rPr lang="en-US" altLang="zh-CN" kern="0" dirty="0" smtClean="0">
                    <a:ea typeface="宋体" panose="02010600030101010101" pitchFamily="2" charset="-122"/>
                  </a:rPr>
                  <a:t>TLBI</a:t>
                </a:r>
                <a:r>
                  <a:rPr lang="zh-CN" altLang="en-US" kern="0" dirty="0" smtClean="0">
                    <a:ea typeface="宋体" panose="02010600030101010101" pitchFamily="2" charset="-122"/>
                  </a:rPr>
                  <a:t>：</a:t>
                </a:r>
                <a:r>
                  <a:rPr lang="en-US" altLang="zh-CN" kern="0" dirty="0" smtClean="0">
                    <a:ea typeface="宋体" panose="02010600030101010101" pitchFamily="2" charset="-122"/>
                  </a:rPr>
                  <a:t>TLB</a:t>
                </a:r>
                <a:r>
                  <a:rPr lang="zh-CN" altLang="en-US" kern="0" dirty="0" smtClean="0">
                    <a:ea typeface="宋体" panose="02010600030101010101" pitchFamily="2" charset="-122"/>
                  </a:rPr>
                  <a:t>索引，指定</a:t>
                </a:r>
                <a:r>
                  <a:rPr lang="en-US" altLang="zh-CN" kern="0" dirty="0" smtClean="0">
                    <a:ea typeface="宋体" panose="02010600030101010101" pitchFamily="2" charset="-122"/>
                  </a:rPr>
                  <a:t>PTE</a:t>
                </a:r>
                <a:r>
                  <a:rPr lang="zh-CN" altLang="en-US" kern="0" dirty="0" smtClean="0">
                    <a:ea typeface="宋体" panose="02010600030101010101" pitchFamily="2" charset="-122"/>
                  </a:rPr>
                  <a:t>的组</a:t>
                </a:r>
                <a:endParaRPr lang="en-US" altLang="zh-CN" kern="0" dirty="0" smtClean="0">
                  <a:ea typeface="宋体" panose="02010600030101010101" pitchFamily="2" charset="-122"/>
                </a:endParaRPr>
              </a:p>
              <a:p>
                <a:pPr lvl="1">
                  <a:lnSpc>
                    <a:spcPct val="130000"/>
                  </a:lnSpc>
                </a:pPr>
                <a:r>
                  <a:rPr lang="en-US" altLang="zh-CN" kern="0" dirty="0" smtClean="0">
                    <a:ea typeface="宋体" panose="02010600030101010101" pitchFamily="2" charset="-122"/>
                  </a:rPr>
                  <a:t>TLBT</a:t>
                </a:r>
                <a:r>
                  <a:rPr lang="zh-CN" altLang="en-US" kern="0" dirty="0" smtClean="0">
                    <a:ea typeface="宋体" panose="02010600030101010101" pitchFamily="2" charset="-122"/>
                  </a:rPr>
                  <a:t>：</a:t>
                </a:r>
                <a:r>
                  <a:rPr lang="en-US" altLang="zh-CN" kern="0" dirty="0" smtClean="0">
                    <a:ea typeface="宋体" panose="02010600030101010101" pitchFamily="2" charset="-122"/>
                  </a:rPr>
                  <a:t>TLB</a:t>
                </a:r>
                <a:r>
                  <a:rPr lang="zh-CN" altLang="en-US" kern="0" dirty="0" smtClean="0">
                    <a:ea typeface="宋体" panose="02010600030101010101" pitchFamily="2" charset="-122"/>
                  </a:rPr>
                  <a:t>标记，指定在</a:t>
                </a:r>
                <a:r>
                  <a:rPr lang="en-US" altLang="zh-CN" kern="0" dirty="0" smtClean="0">
                    <a:ea typeface="宋体" panose="02010600030101010101" pitchFamily="2" charset="-122"/>
                  </a:rPr>
                  <a:t>TLBI</a:t>
                </a:r>
                <a:r>
                  <a:rPr lang="zh-CN" altLang="en-US" kern="0" dirty="0" smtClean="0">
                    <a:ea typeface="宋体" panose="02010600030101010101" pitchFamily="2" charset="-122"/>
                  </a:rPr>
                  <a:t>指定的组中的第几个</a:t>
                </a:r>
                <a:r>
                  <a:rPr lang="en-US" altLang="zh-CN" kern="0" dirty="0" smtClean="0">
                    <a:ea typeface="宋体" panose="02010600030101010101" pitchFamily="2" charset="-122"/>
                  </a:rPr>
                  <a:t>PTE</a:t>
                </a: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618875"/>
                <a:ext cx="11074400" cy="4419600"/>
              </a:xfrm>
              <a:prstGeom prst="rect">
                <a:avLst/>
              </a:prstGeom>
              <a:blipFill>
                <a:blip r:embed="rId3"/>
                <a:stretch>
                  <a:fillRect l="-1431" t="-13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427" y="1696339"/>
            <a:ext cx="5034773" cy="126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01DCE7-7125-4180-8A43-AEACAD2255D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TLB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1618875"/>
            <a:ext cx="11074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kern="0" dirty="0" smtClean="0">
                <a:ea typeface="宋体" panose="02010600030101010101" pitchFamily="2" charset="-122"/>
              </a:rPr>
              <a:t>TLB</a:t>
            </a:r>
            <a:r>
              <a:rPr lang="zh-CN" altLang="en-US" kern="0" dirty="0" smtClean="0">
                <a:ea typeface="宋体" panose="02010600030101010101" pitchFamily="2" charset="-122"/>
              </a:rPr>
              <a:t>命中</a:t>
            </a:r>
            <a:endParaRPr lang="en-US" altLang="zh-CN" kern="0" dirty="0" smtClean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84" y="2637754"/>
            <a:ext cx="4591691" cy="34675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791" y="2590356"/>
            <a:ext cx="4572638" cy="3677163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742791" y="1685738"/>
            <a:ext cx="5636409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kern="0" dirty="0" smtClean="0">
                <a:ea typeface="宋体" panose="02010600030101010101" pitchFamily="2" charset="-122"/>
              </a:rPr>
              <a:t>TLB</a:t>
            </a:r>
            <a:r>
              <a:rPr lang="zh-CN" altLang="en-US" kern="0" dirty="0" smtClean="0">
                <a:ea typeface="宋体" panose="02010600030101010101" pitchFamily="2" charset="-122"/>
              </a:rPr>
              <a:t>不命中</a:t>
            </a:r>
            <a:endParaRPr lang="en-US" altLang="zh-CN" kern="0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995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01DCE7-7125-4180-8A43-AEACAD2255D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多级页表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609600" y="1618875"/>
                <a:ext cx="11074400" cy="441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kern="0" dirty="0" smtClean="0">
                    <a:ea typeface="宋体" panose="02010600030101010101" pitchFamily="2" charset="-122"/>
                  </a:rPr>
                  <a:t>考虑一个问题</a:t>
                </a:r>
                <a:endParaRPr lang="en-US" altLang="zh-CN" kern="0" dirty="0" smtClean="0">
                  <a:ea typeface="宋体" panose="02010600030101010101" pitchFamily="2" charset="-122"/>
                </a:endParaRPr>
              </a:p>
              <a:p>
                <a:pPr lvl="1">
                  <a:lnSpc>
                    <a:spcPct val="130000"/>
                  </a:lnSpc>
                </a:pPr>
                <a:r>
                  <a:rPr lang="en-US" altLang="zh-CN" kern="0" dirty="0" smtClean="0">
                    <a:ea typeface="宋体" panose="02010600030101010101" pitchFamily="2" charset="-122"/>
                  </a:rPr>
                  <a:t>32</a:t>
                </a:r>
                <a:r>
                  <a:rPr lang="zh-CN" altLang="en-US" kern="0" dirty="0" smtClean="0">
                    <a:ea typeface="宋体" panose="02010600030101010101" pitchFamily="2" charset="-122"/>
                  </a:rPr>
                  <a:t>位地址空间，每个页大小为</a:t>
                </a:r>
                <a:r>
                  <a:rPr lang="en-US" altLang="zh-CN" kern="0" dirty="0" smtClean="0">
                    <a:ea typeface="宋体" panose="02010600030101010101" pitchFamily="2" charset="-122"/>
                  </a:rPr>
                  <a:t>4KB</a:t>
                </a:r>
                <a:r>
                  <a:rPr lang="zh-CN" altLang="en-US" kern="0" dirty="0" smtClean="0">
                    <a:ea typeface="宋体" panose="02010600030101010101" pitchFamily="2" charset="-122"/>
                  </a:rPr>
                  <a:t>，每个</a:t>
                </a:r>
                <a:r>
                  <a:rPr lang="en-US" altLang="zh-CN" kern="0" dirty="0" smtClean="0">
                    <a:ea typeface="宋体" panose="02010600030101010101" pitchFamily="2" charset="-122"/>
                  </a:rPr>
                  <a:t>PTE</a:t>
                </a:r>
                <a:r>
                  <a:rPr lang="zh-CN" altLang="en-US" kern="0" dirty="0" smtClean="0">
                    <a:ea typeface="宋体" panose="02010600030101010101" pitchFamily="2" charset="-122"/>
                  </a:rPr>
                  <a:t>需要</a:t>
                </a:r>
                <a:r>
                  <a:rPr lang="en-US" altLang="zh-CN" kern="0" dirty="0" smtClean="0">
                    <a:ea typeface="宋体" panose="02010600030101010101" pitchFamily="2" charset="-122"/>
                  </a:rPr>
                  <a:t>4</a:t>
                </a:r>
                <a:r>
                  <a:rPr lang="zh-CN" altLang="en-US" kern="0" dirty="0" smtClean="0">
                    <a:ea typeface="宋体" panose="02010600030101010101" pitchFamily="2" charset="-122"/>
                  </a:rPr>
                  <a:t>字节</a:t>
                </a:r>
                <a:endParaRPr lang="en-US" altLang="zh-CN" kern="0" dirty="0" smtClean="0">
                  <a:ea typeface="宋体" panose="02010600030101010101" pitchFamily="2" charset="-122"/>
                </a:endParaRPr>
              </a:p>
              <a:p>
                <a:pPr lvl="1">
                  <a:lnSpc>
                    <a:spcPct val="130000"/>
                  </a:lnSpc>
                </a:pPr>
                <a:r>
                  <a:rPr lang="zh-CN" altLang="en-US" kern="0" dirty="0" smtClean="0">
                    <a:ea typeface="宋体" panose="02010600030101010101" pitchFamily="2" charset="-122"/>
                  </a:rPr>
                  <a:t>页</a:t>
                </a:r>
                <a14:m>
                  <m:oMath xmlns:m="http://schemas.openxmlformats.org/officeDocument/2006/math">
                    <m:r>
                      <a:rPr lang="zh-CN" altLang="en-US" i="1" ker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的</m:t>
                    </m:r>
                    <m:r>
                      <a:rPr lang="zh-CN" altLang="en-US" i="1" kern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个数</m:t>
                    </m:r>
                    <m:r>
                      <a:rPr lang="zh-CN" altLang="en-US" i="1" ker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：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f>
                      <m:fPr>
                        <m:ctrlPr>
                          <a:rPr lang="en-US" altLang="zh-CN" i="1" kern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ker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 ker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 ker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32</m:t>
                            </m:r>
                          </m:sup>
                        </m:sSup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𝐵</m:t>
                        </m:r>
                      </m:num>
                      <m:den>
                        <m:r>
                          <a:rPr lang="en-US" altLang="zh-CN" i="1" ker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4</m:t>
                        </m:r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𝐾𝐵</m:t>
                        </m:r>
                      </m:den>
                    </m:f>
                    <m:r>
                      <a:rPr lang="en-US" altLang="zh-CN" i="1" ker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i="1" kern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i="1" ker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i="1" ker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  <m:r>
                          <a:rPr lang="en-US" altLang="zh-CN" i="1" kern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p>
                    </m:sSup>
                    <m:r>
                      <a:rPr lang="zh-CN" altLang="en-US" i="1" ker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个</m:t>
                    </m:r>
                  </m:oMath>
                </a14:m>
                <a:endParaRPr lang="en-US" altLang="zh-CN" kern="0" dirty="0" smtClean="0">
                  <a:ea typeface="宋体" panose="02010600030101010101" pitchFamily="2" charset="-122"/>
                </a:endParaRPr>
              </a:p>
              <a:p>
                <a:pPr lvl="1">
                  <a:lnSpc>
                    <a:spcPct val="130000"/>
                  </a:lnSpc>
                </a:pPr>
                <a:r>
                  <a:rPr lang="zh-CN" altLang="en-US" kern="0" dirty="0" smtClean="0">
                    <a:ea typeface="宋体" panose="02010600030101010101" pitchFamily="2" charset="-122"/>
                  </a:rPr>
                  <a:t>页表的大小：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kern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i="1" ker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i="1" ker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  <m:r>
                          <a:rPr lang="en-US" altLang="zh-CN" i="1" kern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p>
                    </m:sSup>
                    <m:r>
                      <a:rPr lang="en-US" altLang="zh-CN" b="0" i="1" kern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zh-CN" altLang="en-US" i="1" ker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∗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i="1" kern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4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𝐵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=4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𝑀𝐵</m:t>
                    </m:r>
                  </m:oMath>
                </a14:m>
                <a:endParaRPr lang="en-US" altLang="zh-CN" kern="0" dirty="0" smtClean="0"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618875"/>
                <a:ext cx="11074400" cy="4419600"/>
              </a:xfrm>
              <a:prstGeom prst="rect">
                <a:avLst/>
              </a:prstGeom>
              <a:blipFill>
                <a:blip r:embed="rId3"/>
                <a:stretch>
                  <a:fillRect l="-1431" t="-13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5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01DCE7-7125-4180-8A43-AEACAD2255D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多级页表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1618875"/>
            <a:ext cx="11074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kern="0" dirty="0" smtClean="0">
                <a:ea typeface="宋体" panose="02010600030101010101" pitchFamily="2" charset="-122"/>
              </a:rPr>
              <a:t>一个页表中的每个</a:t>
            </a:r>
            <a:r>
              <a:rPr lang="en-US" altLang="zh-CN" kern="0" dirty="0" smtClean="0">
                <a:ea typeface="宋体" panose="02010600030101010101" pitchFamily="2" charset="-122"/>
              </a:rPr>
              <a:t>PTE</a:t>
            </a:r>
            <a:r>
              <a:rPr lang="zh-CN" altLang="en-US" kern="0" dirty="0" smtClean="0">
                <a:ea typeface="宋体" panose="02010600030101010101" pitchFamily="2" charset="-122"/>
              </a:rPr>
              <a:t>负责映射虚拟地址空间中的一个</a:t>
            </a:r>
            <a:r>
              <a:rPr lang="en-US" altLang="zh-CN" kern="0" dirty="0" smtClean="0">
                <a:ea typeface="宋体" panose="02010600030101010101" pitchFamily="2" charset="-122"/>
              </a:rPr>
              <a:t>4MB</a:t>
            </a:r>
            <a:r>
              <a:rPr lang="zh-CN" altLang="en-US" kern="0" dirty="0" smtClean="0">
                <a:ea typeface="宋体" panose="02010600030101010101" pitchFamily="2" charset="-122"/>
              </a:rPr>
              <a:t>的片，每一片由</a:t>
            </a:r>
            <a:r>
              <a:rPr lang="en-US" altLang="zh-CN" kern="0" dirty="0" smtClean="0">
                <a:ea typeface="宋体" panose="02010600030101010101" pitchFamily="2" charset="-122"/>
              </a:rPr>
              <a:t>1024</a:t>
            </a:r>
            <a:r>
              <a:rPr lang="zh-CN" altLang="en-US" kern="0" dirty="0" smtClean="0">
                <a:ea typeface="宋体" panose="02010600030101010101" pitchFamily="2" charset="-122"/>
              </a:rPr>
              <a:t>个连续的页组成</a:t>
            </a:r>
            <a:endParaRPr lang="en-US" altLang="zh-CN" kern="0" dirty="0" smtClean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kern="0" dirty="0" smtClean="0">
                <a:ea typeface="宋体" panose="02010600030101010101" pitchFamily="2" charset="-122"/>
              </a:rPr>
              <a:t>如果片中每个页面都未分配，则一级</a:t>
            </a:r>
            <a:r>
              <a:rPr lang="en-US" altLang="zh-CN" kern="0" dirty="0" smtClean="0">
                <a:ea typeface="宋体" panose="02010600030101010101" pitchFamily="2" charset="-122"/>
              </a:rPr>
              <a:t>PTE</a:t>
            </a:r>
            <a:r>
              <a:rPr lang="zh-CN" altLang="en-US" kern="0" dirty="0" smtClean="0">
                <a:ea typeface="宋体" panose="02010600030101010101" pitchFamily="2" charset="-122"/>
              </a:rPr>
              <a:t>为空</a:t>
            </a:r>
            <a:endParaRPr lang="en-US" altLang="zh-CN" kern="0" dirty="0" smtClean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kern="0" dirty="0">
                <a:ea typeface="宋体" panose="02010600030101010101" pitchFamily="2" charset="-122"/>
              </a:rPr>
              <a:t>二</a:t>
            </a:r>
            <a:r>
              <a:rPr lang="zh-CN" altLang="en-US" kern="0" dirty="0" smtClean="0">
                <a:ea typeface="宋体" panose="02010600030101010101" pitchFamily="2" charset="-122"/>
              </a:rPr>
              <a:t>级页表中的每个</a:t>
            </a:r>
            <a:r>
              <a:rPr lang="en-US" altLang="zh-CN" kern="0" dirty="0" smtClean="0">
                <a:ea typeface="宋体" panose="02010600030101010101" pitchFamily="2" charset="-122"/>
              </a:rPr>
              <a:t>PTE</a:t>
            </a:r>
            <a:r>
              <a:rPr lang="zh-CN" altLang="en-US" kern="0" dirty="0" smtClean="0">
                <a:ea typeface="宋体" panose="02010600030101010101" pitchFamily="2" charset="-122"/>
              </a:rPr>
              <a:t>负责</a:t>
            </a:r>
            <a:r>
              <a:rPr lang="en-US" altLang="zh-CN" kern="0" dirty="0" smtClean="0">
                <a:ea typeface="宋体" panose="02010600030101010101" pitchFamily="2" charset="-122"/>
              </a:rPr>
              <a:t>4KB</a:t>
            </a:r>
            <a:r>
              <a:rPr lang="zh-CN" altLang="en-US" kern="0" dirty="0" smtClean="0">
                <a:ea typeface="宋体" panose="02010600030101010101" pitchFamily="2" charset="-122"/>
              </a:rPr>
              <a:t>的虚拟存储器页面</a:t>
            </a:r>
            <a:endParaRPr lang="en-US" altLang="zh-CN" kern="0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776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01DCE7-7125-4180-8A43-AEACAD2255D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多级页表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609600" y="1618875"/>
                <a:ext cx="11074400" cy="441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2400" kern="0" dirty="0" smtClean="0">
                    <a:ea typeface="宋体" panose="02010600030101010101" pitchFamily="2" charset="-122"/>
                  </a:rPr>
                  <a:t>二级页表</a:t>
                </a:r>
                <a:r>
                  <a:rPr lang="en-US" altLang="zh-CN" sz="2400" kern="0" dirty="0" smtClean="0">
                    <a:ea typeface="宋体" panose="02010600030101010101" pitchFamily="2" charset="-122"/>
                  </a:rPr>
                  <a:t>4KB</a:t>
                </a:r>
                <a:r>
                  <a:rPr lang="zh-CN" altLang="en-US" sz="2400" kern="0" dirty="0" smtClean="0">
                    <a:ea typeface="宋体" panose="02010600030101010101" pitchFamily="2" charset="-122"/>
                  </a:rPr>
                  <a:t>：</a:t>
                </a:r>
                <a:endParaRPr lang="en-US" altLang="zh-CN" sz="2400" kern="0" dirty="0" smtClean="0">
                  <a:ea typeface="宋体" panose="02010600030101010101" pitchFamily="2" charset="-122"/>
                </a:endParaRPr>
              </a:p>
              <a:p>
                <a:pPr lvl="1">
                  <a:lnSpc>
                    <a:spcPct val="130000"/>
                  </a:lnSpc>
                </a:pPr>
                <a:r>
                  <a:rPr lang="en-US" altLang="zh-CN" sz="1800" kern="0" dirty="0" smtClean="0">
                    <a:ea typeface="宋体" panose="02010600030101010101" pitchFamily="2" charset="-122"/>
                  </a:rPr>
                  <a:t>1024</a:t>
                </a:r>
                <a:r>
                  <a:rPr lang="zh-CN" altLang="en-US" sz="1800" kern="0" dirty="0" smtClean="0">
                    <a:ea typeface="宋体" panose="02010600030101010101" pitchFamily="2" charset="-122"/>
                  </a:rPr>
                  <a:t>个*</a:t>
                </a:r>
                <a:r>
                  <a:rPr lang="en-US" altLang="zh-CN" sz="1800" kern="0" dirty="0" smtClean="0">
                    <a:ea typeface="宋体" panose="02010600030101010101" pitchFamily="2" charset="-122"/>
                  </a:rPr>
                  <a:t>4B = 4KB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sz="2400" kern="0" dirty="0" smtClean="0">
                    <a:ea typeface="宋体" panose="02010600030101010101" pitchFamily="2" charset="-122"/>
                  </a:rPr>
                  <a:t>一级页表</a:t>
                </a:r>
                <a:r>
                  <a:rPr lang="en-US" altLang="zh-CN" sz="2400" kern="0" dirty="0" smtClean="0">
                    <a:ea typeface="宋体" panose="02010600030101010101" pitchFamily="2" charset="-122"/>
                  </a:rPr>
                  <a:t>4KB</a:t>
                </a:r>
                <a:r>
                  <a:rPr lang="zh-CN" altLang="en-US" sz="2400" kern="0" dirty="0" smtClean="0">
                    <a:ea typeface="宋体" panose="02010600030101010101" pitchFamily="2" charset="-122"/>
                  </a:rPr>
                  <a:t>：</a:t>
                </a:r>
                <a:endParaRPr lang="en-US" altLang="zh-CN" sz="2400" kern="0" dirty="0" smtClean="0">
                  <a:ea typeface="宋体" panose="02010600030101010101" pitchFamily="2" charset="-122"/>
                </a:endParaRPr>
              </a:p>
              <a:p>
                <a:pPr lvl="1">
                  <a:lnSpc>
                    <a:spcPct val="13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kern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800" i="1" ker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sz="1800" i="1" ker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  <m:r>
                          <a:rPr lang="en-US" altLang="zh-CN" sz="1800" i="1" kern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𝐵</m:t>
                    </m:r>
                    <m:r>
                      <a:rPr lang="en-US" altLang="zh-CN" sz="1800" i="1" ker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/</m:t>
                    </m:r>
                  </m:oMath>
                </a14:m>
                <a:r>
                  <a:rPr lang="en-US" altLang="zh-CN" sz="1800" kern="0" dirty="0" smtClean="0">
                    <a:ea typeface="宋体" panose="02010600030101010101" pitchFamily="2" charset="-122"/>
                  </a:rPr>
                  <a:t>4MB</a:t>
                </a:r>
                <a:r>
                  <a:rPr lang="zh-CN" altLang="en-US" sz="1800" kern="0" dirty="0" smtClean="0">
                    <a:ea typeface="宋体" panose="02010600030101010101" pitchFamily="2" charset="-122"/>
                  </a:rPr>
                  <a:t>*</a:t>
                </a:r>
                <a:r>
                  <a:rPr lang="en-US" altLang="zh-CN" sz="1800" kern="0" dirty="0" smtClean="0">
                    <a:ea typeface="宋体" panose="02010600030101010101" pitchFamily="2" charset="-122"/>
                  </a:rPr>
                  <a:t>4B=4KB</a:t>
                </a: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618875"/>
                <a:ext cx="11074400" cy="4419600"/>
              </a:xfrm>
              <a:prstGeom prst="rect">
                <a:avLst/>
              </a:prstGeom>
              <a:blipFill>
                <a:blip r:embed="rId3"/>
                <a:stretch>
                  <a:fillRect l="-1101" t="-96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285" y="1535282"/>
            <a:ext cx="7342716" cy="490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9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01DCE7-7125-4180-8A43-AEACAD2255D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综合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1618875"/>
            <a:ext cx="11074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kern="0" dirty="0" err="1" smtClean="0">
                <a:ea typeface="宋体" panose="02010600030101010101" pitchFamily="2" charset="-122"/>
              </a:rPr>
              <a:t>cpu</a:t>
            </a:r>
            <a:r>
              <a:rPr lang="en-US" altLang="zh-CN" sz="2400" kern="0" dirty="0" smtClean="0">
                <a:ea typeface="宋体" panose="02010600030101010101" pitchFamily="2" charset="-122"/>
              </a:rPr>
              <a:t> </a:t>
            </a:r>
            <a:r>
              <a:rPr lang="zh-CN" altLang="en-US" sz="2400" kern="0" dirty="0" smtClean="0">
                <a:ea typeface="宋体" panose="02010600030101010101" pitchFamily="2" charset="-122"/>
              </a:rPr>
              <a:t>执行读虚拟地址</a:t>
            </a:r>
            <a:r>
              <a:rPr lang="en-US" altLang="zh-CN" sz="2400" kern="0" dirty="0" smtClean="0">
                <a:ea typeface="宋体" panose="02010600030101010101" pitchFamily="2" charset="-122"/>
              </a:rPr>
              <a:t>0x03d4</a:t>
            </a:r>
            <a:r>
              <a:rPr lang="zh-CN" altLang="en-US" sz="2400" kern="0" dirty="0" smtClean="0">
                <a:ea typeface="宋体" panose="02010600030101010101" pitchFamily="2" charset="-122"/>
              </a:rPr>
              <a:t>处字节</a:t>
            </a:r>
            <a:endParaRPr lang="en-US" altLang="zh-CN" sz="2400" kern="0" dirty="0" smtClean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kern="0" dirty="0">
                <a:ea typeface="宋体" panose="02010600030101010101" pitchFamily="2" charset="-122"/>
              </a:rPr>
              <a:t>第一</a:t>
            </a:r>
            <a:r>
              <a:rPr lang="zh-CN" altLang="en-US" sz="2000" kern="0" dirty="0" smtClean="0">
                <a:ea typeface="宋体" panose="02010600030101010101" pitchFamily="2" charset="-122"/>
              </a:rPr>
              <a:t>步：虚拟地址翻译为物理地址</a:t>
            </a:r>
            <a:endParaRPr lang="en-US" altLang="zh-CN" sz="1400" kern="0" dirty="0" smtClean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1" y="3407258"/>
            <a:ext cx="6201029" cy="20264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820" y="3828675"/>
            <a:ext cx="5331560" cy="14329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8132781" y="4701091"/>
            <a:ext cx="1247887" cy="30121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cxnSp>
        <p:nvCxnSpPr>
          <p:cNvPr id="17" name="曲线连接符 16"/>
          <p:cNvCxnSpPr/>
          <p:nvPr/>
        </p:nvCxnSpPr>
        <p:spPr bwMode="auto">
          <a:xfrm>
            <a:off x="2743200" y="3980329"/>
            <a:ext cx="5389581" cy="1021977"/>
          </a:xfrm>
          <a:prstGeom prst="curvedConnector3">
            <a:avLst>
              <a:gd name="adj1" fmla="val 25450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曲线连接符 20"/>
          <p:cNvCxnSpPr/>
          <p:nvPr/>
        </p:nvCxnSpPr>
        <p:spPr bwMode="auto">
          <a:xfrm>
            <a:off x="4184725" y="3980329"/>
            <a:ext cx="2614108" cy="871370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2101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01DCE7-7125-4180-8A43-AEACAD2255D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综合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1618875"/>
            <a:ext cx="11074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kern="0" dirty="0" err="1" smtClean="0">
                <a:ea typeface="宋体" panose="02010600030101010101" pitchFamily="2" charset="-122"/>
              </a:rPr>
              <a:t>cpu</a:t>
            </a:r>
            <a:r>
              <a:rPr lang="en-US" altLang="zh-CN" sz="2400" kern="0" dirty="0" smtClean="0">
                <a:ea typeface="宋体" panose="02010600030101010101" pitchFamily="2" charset="-122"/>
              </a:rPr>
              <a:t> </a:t>
            </a:r>
            <a:r>
              <a:rPr lang="zh-CN" altLang="en-US" sz="2400" kern="0" dirty="0" smtClean="0">
                <a:ea typeface="宋体" panose="02010600030101010101" pitchFamily="2" charset="-122"/>
              </a:rPr>
              <a:t>执行读虚拟地址</a:t>
            </a:r>
            <a:r>
              <a:rPr lang="en-US" altLang="zh-CN" sz="2400" kern="0" dirty="0" smtClean="0">
                <a:ea typeface="宋体" panose="02010600030101010101" pitchFamily="2" charset="-122"/>
              </a:rPr>
              <a:t>0x03d4</a:t>
            </a:r>
            <a:r>
              <a:rPr lang="zh-CN" altLang="en-US" sz="2400" kern="0" dirty="0" smtClean="0">
                <a:ea typeface="宋体" panose="02010600030101010101" pitchFamily="2" charset="-122"/>
              </a:rPr>
              <a:t>处字节</a:t>
            </a:r>
            <a:endParaRPr lang="en-US" altLang="zh-CN" sz="1400" kern="0" dirty="0" smtClean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kern="0" dirty="0" smtClean="0">
                <a:ea typeface="宋体" panose="02010600030101010101" pitchFamily="2" charset="-122"/>
              </a:rPr>
              <a:t>第二步：从缓存中获取数据</a:t>
            </a:r>
            <a:endParaRPr lang="en-US" altLang="zh-CN" sz="2000" kern="0" dirty="0" smtClean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45" y="3412378"/>
            <a:ext cx="5238055" cy="18911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916" y="2108599"/>
            <a:ext cx="3619146" cy="449869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8433995" y="3527460"/>
            <a:ext cx="602429" cy="32377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cxnSp>
        <p:nvCxnSpPr>
          <p:cNvPr id="11" name="曲线连接符 10"/>
          <p:cNvCxnSpPr/>
          <p:nvPr/>
        </p:nvCxnSpPr>
        <p:spPr bwMode="auto">
          <a:xfrm flipV="1">
            <a:off x="4464424" y="3689873"/>
            <a:ext cx="2829261" cy="301214"/>
          </a:xfrm>
          <a:prstGeom prst="curvedConnector3">
            <a:avLst>
              <a:gd name="adj1" fmla="val 88023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曲线连接符 12"/>
          <p:cNvCxnSpPr/>
          <p:nvPr/>
        </p:nvCxnSpPr>
        <p:spPr bwMode="auto">
          <a:xfrm flipV="1">
            <a:off x="2915322" y="3689873"/>
            <a:ext cx="4754880" cy="30121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曲线连接符 17"/>
          <p:cNvCxnSpPr/>
          <p:nvPr/>
        </p:nvCxnSpPr>
        <p:spPr bwMode="auto">
          <a:xfrm flipV="1">
            <a:off x="5282005" y="3851238"/>
            <a:ext cx="3420931" cy="139849"/>
          </a:xfrm>
          <a:prstGeom prst="curvedConnector3">
            <a:avLst>
              <a:gd name="adj1" fmla="val 92767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8781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12256FFD-5CBD-468D-B4F3-4ECBA47E4056}" type="slidenum"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19</a:t>
            </a:fld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18592" y="2933700"/>
            <a:ext cx="7772400" cy="1828800"/>
          </a:xfrm>
        </p:spPr>
        <p:txBody>
          <a:bodyPr/>
          <a:lstStyle/>
          <a:p>
            <a:r>
              <a:rPr lang="en-US" altLang="zh-CN" sz="3600" dirty="0" smtClean="0">
                <a:ea typeface="宋体" panose="02010600030101010101" pitchFamily="2" charset="-122"/>
              </a:rPr>
              <a:t>Thanks</a:t>
            </a:r>
            <a:br>
              <a:rPr lang="en-US" altLang="zh-CN" sz="3600" dirty="0" smtClean="0">
                <a:ea typeface="宋体" panose="02010600030101010101" pitchFamily="2" charset="-122"/>
              </a:rPr>
            </a:br>
            <a:r>
              <a:rPr lang="en-US" altLang="zh-CN" sz="3200" dirty="0" smtClean="0">
                <a:ea typeface="宋体" panose="02010600030101010101" pitchFamily="2" charset="-122"/>
              </a:rPr>
              <a:t/>
            </a:r>
            <a:br>
              <a:rPr lang="en-US" altLang="zh-CN" sz="3200" dirty="0" smtClean="0">
                <a:ea typeface="宋体" panose="02010600030101010101" pitchFamily="2" charset="-122"/>
              </a:rPr>
            </a:br>
            <a:r>
              <a:rPr lang="en-US" altLang="zh-CN" sz="3200" dirty="0" smtClean="0">
                <a:ea typeface="宋体" panose="02010600030101010101" pitchFamily="2" charset="-122"/>
              </a:rPr>
              <a:t>QA</a:t>
            </a:r>
            <a:br>
              <a:rPr lang="en-US" altLang="zh-CN" sz="3200" dirty="0" smtClean="0">
                <a:ea typeface="宋体" panose="02010600030101010101" pitchFamily="2" charset="-122"/>
              </a:rPr>
            </a:br>
            <a:r>
              <a:rPr lang="en-US" altLang="zh-CN" sz="3200" dirty="0" smtClean="0">
                <a:ea typeface="宋体" panose="02010600030101010101" pitchFamily="2" charset="-122"/>
              </a:rPr>
              <a:t/>
            </a:r>
            <a:br>
              <a:rPr lang="en-US" altLang="zh-CN" sz="3200" dirty="0" smtClean="0">
                <a:ea typeface="宋体" panose="02010600030101010101" pitchFamily="2" charset="-122"/>
              </a:rPr>
            </a:br>
            <a:endParaRPr lang="en-US" altLang="zh-CN" sz="4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391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BE7C51-4EB9-4E8F-A22D-C5687961718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提纲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概念介绍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地址</a:t>
            </a:r>
            <a:r>
              <a:rPr lang="zh-CN" altLang="en-US" dirty="0" smtClean="0">
                <a:ea typeface="宋体" panose="02010600030101010101" pitchFamily="2" charset="-122"/>
              </a:rPr>
              <a:t>翻译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TLB</a:t>
            </a:r>
            <a:r>
              <a:rPr lang="zh-CN" altLang="en-US" dirty="0" smtClean="0">
                <a:ea typeface="宋体" panose="02010600030101010101" pitchFamily="2" charset="-122"/>
              </a:rPr>
              <a:t>与多级页表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09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B63ABD-8A5A-4507-A170-216A61514D3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物理和虚拟寻址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731" y="1600200"/>
            <a:ext cx="8305800" cy="48006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主存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被组织成一个由</a:t>
            </a:r>
            <a:r>
              <a:rPr lang="en-US" altLang="zh-CN" dirty="0" smtClean="0">
                <a:ea typeface="宋体" panose="02010600030101010101" pitchFamily="2" charset="-122"/>
              </a:rPr>
              <a:t>M</a:t>
            </a:r>
            <a:r>
              <a:rPr lang="zh-CN" altLang="en-US" dirty="0" smtClean="0">
                <a:ea typeface="宋体" panose="02010600030101010101" pitchFamily="2" charset="-122"/>
              </a:rPr>
              <a:t>个连续的字节组成的数组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每个字节都有一个唯一的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物理地址 </a:t>
            </a:r>
            <a:r>
              <a:rPr lang="en-US" altLang="zh-CN" dirty="0" smtClean="0">
                <a:ea typeface="宋体" panose="02010600030101010101" pitchFamily="2" charset="-122"/>
              </a:rPr>
              <a:t>PA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物理寻址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CPU</a:t>
            </a:r>
            <a:r>
              <a:rPr lang="zh-CN" altLang="en-US" dirty="0" smtClean="0">
                <a:ea typeface="宋体" panose="02010600030101010101" pitchFamily="2" charset="-122"/>
              </a:rPr>
              <a:t>使用物理地址访问主存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虚拟寻址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CPU</a:t>
            </a:r>
            <a:r>
              <a:rPr lang="zh-CN" altLang="en-US" dirty="0" smtClean="0">
                <a:ea typeface="宋体" panose="02010600030101010101" pitchFamily="2" charset="-122"/>
              </a:rPr>
              <a:t>通过虚拟地址转化得到的物理地址访问主存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使用</a:t>
            </a:r>
            <a:r>
              <a:rPr lang="en-US" altLang="zh-CN" dirty="0" smtClean="0">
                <a:ea typeface="宋体" panose="02010600030101010101" pitchFamily="2" charset="-122"/>
              </a:rPr>
              <a:t>MMU</a:t>
            </a:r>
            <a:r>
              <a:rPr lang="zh-CN" altLang="en-US" dirty="0" smtClean="0">
                <a:ea typeface="宋体" panose="02010600030101010101" pitchFamily="2" charset="-122"/>
              </a:rPr>
              <a:t>进行地址转换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169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01DCE7-7125-4180-8A43-AEACAD2255D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地址空间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地址空间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存储地址的有序集合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地址是非负整数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线性地址空间：地址空间中的地址是连续的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物理地址空间 </a:t>
            </a:r>
            <a:r>
              <a:rPr lang="en-US" altLang="zh-CN" dirty="0" smtClean="0">
                <a:ea typeface="宋体" panose="02010600030101010101" pitchFamily="2" charset="-122"/>
              </a:rPr>
              <a:t>/ </a:t>
            </a:r>
            <a:r>
              <a:rPr lang="zh-CN" altLang="en-US" dirty="0" smtClean="0">
                <a:ea typeface="宋体" panose="02010600030101010101" pitchFamily="2" charset="-122"/>
              </a:rPr>
              <a:t>虚拟地址空间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77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01DCE7-7125-4180-8A43-AEACAD2255D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页表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存放在物理存储器中的数据结构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页表条目</a:t>
            </a:r>
            <a:r>
              <a:rPr lang="en-US" altLang="zh-CN" dirty="0" smtClean="0">
                <a:ea typeface="宋体" panose="02010600030101010101" pitchFamily="2" charset="-122"/>
              </a:rPr>
              <a:t>PTE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一个有效位 </a:t>
            </a:r>
            <a:r>
              <a:rPr lang="en-US" altLang="zh-CN" dirty="0" smtClean="0">
                <a:ea typeface="宋体" panose="02010600030101010101" pitchFamily="2" charset="-122"/>
              </a:rPr>
              <a:t>+ n</a:t>
            </a:r>
            <a:r>
              <a:rPr lang="zh-CN" altLang="en-US" dirty="0" smtClean="0">
                <a:ea typeface="宋体" panose="02010600030101010101" pitchFamily="2" charset="-122"/>
              </a:rPr>
              <a:t>位地址字段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每个进程都有一个独立的页表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页表由页表基址寄存器指定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76" y="2176490"/>
            <a:ext cx="6245032" cy="445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7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01DCE7-7125-4180-8A43-AEACAD2255D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页命中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97" y="1447046"/>
            <a:ext cx="8239404" cy="5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5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01DCE7-7125-4180-8A43-AEACAD2255D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缺页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01" y="1647381"/>
            <a:ext cx="7342155" cy="474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01DCE7-7125-4180-8A43-AEACAD2255D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缺页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189" y="1896895"/>
            <a:ext cx="7345940" cy="450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1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01DCE7-7125-4180-8A43-AEACAD2255D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地址翻译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090" y="1390426"/>
            <a:ext cx="4906060" cy="5372850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1618875"/>
            <a:ext cx="11074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kern="0" dirty="0" smtClean="0">
                <a:ea typeface="宋体" panose="02010600030101010101" pitchFamily="2" charset="-122"/>
              </a:rPr>
              <a:t>符号表</a:t>
            </a:r>
            <a:endParaRPr lang="en-US" altLang="zh-CN" kern="0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298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1378</Words>
  <Application>Microsoft Office PowerPoint</Application>
  <PresentationFormat>宽屏</PresentationFormat>
  <Paragraphs>163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等线</vt:lpstr>
      <vt:lpstr>等线 Light</vt:lpstr>
      <vt:lpstr>宋体</vt:lpstr>
      <vt:lpstr>Arial</vt:lpstr>
      <vt:lpstr>Cambria Math</vt:lpstr>
      <vt:lpstr>Comic Sans MS</vt:lpstr>
      <vt:lpstr>Times New Roman</vt:lpstr>
      <vt:lpstr>Office 主题​​</vt:lpstr>
      <vt:lpstr>icfp99</vt:lpstr>
      <vt:lpstr>CSAPP讨论 十二  虚拟存储（上）  向政鹏</vt:lpstr>
      <vt:lpstr>提纲</vt:lpstr>
      <vt:lpstr>物理和虚拟寻址</vt:lpstr>
      <vt:lpstr>地址空间</vt:lpstr>
      <vt:lpstr>页表</vt:lpstr>
      <vt:lpstr>页命中</vt:lpstr>
      <vt:lpstr>缺页</vt:lpstr>
      <vt:lpstr>缺页</vt:lpstr>
      <vt:lpstr>地址翻译</vt:lpstr>
      <vt:lpstr>地址翻译</vt:lpstr>
      <vt:lpstr>地址翻译</vt:lpstr>
      <vt:lpstr>TLB</vt:lpstr>
      <vt:lpstr>TLB</vt:lpstr>
      <vt:lpstr>多级页表</vt:lpstr>
      <vt:lpstr>多级页表</vt:lpstr>
      <vt:lpstr>多级页表</vt:lpstr>
      <vt:lpstr>综合</vt:lpstr>
      <vt:lpstr>综合</vt:lpstr>
      <vt:lpstr>Thanks  QA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CSAPP讨论 十二  虚拟存储（上）  向政鹏</dc:title>
  <dc:creator>Zhengpeng Xiang</dc:creator>
  <cp:lastModifiedBy>Zhengpeng Xiang</cp:lastModifiedBy>
  <cp:revision>61</cp:revision>
  <dcterms:created xsi:type="dcterms:W3CDTF">2017-03-17T13:13:07Z</dcterms:created>
  <dcterms:modified xsi:type="dcterms:W3CDTF">2017-03-20T00:35:33Z</dcterms:modified>
</cp:coreProperties>
</file>