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57C2-170F-4388-886B-15BB820F6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24BAA-3A88-4414-A080-D8282C30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0BDA-F35B-4AA9-A6C7-C58E4F77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D2A4-FFAC-45E3-A9A7-2719787C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343F-9468-42F7-9904-8DE9D4EE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293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8C8-5DBA-4D70-A233-88AED67D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E27F5-976C-4630-8624-E2E76E6B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AEF2-5F6A-4E4D-8B4A-38575068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0475-64CA-4A21-830B-342513E1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6A26-8FD5-47C4-9927-C9D8D93B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2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519D-A8DE-45E8-BCB4-DA04FF42F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83C3F-612A-4931-936A-F5221997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8BB1-3872-4FB6-8BC9-9713810A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83C9-F834-4B4A-B8A9-6A0CA741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8F90-BC69-4F33-868C-DA6DD12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4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EA4-573B-4A9D-98A8-AD78B34F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3A25-48EE-4936-931A-00EEECF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CF42-F322-41B2-9E42-2CDC017E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D61C-0258-4D53-829A-211159FC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E7F4-FC09-4BAC-B29D-F5DC3E2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42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01C3-B6B5-4675-8E69-74AD74C5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8B72-9F8C-4399-9372-5CD02443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540F-ADDF-4E56-B59E-E3E58EFC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3416-9D7D-4C3F-A3A0-FAF6F8CB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43D4-F814-4825-A56D-7F57FBB0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5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91DF-8499-4327-956C-0DFD68C2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F7BB-D1E9-48F4-A01C-9B244792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D0C2-6C5A-4F2C-9E28-E8CAD9ED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677A-A180-4995-8A88-1226C956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F7D93-92E8-405F-8A81-A92D4D52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97A1-2597-47A3-A057-31D89A4E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957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6F44-16D0-4A72-8259-A8700EC2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A3DA-FE71-4321-A2A1-AE3D1877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0ED04-D57F-4CB6-954A-C3F54BC4A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874D1-9BE0-420A-A6F6-F6DDC3BB6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EDD21-F217-4768-A786-84D970526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81DE2-3523-413B-8DB8-9D3A01DE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D471D-BADB-48BB-BE7D-E950DFF3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8B548-978B-4F17-BF87-F0B0AA83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30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407F-18FB-4539-A1E6-BBC8A794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2FF7E-4E07-47A7-A932-52C1AE77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E512F-DE99-4424-9E06-1B131FF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E78FE-93A5-4BD3-BE03-042F3916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58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A6068-31FF-4881-8833-E8CB47FE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67A44-379C-4B6C-ABD0-F472A55A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E8D9-7A0F-4455-8CCC-9847F8B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02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9C8A-7ED9-4BF4-A273-05FDF2FB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DB5D-DE76-4F21-802B-E798D447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6E3E2-C800-43D2-986A-F80E0C4B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BEE2D-2BDC-4431-9C4B-E2FDF4A4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1F2A-4671-461A-A58A-125BD271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132B-F3A6-4C00-B1CC-AD2AC08A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56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FEFB-9BD0-43D9-A821-7D5AEDE9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64F10-12BF-4E58-AC89-AFE02DF49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C6C2-B733-46BB-8017-0A7CFA1D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DB49B-BBB1-482D-82E1-5E0A66A7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01A6-49DD-4F74-A398-68F172F5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905-4324-4FAF-8CB2-B7EF1CCA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478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FC39A-666D-47BC-9A4A-2C73D0A5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0E962-F9C3-4008-97E3-0DB47323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BAC3-70BA-4C0D-BE4F-CE88F97BC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6506-F01F-4DE0-9451-EA86228B12FD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0DF4-CC08-4084-B7A9-C01585342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EECC-BF8A-4D85-93E4-4E7732BD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F908-4ECF-4A76-B650-622CB45AB8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B904757-26A1-4F83-ABA4-2FFA44CB5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8" b="14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64E37-30E8-45C7-8E1C-F80CA3179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 fontScale="90000"/>
          </a:bodyPr>
          <a:lstStyle/>
          <a:p>
            <a:pPr algn="l"/>
            <a: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Single Parent Effects on   Children Outcome</a:t>
            </a:r>
            <a:endParaRPr lang="id-ID" sz="89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ACD1-B3CE-4A68-915F-8FE2BE6A5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Redi Sunarta - 1606888216</a:t>
            </a:r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id-ID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D3F3F-CF5B-4F04-BC1B-1AC8161D54CE}"/>
              </a:ext>
            </a:extLst>
          </p:cNvPr>
          <p:cNvSpPr txBox="1"/>
          <p:nvPr/>
        </p:nvSpPr>
        <p:spPr>
          <a:xfrm>
            <a:off x="965200" y="6324969"/>
            <a:ext cx="3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63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C9F6B-2F5C-419D-B048-3D1039BC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500" y="2095500"/>
            <a:ext cx="4889499" cy="4081463"/>
          </a:xfrm>
        </p:spPr>
        <p:txBody>
          <a:bodyPr>
            <a:normAutofit/>
          </a:bodyPr>
          <a:lstStyle/>
          <a:p>
            <a:r>
              <a:rPr lang="en-US" sz="2000" dirty="0"/>
              <a:t>The role of parents is vital.</a:t>
            </a:r>
          </a:p>
          <a:p>
            <a:pPr>
              <a:lnSpc>
                <a:spcPct val="200000"/>
              </a:lnSpc>
            </a:pPr>
            <a:r>
              <a:rPr lang="en-US" sz="2000" dirty="0" err="1"/>
              <a:t>Tren</a:t>
            </a:r>
            <a:r>
              <a:rPr lang="en-US" sz="2000" dirty="0"/>
              <a:t> number of single-parent is increasing.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Lack of related literature.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There has been no serious govt attention.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Highly cost.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04B12-7846-445A-8D01-A0C9EDF7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681037"/>
            <a:ext cx="7302499" cy="59288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E41D7A-21D2-4FBA-89D2-E4FB9216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453" y="1016000"/>
            <a:ext cx="3479800" cy="809625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/>
              <a:t>Introduction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7598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B3FE-593D-42C6-8AF5-3DE561FA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6"/>
            <a:ext cx="10515600" cy="1325563"/>
          </a:xfrm>
        </p:spPr>
        <p:txBody>
          <a:bodyPr/>
          <a:lstStyle/>
          <a:p>
            <a:r>
              <a:rPr lang="en-US" b="1" dirty="0"/>
              <a:t>Objective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20BF-5CD3-42A6-8768-CB13A434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689"/>
            <a:ext cx="10515600" cy="3465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Analyze differences in parenting outcomes from single-</a:t>
            </a:r>
            <a:r>
              <a:rPr lang="en-US" b="1" dirty="0"/>
              <a:t>mother</a:t>
            </a:r>
            <a:r>
              <a:rPr lang="en-US" dirty="0"/>
              <a:t> and single-</a:t>
            </a:r>
            <a:r>
              <a:rPr lang="en-US" b="1" dirty="0"/>
              <a:t>father</a:t>
            </a:r>
            <a:r>
              <a:rPr lang="en-US" dirty="0"/>
              <a:t>, either short-run nor long-run effect, on </a:t>
            </a:r>
            <a:r>
              <a:rPr lang="en-US" b="1" dirty="0"/>
              <a:t>health</a:t>
            </a:r>
            <a:r>
              <a:rPr lang="en-US" dirty="0"/>
              <a:t> condition and </a:t>
            </a:r>
            <a:r>
              <a:rPr lang="en-US" b="1" dirty="0"/>
              <a:t>education</a:t>
            </a:r>
            <a:r>
              <a:rPr lang="en-US" dirty="0"/>
              <a:t> output of children.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differences in parenting outcomes from </a:t>
            </a:r>
            <a:r>
              <a:rPr lang="en-US" b="1" dirty="0"/>
              <a:t>single</a:t>
            </a:r>
            <a:r>
              <a:rPr lang="en-US" dirty="0"/>
              <a:t>-parent and married </a:t>
            </a:r>
            <a:r>
              <a:rPr lang="en-US" b="1" dirty="0"/>
              <a:t>couple</a:t>
            </a:r>
            <a:r>
              <a:rPr lang="en-US" dirty="0"/>
              <a:t>, either short-run nor long-run effect, on health condition and education output of children.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313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EEE0-C998-4D58-B556-E988A306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/>
          <a:lstStyle/>
          <a:p>
            <a:r>
              <a:rPr lang="en-US" b="1" dirty="0"/>
              <a:t>Novelty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5AA3-9168-445F-BDB8-8F74ADF4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388"/>
            <a:ext cx="10515600" cy="41137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Literature that discusses </a:t>
            </a:r>
            <a:r>
              <a:rPr lang="en-US" b="1" dirty="0"/>
              <a:t>differences</a:t>
            </a:r>
            <a:r>
              <a:rPr lang="en-US" dirty="0"/>
              <a:t> in parenting outcomes from single-mother and single-father in the long run is relatively </a:t>
            </a:r>
            <a:r>
              <a:rPr lang="en-US" b="1" dirty="0"/>
              <a:t>rare</a:t>
            </a:r>
            <a:r>
              <a:rPr lang="en-US" dirty="0"/>
              <a:t>, especially in the Indonesian context.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Consideration in determining child custody.</a:t>
            </a:r>
          </a:p>
          <a:p>
            <a:pPr>
              <a:lnSpc>
                <a:spcPct val="100000"/>
              </a:lnSpc>
            </a:pPr>
            <a:r>
              <a:rPr lang="en-US" dirty="0"/>
              <a:t>Reinforce previous findings that divorced or being widows have a significant negative effect on children, using the Indonesian context</a:t>
            </a:r>
          </a:p>
          <a:p>
            <a:pPr>
              <a:lnSpc>
                <a:spcPct val="10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44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41D3-EF3C-442D-B1B8-2E0492AA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r>
              <a:rPr lang="en-US" b="1" dirty="0"/>
              <a:t>Framework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4842-165C-48AB-A9C1-41D7CD22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1026" name="Picture 2" descr="Image result for work leisure curve intersect IC curve">
            <a:extLst>
              <a:ext uri="{FF2B5EF4-FFF2-40B4-BE49-F238E27FC236}">
                <a16:creationId xmlns:a16="http://schemas.microsoft.com/office/drawing/2014/main" id="{B311413A-5914-4594-9222-8A0BA5AE6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60"/>
          <a:stretch/>
        </p:blipFill>
        <p:spPr bwMode="auto">
          <a:xfrm>
            <a:off x="391236" y="1447191"/>
            <a:ext cx="549226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9643F-7908-4581-AE6B-B7F0F65A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1088" y="1600199"/>
            <a:ext cx="5615648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701FD-3032-4636-AC2F-3CE48497C163}"/>
              </a:ext>
            </a:extLst>
          </p:cNvPr>
          <p:cNvSpPr txBox="1"/>
          <p:nvPr/>
        </p:nvSpPr>
        <p:spPr>
          <a:xfrm>
            <a:off x="6647489" y="1753210"/>
            <a:ext cx="486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Being Single Parent change </a:t>
            </a:r>
          </a:p>
          <a:p>
            <a:pPr algn="r"/>
            <a:r>
              <a:rPr lang="en-US" b="1" dirty="0"/>
              <a:t>their function of utility curve, People tend to reduce willingness to pay one additional leisure relatively to income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314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B085-7ABF-40D5-AB27-74F93EFD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b="1" dirty="0" err="1"/>
              <a:t>Literatur</a:t>
            </a:r>
            <a:r>
              <a:rPr lang="en-US" b="1" dirty="0"/>
              <a:t> Review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601E-0AD6-4D0F-ABE1-3315938E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22875"/>
          </a:xfrm>
        </p:spPr>
        <p:txBody>
          <a:bodyPr>
            <a:normAutofit/>
          </a:bodyPr>
          <a:lstStyle/>
          <a:p>
            <a:r>
              <a:rPr lang="en-US" dirty="0"/>
              <a:t>Myriam de </a:t>
            </a:r>
            <a:r>
              <a:rPr lang="en-US" dirty="0" err="1"/>
              <a:t>Loenzien</a:t>
            </a:r>
            <a:r>
              <a:rPr lang="en-US" dirty="0"/>
              <a:t> (2016) analyses show that children of lone mothers are at a </a:t>
            </a:r>
            <a:r>
              <a:rPr lang="en-US" b="1" dirty="0"/>
              <a:t>higher risk of dropping out </a:t>
            </a:r>
            <a:r>
              <a:rPr lang="en-US" dirty="0"/>
              <a:t>of school than those living with two parents. (Vietnam)</a:t>
            </a:r>
          </a:p>
          <a:p>
            <a:r>
              <a:rPr lang="en-US" dirty="0"/>
              <a:t>Wan-Chi Chen (2016) examines an important source of potential help to one-parent families– </a:t>
            </a:r>
            <a:r>
              <a:rPr lang="en-US" b="1" dirty="0"/>
              <a:t>grandparents</a:t>
            </a:r>
            <a:r>
              <a:rPr lang="en-US" dirty="0"/>
              <a:t>. Lone fathers in Taiwan are more likely to co-reside with their own parents. (Taiwan)</a:t>
            </a:r>
          </a:p>
          <a:p>
            <a:r>
              <a:rPr lang="en-US" dirty="0"/>
              <a:t>Cheung and Park examine (2016) said adolescents in </a:t>
            </a:r>
            <a:r>
              <a:rPr lang="en-US" b="1" dirty="0"/>
              <a:t>lone-father</a:t>
            </a:r>
            <a:r>
              <a:rPr lang="en-US" dirty="0"/>
              <a:t> families perform significantly </a:t>
            </a:r>
            <a:r>
              <a:rPr lang="en-US" b="1" dirty="0"/>
              <a:t>worse academically </a:t>
            </a:r>
            <a:r>
              <a:rPr lang="en-US" dirty="0"/>
              <a:t>than those from both two-parent and lone-mother families. (Hong Kong)</a:t>
            </a:r>
          </a:p>
          <a:p>
            <a:r>
              <a:rPr lang="en-US" dirty="0"/>
              <a:t>Dhiman Das (2016) finds that separated or divorced mothers </a:t>
            </a:r>
            <a:r>
              <a:rPr lang="en-US" b="1" dirty="0"/>
              <a:t>spend less</a:t>
            </a:r>
            <a:r>
              <a:rPr lang="en-US" dirty="0"/>
              <a:t> on their children’s education. (India)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395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170-71E3-48FE-8969-F5F7267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72" y="365124"/>
            <a:ext cx="10515600" cy="1325563"/>
          </a:xfrm>
        </p:spPr>
        <p:txBody>
          <a:bodyPr/>
          <a:lstStyle/>
          <a:p>
            <a:r>
              <a:rPr lang="en-US" b="1" dirty="0"/>
              <a:t>Method</a:t>
            </a:r>
            <a:endParaRPr lang="id-ID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39B4E0-7EC9-4BF1-9B94-D821056B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072" y="1679574"/>
            <a:ext cx="10515600" cy="211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OLS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not yet known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542CC0-43EB-4A59-9199-0AED24FD19A2}"/>
              </a:ext>
            </a:extLst>
          </p:cNvPr>
          <p:cNvSpPr txBox="1">
            <a:spLocks/>
          </p:cNvSpPr>
          <p:nvPr/>
        </p:nvSpPr>
        <p:spPr>
          <a:xfrm>
            <a:off x="1063072" y="4025314"/>
            <a:ext cx="10515600" cy="211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Objective (2)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DiD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B0EAB-C33A-47B2-BF65-3795B898A058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4356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</a:t>
            </a:r>
            <a:endParaRPr lang="id-ID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D2459-D729-4EF0-87EE-F07C2A674B77}"/>
              </a:ext>
            </a:extLst>
          </p:cNvPr>
          <p:cNvSpPr txBox="1">
            <a:spLocks/>
          </p:cNvSpPr>
          <p:nvPr/>
        </p:nvSpPr>
        <p:spPr>
          <a:xfrm>
            <a:off x="6096000" y="1577009"/>
            <a:ext cx="5257800" cy="459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IFLS Wave 2 –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2CE4BC-5CF6-47DF-8CAB-557FF3BFB0BC}"/>
              </a:ext>
            </a:extLst>
          </p:cNvPr>
          <p:cNvSpPr/>
          <p:nvPr/>
        </p:nvSpPr>
        <p:spPr>
          <a:xfrm>
            <a:off x="6320872" y="2400299"/>
            <a:ext cx="3906354" cy="3891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62541-C8F5-43CA-8CFE-1F81D25923EF}"/>
              </a:ext>
            </a:extLst>
          </p:cNvPr>
          <p:cNvSpPr txBox="1"/>
          <p:nvPr/>
        </p:nvSpPr>
        <p:spPr>
          <a:xfrm>
            <a:off x="7034971" y="3031113"/>
            <a:ext cx="247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Already not married</a:t>
            </a:r>
          </a:p>
          <a:p>
            <a:endParaRPr lang="id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794253-C184-4B3C-AB17-CBEFE73F18F4}"/>
              </a:ext>
            </a:extLst>
          </p:cNvPr>
          <p:cNvSpPr/>
          <p:nvPr/>
        </p:nvSpPr>
        <p:spPr>
          <a:xfrm>
            <a:off x="7392020" y="3641967"/>
            <a:ext cx="2478157" cy="24947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AND</a:t>
            </a:r>
            <a:r>
              <a:rPr lang="en-US" dirty="0"/>
              <a:t> have school-age children</a:t>
            </a:r>
          </a:p>
          <a:p>
            <a:pPr algn="ctr"/>
            <a:r>
              <a:rPr lang="en-US" dirty="0"/>
              <a:t>(main objective)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902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5F5-5AA4-495A-8694-4865D8E1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7DED-7D98-4D75-B759-DA25FF06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Adam Ka-Lok Cheung &amp; </a:t>
            </a:r>
            <a:r>
              <a:rPr lang="en-US" sz="2000" dirty="0" err="1"/>
              <a:t>Hyunjoon</a:t>
            </a:r>
            <a:r>
              <a:rPr lang="en-US" sz="2000" dirty="0"/>
              <a:t> Park (2016) Single Parenthood, Parental Involvement and Students’ Educational Outcomes in Hong Kong, Marriage &amp; Family Review, 52:1-2, 15-40, DOI: 10.1080/01494929.2015.1073650</a:t>
            </a:r>
          </a:p>
          <a:p>
            <a:r>
              <a:rPr lang="en-US" sz="2000" dirty="0"/>
              <a:t>Dhiman Das (2016) Enrollment, Educational Expenditures and Work Among One-Parent Children in India, Marriage &amp; Family Review, 52:1-2, 196-215, DOI: 10.1080/01494929.2015.1073652</a:t>
            </a:r>
          </a:p>
          <a:p>
            <a:r>
              <a:rPr lang="en-US" sz="2000" dirty="0"/>
              <a:t>Myriam de </a:t>
            </a:r>
            <a:r>
              <a:rPr lang="en-US" sz="2000" dirty="0" err="1"/>
              <a:t>Loenzien</a:t>
            </a:r>
            <a:r>
              <a:rPr lang="en-US" sz="2000" dirty="0"/>
              <a:t> (2016) Lone Motherhood and its Educational Outcomes for Children in Vietnam, Marriage &amp; Family Review, 52:1-2, 162-195, DOI: 10.1080/01494929.2015.1136859</a:t>
            </a:r>
          </a:p>
          <a:p>
            <a:r>
              <a:rPr lang="en-US" sz="2000" dirty="0" err="1"/>
              <a:t>Raymo</a:t>
            </a:r>
            <a:r>
              <a:rPr lang="en-US" sz="2000" dirty="0"/>
              <a:t> JM (2016). Single Motherhood and Children's Health and School Performance in Japan. </a:t>
            </a:r>
            <a:r>
              <a:rPr lang="en-US" sz="2000" i="1" dirty="0"/>
              <a:t>Marriage Fam Rev</a:t>
            </a:r>
            <a:r>
              <a:rPr lang="en-US" sz="2000" dirty="0"/>
              <a:t>. 52(1-2):64–88. doi:10.1080/01494929.2015.1076554</a:t>
            </a:r>
          </a:p>
          <a:p>
            <a:r>
              <a:rPr lang="en-US" sz="2000" dirty="0"/>
              <a:t>Wan-Chi Chen (2016) The Role of Grandparents in Single-Parent Families in Taiwan, Marriage &amp; Family Review, 52:1-2, 41-63, DOI: 10.1080/01494929.2015.1073654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93994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474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Single Parent Effects on   Children Outcome</vt:lpstr>
      <vt:lpstr>Introduction</vt:lpstr>
      <vt:lpstr>Objective</vt:lpstr>
      <vt:lpstr>Novelty</vt:lpstr>
      <vt:lpstr>Framework</vt:lpstr>
      <vt:lpstr>Literatur Review</vt:lpstr>
      <vt:lpstr>Method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Redi Sunarta</dc:creator>
  <cp:lastModifiedBy>Redi Sunarta</cp:lastModifiedBy>
  <cp:revision>22</cp:revision>
  <dcterms:created xsi:type="dcterms:W3CDTF">2019-12-06T18:21:51Z</dcterms:created>
  <dcterms:modified xsi:type="dcterms:W3CDTF">2019-12-06T23:45:41Z</dcterms:modified>
</cp:coreProperties>
</file>