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7" r:id="rId4"/>
    <p:sldId id="263" r:id="rId5"/>
    <p:sldId id="262" r:id="rId6"/>
    <p:sldId id="259" r:id="rId7"/>
    <p:sldId id="264" r:id="rId8"/>
    <p:sldId id="260" r:id="rId9"/>
    <p:sldId id="267" r:id="rId10"/>
    <p:sldId id="261" r:id="rId11"/>
    <p:sldId id="269" r:id="rId12"/>
    <p:sldId id="27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99D6"/>
    <a:srgbClr val="FEFEFE"/>
    <a:srgbClr val="FAFBFA"/>
    <a:srgbClr val="B2D632"/>
    <a:srgbClr val="06B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3593" autoAdjust="0"/>
  </p:normalViewPr>
  <p:slideViewPr>
    <p:cSldViewPr snapToGrid="0">
      <p:cViewPr varScale="1">
        <p:scale>
          <a:sx n="61" d="100"/>
          <a:sy n="61" d="100"/>
        </p:scale>
        <p:origin x="42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194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ACE55-3DB0-4021-A862-56195674CA58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F100F-3339-45DC-AED6-E93871D3C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835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682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76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205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258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060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2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6B1F5"/>
            </a:gs>
            <a:gs pos="95000">
              <a:srgbClr val="B2D63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5B870-CA85-4DE5-84B5-8A14B07E3FEA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948157" y="870549"/>
            <a:ext cx="137160" cy="137160"/>
            <a:chOff x="6164580" y="2205556"/>
            <a:chExt cx="426720" cy="426720"/>
          </a:xfrm>
        </p:grpSpPr>
        <p:cxnSp>
          <p:nvCxnSpPr>
            <p:cNvPr id="36" name="直接连接符 3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2298677" y="2196429"/>
            <a:ext cx="137160" cy="137160"/>
            <a:chOff x="6164580" y="2205556"/>
            <a:chExt cx="426720" cy="426720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2230097" y="3811869"/>
            <a:ext cx="68580" cy="68580"/>
            <a:chOff x="6164580" y="2205556"/>
            <a:chExt cx="426720" cy="426720"/>
          </a:xfrm>
        </p:grpSpPr>
        <p:cxnSp>
          <p:nvCxnSpPr>
            <p:cNvPr id="46" name="直接连接符 4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reeform 5"/>
          <p:cNvSpPr/>
          <p:nvPr/>
        </p:nvSpPr>
        <p:spPr bwMode="auto">
          <a:xfrm>
            <a:off x="6510570" y="-143812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5"/>
          <p:cNvSpPr/>
          <p:nvPr/>
        </p:nvSpPr>
        <p:spPr bwMode="auto">
          <a:xfrm>
            <a:off x="7341595" y="-12990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5"/>
          <p:cNvSpPr/>
          <p:nvPr/>
        </p:nvSpPr>
        <p:spPr bwMode="auto">
          <a:xfrm>
            <a:off x="8152337" y="-88591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5"/>
          <p:cNvSpPr/>
          <p:nvPr/>
        </p:nvSpPr>
        <p:spPr bwMode="auto">
          <a:xfrm>
            <a:off x="8795745" y="-242505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5"/>
          <p:cNvSpPr/>
          <p:nvPr/>
        </p:nvSpPr>
        <p:spPr bwMode="auto">
          <a:xfrm>
            <a:off x="9208839" y="56823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5"/>
          <p:cNvSpPr/>
          <p:nvPr/>
        </p:nvSpPr>
        <p:spPr bwMode="auto">
          <a:xfrm>
            <a:off x="9351181" y="146695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5"/>
          <p:cNvSpPr/>
          <p:nvPr/>
        </p:nvSpPr>
        <p:spPr bwMode="auto">
          <a:xfrm>
            <a:off x="9073463" y="213604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5"/>
          <p:cNvSpPr/>
          <p:nvPr/>
        </p:nvSpPr>
        <p:spPr bwMode="auto">
          <a:xfrm>
            <a:off x="8795745" y="31764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5"/>
          <p:cNvSpPr/>
          <p:nvPr/>
        </p:nvSpPr>
        <p:spPr bwMode="auto">
          <a:xfrm>
            <a:off x="3760140" y="211519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5"/>
          <p:cNvSpPr/>
          <p:nvPr/>
        </p:nvSpPr>
        <p:spPr bwMode="auto">
          <a:xfrm>
            <a:off x="7341595" y="42329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5"/>
          <p:cNvSpPr/>
          <p:nvPr/>
        </p:nvSpPr>
        <p:spPr bwMode="auto">
          <a:xfrm>
            <a:off x="6281213" y="45363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5"/>
          <p:cNvSpPr/>
          <p:nvPr/>
        </p:nvSpPr>
        <p:spPr bwMode="auto">
          <a:xfrm>
            <a:off x="5544167" y="42329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5"/>
          <p:cNvSpPr/>
          <p:nvPr/>
        </p:nvSpPr>
        <p:spPr bwMode="auto">
          <a:xfrm>
            <a:off x="4733426" y="3819815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5"/>
          <p:cNvSpPr/>
          <p:nvPr/>
        </p:nvSpPr>
        <p:spPr bwMode="auto">
          <a:xfrm>
            <a:off x="3515391" y="3220430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5"/>
          <p:cNvSpPr/>
          <p:nvPr/>
        </p:nvSpPr>
        <p:spPr bwMode="auto">
          <a:xfrm>
            <a:off x="4316694" y="227262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5"/>
          <p:cNvSpPr/>
          <p:nvPr/>
        </p:nvSpPr>
        <p:spPr bwMode="auto">
          <a:xfrm>
            <a:off x="3515390" y="116762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5"/>
          <p:cNvSpPr/>
          <p:nvPr/>
        </p:nvSpPr>
        <p:spPr bwMode="auto">
          <a:xfrm>
            <a:off x="2967063" y="56823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5"/>
          <p:cNvSpPr/>
          <p:nvPr/>
        </p:nvSpPr>
        <p:spPr bwMode="auto">
          <a:xfrm>
            <a:off x="4100092" y="-5902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5"/>
          <p:cNvSpPr/>
          <p:nvPr/>
        </p:nvSpPr>
        <p:spPr bwMode="auto">
          <a:xfrm>
            <a:off x="4354815" y="-108594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5"/>
          <p:cNvSpPr/>
          <p:nvPr/>
        </p:nvSpPr>
        <p:spPr bwMode="auto">
          <a:xfrm>
            <a:off x="3563211" y="-192232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6138842" y="2188659"/>
            <a:ext cx="5762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3099D6"/>
                </a:solidFill>
                <a:latin typeface="微软雅黑" pitchFamily="34" charset="-122"/>
                <a:ea typeface="微软雅黑" pitchFamily="34" charset="-122"/>
              </a:rPr>
              <a:t>蛤蛤连连看</a:t>
            </a:r>
            <a:endParaRPr lang="en-US" altLang="zh-CN" sz="4800" b="1" dirty="0">
              <a:solidFill>
                <a:srgbClr val="3099D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800" b="1" dirty="0">
                <a:solidFill>
                  <a:srgbClr val="3099D6"/>
                </a:solidFill>
                <a:latin typeface="微软雅黑" pitchFamily="34" charset="-122"/>
                <a:ea typeface="微软雅黑" pitchFamily="34" charset="-122"/>
              </a:rPr>
              <a:t>项目展示</a:t>
            </a:r>
            <a:endParaRPr lang="en-US" altLang="zh-CN" sz="4800" b="1" dirty="0">
              <a:solidFill>
                <a:srgbClr val="3099D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文本框 12"/>
          <p:cNvSpPr txBox="1"/>
          <p:nvPr/>
        </p:nvSpPr>
        <p:spPr>
          <a:xfrm>
            <a:off x="6138842" y="3746012"/>
            <a:ext cx="571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连连看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版项目 第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组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文本框 12">
            <a:extLst>
              <a:ext uri="{FF2B5EF4-FFF2-40B4-BE49-F238E27FC236}">
                <a16:creationId xmlns:a16="http://schemas.microsoft.com/office/drawing/2014/main" id="{5F6460BF-4A2F-4D40-A4F3-D3C9356AD690}"/>
              </a:ext>
            </a:extLst>
          </p:cNvPr>
          <p:cNvSpPr txBox="1"/>
          <p:nvPr/>
        </p:nvSpPr>
        <p:spPr>
          <a:xfrm>
            <a:off x="7305485" y="6063550"/>
            <a:ext cx="5710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组长：谢泽丰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组员：韩飞翔、吕齐、叶张程、李欣、杨振宇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3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19900" b="1" dirty="0">
                <a:solidFill>
                  <a:srgbClr val="3099D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1" y="4714518"/>
            <a:ext cx="9405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我们的团队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6" cy="104046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9" cy="3232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6600" b="1" dirty="0">
                <a:solidFill>
                  <a:srgbClr val="3099D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我们的团队</a:t>
            </a:r>
          </a:p>
        </p:txBody>
      </p:sp>
      <p:grpSp>
        <p:nvGrpSpPr>
          <p:cNvPr id="46" name="Group 13"/>
          <p:cNvGrpSpPr/>
          <p:nvPr/>
        </p:nvGrpSpPr>
        <p:grpSpPr>
          <a:xfrm>
            <a:off x="828334" y="1540348"/>
            <a:ext cx="2099538" cy="1752043"/>
            <a:chOff x="2076450" y="1398043"/>
            <a:chExt cx="1384300" cy="1155184"/>
          </a:xfrm>
        </p:grpSpPr>
        <p:sp>
          <p:nvSpPr>
            <p:cNvPr id="47" name="Text Placeholder 2"/>
            <p:cNvSpPr txBox="1"/>
            <p:nvPr/>
          </p:nvSpPr>
          <p:spPr>
            <a:xfrm>
              <a:off x="2076450" y="1398043"/>
              <a:ext cx="138430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谢泽丰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 Placeholder 8"/>
            <p:cNvSpPr txBox="1"/>
            <p:nvPr/>
          </p:nvSpPr>
          <p:spPr>
            <a:xfrm>
              <a:off x="2076450" y="1601291"/>
              <a:ext cx="1384300" cy="951936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/>
                  </a:solidFill>
                </a:rPr>
                <a:t>界面模块开发</a:t>
              </a:r>
              <a:endParaRPr lang="en-US" altLang="zh-CN" sz="1100" dirty="0">
                <a:solidFill>
                  <a:schemeClr val="bg1"/>
                </a:solidFill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/>
                  </a:solidFill>
                </a:rPr>
                <a:t>消除棋子模块开发</a:t>
              </a:r>
              <a:endParaRPr lang="en-US" altLang="zh-CN" sz="1100" dirty="0">
                <a:solidFill>
                  <a:schemeClr val="bg1"/>
                </a:solidFill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/>
                  </a:solidFill>
                </a:rPr>
                <a:t>界面及游戏逻辑交互模块开发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22"/>
          <p:cNvGrpSpPr/>
          <p:nvPr/>
        </p:nvGrpSpPr>
        <p:grpSpPr>
          <a:xfrm>
            <a:off x="4662408" y="1540348"/>
            <a:ext cx="2099538" cy="1752043"/>
            <a:chOff x="2076450" y="1398043"/>
            <a:chExt cx="1384300" cy="1155184"/>
          </a:xfrm>
        </p:grpSpPr>
        <p:sp>
          <p:nvSpPr>
            <p:cNvPr id="50" name="Text Placeholder 2"/>
            <p:cNvSpPr txBox="1"/>
            <p:nvPr/>
          </p:nvSpPr>
          <p:spPr>
            <a:xfrm>
              <a:off x="2076450" y="1398043"/>
              <a:ext cx="138430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韩飞翔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1" name="Text Placeholder 8"/>
            <p:cNvSpPr txBox="1"/>
            <p:nvPr/>
          </p:nvSpPr>
          <p:spPr>
            <a:xfrm>
              <a:off x="2076450" y="1601291"/>
              <a:ext cx="1384300" cy="951936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/>
                  </a:solidFill>
                </a:rPr>
                <a:t>时间限制模块开发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30"/>
          <p:cNvGrpSpPr/>
          <p:nvPr/>
        </p:nvGrpSpPr>
        <p:grpSpPr>
          <a:xfrm>
            <a:off x="8985214" y="1540348"/>
            <a:ext cx="2099538" cy="1752043"/>
            <a:chOff x="2076450" y="1398043"/>
            <a:chExt cx="1384300" cy="1155184"/>
          </a:xfrm>
        </p:grpSpPr>
        <p:sp>
          <p:nvSpPr>
            <p:cNvPr id="53" name="Text Placeholder 2"/>
            <p:cNvSpPr txBox="1"/>
            <p:nvPr/>
          </p:nvSpPr>
          <p:spPr>
            <a:xfrm>
              <a:off x="2076450" y="1398043"/>
              <a:ext cx="138430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吕齐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4" name="Text Placeholder 8"/>
            <p:cNvSpPr txBox="1"/>
            <p:nvPr/>
          </p:nvSpPr>
          <p:spPr>
            <a:xfrm>
              <a:off x="2076450" y="1601291"/>
              <a:ext cx="1384300" cy="951936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/>
                  </a:solidFill>
                </a:rPr>
                <a:t>素材模块</a:t>
              </a:r>
              <a:endParaRPr lang="en-US" altLang="zh-CN" sz="1100" dirty="0">
                <a:solidFill>
                  <a:schemeClr val="bg1"/>
                </a:solidFill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/>
                  </a:solidFill>
                </a:rPr>
                <a:t>游戏升级模块开发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38"/>
          <p:cNvGrpSpPr/>
          <p:nvPr/>
        </p:nvGrpSpPr>
        <p:grpSpPr>
          <a:xfrm>
            <a:off x="9051322" y="4141663"/>
            <a:ext cx="2099538" cy="1752043"/>
            <a:chOff x="2076450" y="1398043"/>
            <a:chExt cx="1384300" cy="1155184"/>
          </a:xfrm>
        </p:grpSpPr>
        <p:sp>
          <p:nvSpPr>
            <p:cNvPr id="56" name="Text Placeholder 2"/>
            <p:cNvSpPr txBox="1"/>
            <p:nvPr/>
          </p:nvSpPr>
          <p:spPr>
            <a:xfrm>
              <a:off x="2076450" y="1398043"/>
              <a:ext cx="138430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杨振宇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 Placeholder 8"/>
            <p:cNvSpPr txBox="1"/>
            <p:nvPr/>
          </p:nvSpPr>
          <p:spPr>
            <a:xfrm>
              <a:off x="2076450" y="1601291"/>
              <a:ext cx="1384300" cy="951936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/>
                  </a:solidFill>
                </a:rPr>
                <a:t>提示消除模块开发</a:t>
              </a:r>
              <a:endParaRPr lang="en-US" altLang="zh-CN" sz="1100" dirty="0">
                <a:solidFill>
                  <a:schemeClr val="bg1"/>
                </a:solidFill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/>
                  </a:solidFill>
                </a:rPr>
                <a:t>棋子重排模块开发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38">
            <a:extLst>
              <a:ext uri="{FF2B5EF4-FFF2-40B4-BE49-F238E27FC236}">
                <a16:creationId xmlns:a16="http://schemas.microsoft.com/office/drawing/2014/main" id="{8DA9272C-C926-4FD5-9344-AD9C5E11DEE5}"/>
              </a:ext>
            </a:extLst>
          </p:cNvPr>
          <p:cNvGrpSpPr/>
          <p:nvPr/>
        </p:nvGrpSpPr>
        <p:grpSpPr>
          <a:xfrm>
            <a:off x="4767511" y="4097018"/>
            <a:ext cx="2099538" cy="1752043"/>
            <a:chOff x="2076450" y="1398043"/>
            <a:chExt cx="1384300" cy="1155184"/>
          </a:xfrm>
        </p:grpSpPr>
        <p:sp>
          <p:nvSpPr>
            <p:cNvPr id="79" name="Text Placeholder 2">
              <a:extLst>
                <a:ext uri="{FF2B5EF4-FFF2-40B4-BE49-F238E27FC236}">
                  <a16:creationId xmlns:a16="http://schemas.microsoft.com/office/drawing/2014/main" id="{ABB6F30D-4549-4864-BBC8-D7E5CC919E09}"/>
                </a:ext>
              </a:extLst>
            </p:cNvPr>
            <p:cNvSpPr txBox="1"/>
            <p:nvPr/>
          </p:nvSpPr>
          <p:spPr>
            <a:xfrm>
              <a:off x="2076450" y="1398043"/>
              <a:ext cx="138430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李欣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80" name="Text Placeholder 8">
              <a:extLst>
                <a:ext uri="{FF2B5EF4-FFF2-40B4-BE49-F238E27FC236}">
                  <a16:creationId xmlns:a16="http://schemas.microsoft.com/office/drawing/2014/main" id="{AE9C931E-5793-4EFF-AB32-232A3877E912}"/>
                </a:ext>
              </a:extLst>
            </p:cNvPr>
            <p:cNvSpPr txBox="1"/>
            <p:nvPr/>
          </p:nvSpPr>
          <p:spPr>
            <a:xfrm>
              <a:off x="2076450" y="1601291"/>
              <a:ext cx="1384300" cy="951936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/>
                  </a:solidFill>
                </a:rPr>
                <a:t>素材模块</a:t>
              </a:r>
              <a:endParaRPr lang="en-US" altLang="zh-CN" sz="1100" dirty="0">
                <a:solidFill>
                  <a:schemeClr val="bg1"/>
                </a:solidFill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/>
                  </a:solidFill>
                </a:rPr>
                <a:t>游戏升级模块开发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1" name="Group 38">
            <a:extLst>
              <a:ext uri="{FF2B5EF4-FFF2-40B4-BE49-F238E27FC236}">
                <a16:creationId xmlns:a16="http://schemas.microsoft.com/office/drawing/2014/main" id="{465D59CE-AEF8-4703-B268-49B682A22C4C}"/>
              </a:ext>
            </a:extLst>
          </p:cNvPr>
          <p:cNvGrpSpPr/>
          <p:nvPr/>
        </p:nvGrpSpPr>
        <p:grpSpPr>
          <a:xfrm>
            <a:off x="832231" y="4136404"/>
            <a:ext cx="2099538" cy="1752043"/>
            <a:chOff x="2076450" y="1398043"/>
            <a:chExt cx="1384300" cy="1155184"/>
          </a:xfrm>
        </p:grpSpPr>
        <p:sp>
          <p:nvSpPr>
            <p:cNvPr id="82" name="Text Placeholder 2">
              <a:extLst>
                <a:ext uri="{FF2B5EF4-FFF2-40B4-BE49-F238E27FC236}">
                  <a16:creationId xmlns:a16="http://schemas.microsoft.com/office/drawing/2014/main" id="{28CB59A7-4CDF-411E-8E05-DBF114784309}"/>
                </a:ext>
              </a:extLst>
            </p:cNvPr>
            <p:cNvSpPr txBox="1"/>
            <p:nvPr/>
          </p:nvSpPr>
          <p:spPr>
            <a:xfrm>
              <a:off x="2076450" y="1398043"/>
              <a:ext cx="138430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</a:rPr>
                <a:t>叶张程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83" name="Text Placeholder 8">
              <a:extLst>
                <a:ext uri="{FF2B5EF4-FFF2-40B4-BE49-F238E27FC236}">
                  <a16:creationId xmlns:a16="http://schemas.microsoft.com/office/drawing/2014/main" id="{C30D2AAD-8B61-474F-A1D4-175BFE63D6F7}"/>
                </a:ext>
              </a:extLst>
            </p:cNvPr>
            <p:cNvSpPr txBox="1"/>
            <p:nvPr/>
          </p:nvSpPr>
          <p:spPr>
            <a:xfrm>
              <a:off x="2076450" y="1601291"/>
              <a:ext cx="1384300" cy="951936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/>
                  </a:solidFill>
                </a:rPr>
                <a:t>界面模块开发</a:t>
              </a:r>
              <a:endParaRPr lang="en-US" altLang="zh-CN" sz="1100" dirty="0">
                <a:solidFill>
                  <a:schemeClr val="bg1"/>
                </a:solidFill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/>
                  </a:solidFill>
                </a:rPr>
                <a:t>提示消除模块开发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948157" y="870549"/>
            <a:ext cx="137160" cy="137160"/>
            <a:chOff x="6164580" y="2205556"/>
            <a:chExt cx="426720" cy="426720"/>
          </a:xfrm>
        </p:grpSpPr>
        <p:cxnSp>
          <p:nvCxnSpPr>
            <p:cNvPr id="36" name="直接连接符 3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2298677" y="2196429"/>
            <a:ext cx="137160" cy="137160"/>
            <a:chOff x="6164580" y="2205556"/>
            <a:chExt cx="426720" cy="426720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2230097" y="3811869"/>
            <a:ext cx="68580" cy="68580"/>
            <a:chOff x="6164580" y="2205556"/>
            <a:chExt cx="426720" cy="426720"/>
          </a:xfrm>
        </p:grpSpPr>
        <p:cxnSp>
          <p:nvCxnSpPr>
            <p:cNvPr id="46" name="直接连接符 4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reeform 5"/>
          <p:cNvSpPr/>
          <p:nvPr/>
        </p:nvSpPr>
        <p:spPr bwMode="auto">
          <a:xfrm>
            <a:off x="6510570" y="-143812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5"/>
          <p:cNvSpPr/>
          <p:nvPr/>
        </p:nvSpPr>
        <p:spPr bwMode="auto">
          <a:xfrm>
            <a:off x="7341595" y="-12990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5"/>
          <p:cNvSpPr/>
          <p:nvPr/>
        </p:nvSpPr>
        <p:spPr bwMode="auto">
          <a:xfrm>
            <a:off x="8152337" y="-88591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5"/>
          <p:cNvSpPr/>
          <p:nvPr/>
        </p:nvSpPr>
        <p:spPr bwMode="auto">
          <a:xfrm>
            <a:off x="8795745" y="-242505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5"/>
          <p:cNvSpPr/>
          <p:nvPr/>
        </p:nvSpPr>
        <p:spPr bwMode="auto">
          <a:xfrm>
            <a:off x="9208839" y="56823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5"/>
          <p:cNvSpPr/>
          <p:nvPr/>
        </p:nvSpPr>
        <p:spPr bwMode="auto">
          <a:xfrm>
            <a:off x="9351181" y="146695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5"/>
          <p:cNvSpPr/>
          <p:nvPr/>
        </p:nvSpPr>
        <p:spPr bwMode="auto">
          <a:xfrm>
            <a:off x="9073463" y="213604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5"/>
          <p:cNvSpPr/>
          <p:nvPr/>
        </p:nvSpPr>
        <p:spPr bwMode="auto">
          <a:xfrm>
            <a:off x="8795745" y="31764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5"/>
          <p:cNvSpPr/>
          <p:nvPr/>
        </p:nvSpPr>
        <p:spPr bwMode="auto">
          <a:xfrm>
            <a:off x="3760140" y="211519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5"/>
          <p:cNvSpPr/>
          <p:nvPr/>
        </p:nvSpPr>
        <p:spPr bwMode="auto">
          <a:xfrm>
            <a:off x="7341595" y="42329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5"/>
          <p:cNvSpPr/>
          <p:nvPr/>
        </p:nvSpPr>
        <p:spPr bwMode="auto">
          <a:xfrm>
            <a:off x="6281213" y="45363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5"/>
          <p:cNvSpPr/>
          <p:nvPr/>
        </p:nvSpPr>
        <p:spPr bwMode="auto">
          <a:xfrm>
            <a:off x="5544167" y="42329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5"/>
          <p:cNvSpPr/>
          <p:nvPr/>
        </p:nvSpPr>
        <p:spPr bwMode="auto">
          <a:xfrm>
            <a:off x="4733426" y="3819815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5"/>
          <p:cNvSpPr/>
          <p:nvPr/>
        </p:nvSpPr>
        <p:spPr bwMode="auto">
          <a:xfrm>
            <a:off x="3515391" y="3220430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5"/>
          <p:cNvSpPr/>
          <p:nvPr/>
        </p:nvSpPr>
        <p:spPr bwMode="auto">
          <a:xfrm>
            <a:off x="4316694" y="227262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5"/>
          <p:cNvSpPr/>
          <p:nvPr/>
        </p:nvSpPr>
        <p:spPr bwMode="auto">
          <a:xfrm>
            <a:off x="3515390" y="116762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5"/>
          <p:cNvSpPr/>
          <p:nvPr/>
        </p:nvSpPr>
        <p:spPr bwMode="auto">
          <a:xfrm>
            <a:off x="2967063" y="56823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5"/>
          <p:cNvSpPr/>
          <p:nvPr/>
        </p:nvSpPr>
        <p:spPr bwMode="auto">
          <a:xfrm>
            <a:off x="4100092" y="-5902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5"/>
          <p:cNvSpPr/>
          <p:nvPr/>
        </p:nvSpPr>
        <p:spPr bwMode="auto">
          <a:xfrm>
            <a:off x="4354815" y="-108594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5"/>
          <p:cNvSpPr/>
          <p:nvPr/>
        </p:nvSpPr>
        <p:spPr bwMode="auto">
          <a:xfrm>
            <a:off x="3563211" y="-192232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1004505" y="-915735"/>
            <a:ext cx="673230" cy="673230"/>
          </a:xfrm>
          <a:prstGeom prst="ellipse">
            <a:avLst/>
          </a:prstGeom>
          <a:solidFill>
            <a:srgbClr val="309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6138842" y="2188659"/>
            <a:ext cx="5762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3099D6"/>
                </a:solidFill>
                <a:latin typeface="微软雅黑" pitchFamily="34" charset="-122"/>
                <a:ea typeface="微软雅黑" pitchFamily="34" charset="-122"/>
              </a:rPr>
              <a:t>Thanks</a:t>
            </a:r>
            <a:endParaRPr lang="zh-CN" altLang="en-US" sz="4800" b="1" dirty="0">
              <a:solidFill>
                <a:srgbClr val="3099D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文本框 12"/>
          <p:cNvSpPr txBox="1"/>
          <p:nvPr/>
        </p:nvSpPr>
        <p:spPr>
          <a:xfrm>
            <a:off x="6138842" y="3746012"/>
            <a:ext cx="5710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组长：谢泽丰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组员：韩飞翔、吕齐、叶张程、李欣、杨振宇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5183697" y="741152"/>
            <a:ext cx="1268294" cy="1123736"/>
            <a:chOff x="6427571" y="704222"/>
            <a:chExt cx="1268294" cy="1123736"/>
          </a:xfrm>
        </p:grpSpPr>
        <p:sp>
          <p:nvSpPr>
            <p:cNvPr id="40" name="Freeform 5"/>
            <p:cNvSpPr/>
            <p:nvPr/>
          </p:nvSpPr>
          <p:spPr bwMode="auto">
            <a:xfrm>
              <a:off x="6427571" y="704222"/>
              <a:ext cx="1268294" cy="11237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5"/>
            <p:cNvSpPr/>
            <p:nvPr/>
          </p:nvSpPr>
          <p:spPr bwMode="auto">
            <a:xfrm>
              <a:off x="6647036" y="898673"/>
              <a:ext cx="829364" cy="7348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604770" y="942924"/>
              <a:ext cx="9138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rgbClr val="3099D6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3600" dirty="0">
                <a:solidFill>
                  <a:srgbClr val="3099D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183697" y="2158472"/>
            <a:ext cx="1268294" cy="1123736"/>
            <a:chOff x="6427571" y="704222"/>
            <a:chExt cx="1268294" cy="1123736"/>
          </a:xfrm>
        </p:grpSpPr>
        <p:sp>
          <p:nvSpPr>
            <p:cNvPr id="45" name="Freeform 5"/>
            <p:cNvSpPr/>
            <p:nvPr/>
          </p:nvSpPr>
          <p:spPr bwMode="auto">
            <a:xfrm>
              <a:off x="6427571" y="704222"/>
              <a:ext cx="1268294" cy="11237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5"/>
            <p:cNvSpPr/>
            <p:nvPr/>
          </p:nvSpPr>
          <p:spPr bwMode="auto">
            <a:xfrm>
              <a:off x="6647036" y="898673"/>
              <a:ext cx="829364" cy="7348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604770" y="942924"/>
              <a:ext cx="9138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rgbClr val="3099D6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3600" dirty="0">
                <a:solidFill>
                  <a:srgbClr val="3099D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183697" y="3575792"/>
            <a:ext cx="1268294" cy="1123736"/>
            <a:chOff x="6427571" y="704222"/>
            <a:chExt cx="1268294" cy="1123736"/>
          </a:xfrm>
        </p:grpSpPr>
        <p:sp>
          <p:nvSpPr>
            <p:cNvPr id="49" name="Freeform 5"/>
            <p:cNvSpPr/>
            <p:nvPr/>
          </p:nvSpPr>
          <p:spPr bwMode="auto">
            <a:xfrm>
              <a:off x="6427571" y="704222"/>
              <a:ext cx="1268294" cy="11237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5"/>
            <p:cNvSpPr/>
            <p:nvPr/>
          </p:nvSpPr>
          <p:spPr bwMode="auto">
            <a:xfrm>
              <a:off x="6647036" y="898673"/>
              <a:ext cx="829364" cy="7348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604770" y="942924"/>
              <a:ext cx="9138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rgbClr val="3099D6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3600" dirty="0">
                <a:solidFill>
                  <a:srgbClr val="3099D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183697" y="4993112"/>
            <a:ext cx="1268294" cy="1123736"/>
            <a:chOff x="6427571" y="704222"/>
            <a:chExt cx="1268294" cy="1123736"/>
          </a:xfrm>
        </p:grpSpPr>
        <p:sp>
          <p:nvSpPr>
            <p:cNvPr id="53" name="Freeform 5"/>
            <p:cNvSpPr/>
            <p:nvPr/>
          </p:nvSpPr>
          <p:spPr bwMode="auto">
            <a:xfrm>
              <a:off x="6427571" y="704222"/>
              <a:ext cx="1268294" cy="11237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"/>
            <p:cNvSpPr/>
            <p:nvPr/>
          </p:nvSpPr>
          <p:spPr bwMode="auto">
            <a:xfrm>
              <a:off x="6647036" y="898673"/>
              <a:ext cx="829364" cy="7348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604770" y="942924"/>
              <a:ext cx="9138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rgbClr val="3099D6"/>
                  </a:solidFill>
                  <a:latin typeface="微软雅黑" pitchFamily="34" charset="-122"/>
                  <a:ea typeface="微软雅黑" pitchFamily="34" charset="-122"/>
                </a:rPr>
                <a:t>04</a:t>
              </a:r>
              <a:endParaRPr lang="zh-CN" altLang="en-US" sz="3600" dirty="0">
                <a:solidFill>
                  <a:srgbClr val="3099D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-2319555" y="481392"/>
            <a:ext cx="6230592" cy="5895216"/>
            <a:chOff x="2967063" y="-1922322"/>
            <a:chExt cx="13335755" cy="12617928"/>
          </a:xfrm>
        </p:grpSpPr>
        <p:sp>
          <p:nvSpPr>
            <p:cNvPr id="19" name="Freeform 5"/>
            <p:cNvSpPr/>
            <p:nvPr/>
          </p:nvSpPr>
          <p:spPr bwMode="auto">
            <a:xfrm>
              <a:off x="6510570" y="-1438128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5"/>
            <p:cNvSpPr/>
            <p:nvPr/>
          </p:nvSpPr>
          <p:spPr bwMode="auto">
            <a:xfrm>
              <a:off x="7341595" y="-129900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5"/>
            <p:cNvSpPr/>
            <p:nvPr/>
          </p:nvSpPr>
          <p:spPr bwMode="auto">
            <a:xfrm>
              <a:off x="8152337" y="-885914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5"/>
            <p:cNvSpPr/>
            <p:nvPr/>
          </p:nvSpPr>
          <p:spPr bwMode="auto">
            <a:xfrm>
              <a:off x="8795745" y="-242505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"/>
            <p:cNvSpPr/>
            <p:nvPr/>
          </p:nvSpPr>
          <p:spPr bwMode="auto">
            <a:xfrm>
              <a:off x="9208839" y="568236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5"/>
            <p:cNvSpPr/>
            <p:nvPr/>
          </p:nvSpPr>
          <p:spPr bwMode="auto">
            <a:xfrm>
              <a:off x="9351181" y="1466951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5"/>
            <p:cNvSpPr/>
            <p:nvPr/>
          </p:nvSpPr>
          <p:spPr bwMode="auto">
            <a:xfrm>
              <a:off x="9073463" y="213604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5"/>
            <p:cNvSpPr/>
            <p:nvPr/>
          </p:nvSpPr>
          <p:spPr bwMode="auto">
            <a:xfrm>
              <a:off x="8795745" y="317640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5"/>
            <p:cNvSpPr/>
            <p:nvPr/>
          </p:nvSpPr>
          <p:spPr bwMode="auto">
            <a:xfrm>
              <a:off x="3760140" y="2115191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5"/>
            <p:cNvSpPr/>
            <p:nvPr/>
          </p:nvSpPr>
          <p:spPr bwMode="auto">
            <a:xfrm>
              <a:off x="7341595" y="4232908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5"/>
            <p:cNvSpPr/>
            <p:nvPr/>
          </p:nvSpPr>
          <p:spPr bwMode="auto">
            <a:xfrm>
              <a:off x="6281213" y="453630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5"/>
            <p:cNvSpPr/>
            <p:nvPr/>
          </p:nvSpPr>
          <p:spPr bwMode="auto">
            <a:xfrm>
              <a:off x="5544167" y="4232908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5"/>
            <p:cNvSpPr/>
            <p:nvPr/>
          </p:nvSpPr>
          <p:spPr bwMode="auto">
            <a:xfrm>
              <a:off x="4733426" y="3819815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5"/>
            <p:cNvSpPr/>
            <p:nvPr/>
          </p:nvSpPr>
          <p:spPr bwMode="auto">
            <a:xfrm>
              <a:off x="3515391" y="3220430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5"/>
            <p:cNvSpPr/>
            <p:nvPr/>
          </p:nvSpPr>
          <p:spPr bwMode="auto">
            <a:xfrm>
              <a:off x="4316694" y="2272629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5"/>
            <p:cNvSpPr/>
            <p:nvPr/>
          </p:nvSpPr>
          <p:spPr bwMode="auto">
            <a:xfrm>
              <a:off x="3515390" y="1167621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5"/>
            <p:cNvSpPr/>
            <p:nvPr/>
          </p:nvSpPr>
          <p:spPr bwMode="auto">
            <a:xfrm>
              <a:off x="2967063" y="568236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5"/>
            <p:cNvSpPr/>
            <p:nvPr/>
          </p:nvSpPr>
          <p:spPr bwMode="auto">
            <a:xfrm>
              <a:off x="4100092" y="-59026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5"/>
            <p:cNvSpPr/>
            <p:nvPr/>
          </p:nvSpPr>
          <p:spPr bwMode="auto">
            <a:xfrm>
              <a:off x="4354815" y="-1085944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5"/>
            <p:cNvSpPr/>
            <p:nvPr/>
          </p:nvSpPr>
          <p:spPr bwMode="auto">
            <a:xfrm>
              <a:off x="3563211" y="-1922322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280391" y="2367171"/>
            <a:ext cx="37836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3099D6"/>
                </a:solidFill>
                <a:latin typeface="微软雅黑" pitchFamily="34" charset="-122"/>
                <a:ea typeface="微软雅黑" pitchFamily="34" charset="-122"/>
              </a:rPr>
              <a:t>CON</a:t>
            </a:r>
          </a:p>
          <a:p>
            <a:r>
              <a:rPr lang="en-US" altLang="zh-CN" sz="6600" b="1" dirty="0">
                <a:solidFill>
                  <a:srgbClr val="3099D6"/>
                </a:solidFill>
                <a:latin typeface="微软雅黑" pitchFamily="34" charset="-122"/>
                <a:ea typeface="微软雅黑" pitchFamily="34" charset="-122"/>
              </a:rPr>
              <a:t>TENTS</a:t>
            </a:r>
            <a:endParaRPr lang="zh-CN" altLang="en-US" sz="6600" b="1" dirty="0">
              <a:solidFill>
                <a:srgbClr val="3099D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671456" y="1041409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项目简介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6671456" y="2458729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项目亮点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6671456" y="3876049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程序演示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6671456" y="5293369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我们的团队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3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9900" b="1" dirty="0">
                <a:solidFill>
                  <a:srgbClr val="3099D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1" y="4714518"/>
            <a:ext cx="9405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项目简介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6" name="直接连接符 5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9" name="直接连接符 58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9210375" y="3511895"/>
            <a:ext cx="104046" cy="104046"/>
            <a:chOff x="6164580" y="2205556"/>
            <a:chExt cx="426720" cy="426720"/>
          </a:xfrm>
        </p:grpSpPr>
        <p:cxnSp>
          <p:nvCxnSpPr>
            <p:cNvPr id="65" name="直接连接符 6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9" cy="3232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6600" b="1" dirty="0">
                <a:solidFill>
                  <a:srgbClr val="3099D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项目简介</a:t>
            </a:r>
          </a:p>
        </p:txBody>
      </p:sp>
      <p:sp>
        <p:nvSpPr>
          <p:cNvPr id="46" name="Rectangle 3"/>
          <p:cNvSpPr/>
          <p:nvPr/>
        </p:nvSpPr>
        <p:spPr>
          <a:xfrm>
            <a:off x="0" y="2463486"/>
            <a:ext cx="12203038" cy="15803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000" dirty="0">
              <a:solidFill>
                <a:srgbClr val="3099D6"/>
              </a:solidFill>
              <a:latin typeface="Roboto condensed light"/>
              <a:cs typeface="Roboto condensed light"/>
            </a:endParaRPr>
          </a:p>
        </p:txBody>
      </p:sp>
      <p:sp>
        <p:nvSpPr>
          <p:cNvPr id="48" name="텍스트 개체 틀 2"/>
          <p:cNvSpPr txBox="1"/>
          <p:nvPr/>
        </p:nvSpPr>
        <p:spPr>
          <a:xfrm>
            <a:off x="858463" y="2842171"/>
            <a:ext cx="5682775" cy="34728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Roboto condensed"/>
                <a:cs typeface="Roboto condensed"/>
              </a:rPr>
              <a:t>不管在哪个小游戏网站，“连连看”游戏总是排在受玩家欢迎排名的前几位。因为它是不分男女老少，适合大众的集休闲、趣味、益智和娱乐于一体的经典小游戏。该游戏速度节奏快，画面清晰可爱，适合以女生为主体的细心的玩家，游戏中多样式的图片，也给人以美的享受。同时，游戏中的等级划分使玩家在各个游戏水平都可以寻找到挑战的目标，长期的保持游戏的新鲜感。</a:t>
            </a:r>
          </a:p>
        </p:txBody>
      </p:sp>
      <p:sp>
        <p:nvSpPr>
          <p:cNvPr id="50" name="텍스트 개체 틀 2"/>
          <p:cNvSpPr txBox="1"/>
          <p:nvPr/>
        </p:nvSpPr>
        <p:spPr>
          <a:xfrm>
            <a:off x="-101600" y="1837773"/>
            <a:ext cx="1343707" cy="14961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6600" dirty="0">
                <a:solidFill>
                  <a:schemeClr val="bg1">
                    <a:alpha val="30000"/>
                  </a:schemeClr>
                </a:solidFill>
                <a:latin typeface="Roboto condensed light"/>
                <a:cs typeface="Roboto condensed light"/>
              </a:rPr>
              <a:t>“</a:t>
            </a:r>
          </a:p>
        </p:txBody>
      </p:sp>
      <p:sp>
        <p:nvSpPr>
          <p:cNvPr id="51" name="텍스트 개체 틀 2"/>
          <p:cNvSpPr txBox="1"/>
          <p:nvPr/>
        </p:nvSpPr>
        <p:spPr>
          <a:xfrm>
            <a:off x="6347609" y="4818866"/>
            <a:ext cx="1343707" cy="14961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6600" dirty="0">
                <a:solidFill>
                  <a:schemeClr val="bg1">
                    <a:alpha val="30000"/>
                  </a:schemeClr>
                </a:solidFill>
                <a:latin typeface="Roboto condensed light"/>
                <a:cs typeface="Roboto condensed light"/>
              </a:rPr>
              <a:t>”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36FD0FF0-32E1-46C3-BAF0-A64BFEA4C2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4065"/>
            <a:ext cx="3429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80" cy="2551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6600" b="1" dirty="0">
                <a:solidFill>
                  <a:srgbClr val="3099D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项目简介</a:t>
            </a:r>
          </a:p>
        </p:txBody>
      </p:sp>
      <p:sp>
        <p:nvSpPr>
          <p:cNvPr id="41" name="Oval 18"/>
          <p:cNvSpPr/>
          <p:nvPr/>
        </p:nvSpPr>
        <p:spPr>
          <a:xfrm>
            <a:off x="637809" y="2654300"/>
            <a:ext cx="2051050" cy="2051050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rgbClr val="3099D6"/>
                </a:solidFill>
                <a:latin typeface="Roboto condensed light"/>
                <a:cs typeface="Roboto condensed light"/>
              </a:rPr>
              <a:t>项目立项</a:t>
            </a:r>
            <a:endParaRPr lang="en-US" sz="2000" b="1" dirty="0">
              <a:solidFill>
                <a:srgbClr val="3099D6"/>
              </a:solidFill>
              <a:latin typeface="Roboto condensed light"/>
              <a:cs typeface="Roboto condensed light"/>
            </a:endParaRPr>
          </a:p>
        </p:txBody>
      </p:sp>
      <p:sp>
        <p:nvSpPr>
          <p:cNvPr id="42" name="Oval 19"/>
          <p:cNvSpPr/>
          <p:nvPr/>
        </p:nvSpPr>
        <p:spPr>
          <a:xfrm>
            <a:off x="2854142" y="2654300"/>
            <a:ext cx="2051050" cy="2051050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rgbClr val="3099D6"/>
                </a:solidFill>
                <a:latin typeface="Roboto condensed light"/>
                <a:cs typeface="Roboto condensed light"/>
              </a:rPr>
              <a:t>需求分析</a:t>
            </a:r>
            <a:endParaRPr lang="en-US" sz="2000" b="1" dirty="0">
              <a:solidFill>
                <a:srgbClr val="3099D6"/>
              </a:solidFill>
              <a:latin typeface="Roboto condensed light"/>
              <a:cs typeface="Roboto condensed light"/>
            </a:endParaRPr>
          </a:p>
        </p:txBody>
      </p:sp>
      <p:sp>
        <p:nvSpPr>
          <p:cNvPr id="43" name="Oval 20"/>
          <p:cNvSpPr/>
          <p:nvPr/>
        </p:nvSpPr>
        <p:spPr>
          <a:xfrm>
            <a:off x="5070475" y="2654300"/>
            <a:ext cx="2051050" cy="2051050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rgbClr val="3099D6"/>
                </a:solidFill>
                <a:latin typeface="Roboto condensed light"/>
                <a:cs typeface="Roboto condensed light"/>
              </a:rPr>
              <a:t>系统设计</a:t>
            </a:r>
            <a:endParaRPr lang="en-US" sz="2000" b="1" dirty="0">
              <a:solidFill>
                <a:srgbClr val="3099D6"/>
              </a:solidFill>
            </a:endParaRPr>
          </a:p>
        </p:txBody>
      </p:sp>
      <p:sp>
        <p:nvSpPr>
          <p:cNvPr id="44" name="Oval 21"/>
          <p:cNvSpPr/>
          <p:nvPr/>
        </p:nvSpPr>
        <p:spPr>
          <a:xfrm>
            <a:off x="7286809" y="2654300"/>
            <a:ext cx="2051050" cy="2051050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rgbClr val="3099D6"/>
                </a:solidFill>
                <a:latin typeface="Roboto condensed light"/>
                <a:cs typeface="Roboto condensed light"/>
              </a:rPr>
              <a:t>开发实现</a:t>
            </a:r>
            <a:endParaRPr lang="en-US" sz="2000" b="1" dirty="0">
              <a:solidFill>
                <a:srgbClr val="3099D6"/>
              </a:solidFill>
            </a:endParaRPr>
          </a:p>
        </p:txBody>
      </p:sp>
      <p:sp>
        <p:nvSpPr>
          <p:cNvPr id="45" name="Oval 22"/>
          <p:cNvSpPr/>
          <p:nvPr/>
        </p:nvSpPr>
        <p:spPr>
          <a:xfrm>
            <a:off x="9503142" y="2654300"/>
            <a:ext cx="2051050" cy="2051050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rgbClr val="3099D6"/>
                </a:solidFill>
                <a:latin typeface="Roboto condensed light"/>
                <a:cs typeface="Roboto condensed light"/>
              </a:rPr>
              <a:t>测试完善</a:t>
            </a:r>
            <a:endParaRPr lang="en-US" sz="2000" b="1" dirty="0">
              <a:solidFill>
                <a:srgbClr val="3099D6"/>
              </a:solidFill>
            </a:endParaRPr>
          </a:p>
        </p:txBody>
      </p:sp>
      <p:sp>
        <p:nvSpPr>
          <p:cNvPr id="46" name="Right Arrow 23"/>
          <p:cNvSpPr/>
          <p:nvPr/>
        </p:nvSpPr>
        <p:spPr>
          <a:xfrm>
            <a:off x="2688859" y="3613301"/>
            <a:ext cx="163552" cy="137268"/>
          </a:xfrm>
          <a:prstGeom prst="rightArrow">
            <a:avLst/>
          </a:prstGeom>
          <a:solidFill>
            <a:srgbClr val="3099D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47" name="Right Arrow 24"/>
          <p:cNvSpPr/>
          <p:nvPr/>
        </p:nvSpPr>
        <p:spPr>
          <a:xfrm>
            <a:off x="4906923" y="3613301"/>
            <a:ext cx="163552" cy="137268"/>
          </a:xfrm>
          <a:prstGeom prst="rightArrow">
            <a:avLst/>
          </a:prstGeom>
          <a:solidFill>
            <a:srgbClr val="3099D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48" name="Right Arrow 25"/>
          <p:cNvSpPr/>
          <p:nvPr/>
        </p:nvSpPr>
        <p:spPr>
          <a:xfrm>
            <a:off x="7128381" y="3613301"/>
            <a:ext cx="163552" cy="137268"/>
          </a:xfrm>
          <a:prstGeom prst="rightArrow">
            <a:avLst/>
          </a:prstGeom>
          <a:solidFill>
            <a:srgbClr val="3099D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49" name="Right Arrow 26"/>
          <p:cNvSpPr/>
          <p:nvPr/>
        </p:nvSpPr>
        <p:spPr>
          <a:xfrm>
            <a:off x="9341656" y="3613301"/>
            <a:ext cx="163552" cy="137268"/>
          </a:xfrm>
          <a:prstGeom prst="rightArrow">
            <a:avLst/>
          </a:prstGeom>
          <a:solidFill>
            <a:srgbClr val="3099D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51" name="文本框 12"/>
          <p:cNvSpPr txBox="1"/>
          <p:nvPr/>
        </p:nvSpPr>
        <p:spPr>
          <a:xfrm>
            <a:off x="2597894" y="5398501"/>
            <a:ext cx="760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项目使用</a:t>
            </a:r>
            <a:r>
              <a:rPr lang="en-US" altLang="zh-CN" b="1" dirty="0">
                <a:solidFill>
                  <a:schemeClr val="bg1"/>
                </a:solidFill>
              </a:rPr>
              <a:t>Android Studio</a:t>
            </a:r>
            <a:r>
              <a:rPr lang="zh-CN" altLang="en-US" b="1" dirty="0">
                <a:solidFill>
                  <a:schemeClr val="bg1"/>
                </a:solidFill>
              </a:rPr>
              <a:t>进行开发，采用</a:t>
            </a:r>
            <a:r>
              <a:rPr lang="en-US" altLang="zh-CN" b="1" dirty="0">
                <a:solidFill>
                  <a:schemeClr val="bg1"/>
                </a:solidFill>
              </a:rPr>
              <a:t>GitHub</a:t>
            </a:r>
            <a:r>
              <a:rPr lang="zh-CN" altLang="en-US" b="1" dirty="0">
                <a:solidFill>
                  <a:schemeClr val="bg1"/>
                </a:solidFill>
              </a:rPr>
              <a:t>进行项目代码的版本管理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3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9900" b="1" dirty="0">
                <a:solidFill>
                  <a:srgbClr val="3099D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1" y="4714518"/>
            <a:ext cx="9405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项目亮点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6" cy="104046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9" cy="3232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6600" b="1" dirty="0">
                <a:solidFill>
                  <a:srgbClr val="3099D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项目亮点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AutoShape 688"/>
          <p:cNvSpPr/>
          <p:nvPr/>
        </p:nvSpPr>
        <p:spPr bwMode="auto">
          <a:xfrm>
            <a:off x="633007" y="2351081"/>
            <a:ext cx="435937" cy="438921"/>
          </a:xfrm>
          <a:custGeom>
            <a:avLst/>
            <a:gdLst>
              <a:gd name="T0" fmla="*/ 26686541 w 21600"/>
              <a:gd name="T1" fmla="*/ 4552396 h 21600"/>
              <a:gd name="T2" fmla="*/ 22220269 w 21600"/>
              <a:gd name="T3" fmla="*/ 0 h 21600"/>
              <a:gd name="T4" fmla="*/ 17753986 w 21600"/>
              <a:gd name="T5" fmla="*/ 4552396 h 21600"/>
              <a:gd name="T6" fmla="*/ 21110775 w 21600"/>
              <a:gd name="T7" fmla="*/ 8959696 h 21600"/>
              <a:gd name="T8" fmla="*/ 21110775 w 21600"/>
              <a:gd name="T9" fmla="*/ 12495671 h 21600"/>
              <a:gd name="T10" fmla="*/ 17667522 w 21600"/>
              <a:gd name="T11" fmla="*/ 12495671 h 21600"/>
              <a:gd name="T12" fmla="*/ 13318575 w 21600"/>
              <a:gd name="T13" fmla="*/ 9047942 h 21600"/>
              <a:gd name="T14" fmla="*/ 8968362 w 21600"/>
              <a:gd name="T15" fmla="*/ 12495671 h 21600"/>
              <a:gd name="T16" fmla="*/ 3291387 w 21600"/>
              <a:gd name="T17" fmla="*/ 12495671 h 21600"/>
              <a:gd name="T18" fmla="*/ 3291387 w 21600"/>
              <a:gd name="T19" fmla="*/ 18345667 h 21600"/>
              <a:gd name="T20" fmla="*/ 0 w 21600"/>
              <a:gd name="T21" fmla="*/ 22712583 h 21600"/>
              <a:gd name="T22" fmla="*/ 4439103 w 21600"/>
              <a:gd name="T23" fmla="*/ 27238488 h 21600"/>
              <a:gd name="T24" fmla="*/ 8878206 w 21600"/>
              <a:gd name="T25" fmla="*/ 22712583 h 21600"/>
              <a:gd name="T26" fmla="*/ 5518885 w 21600"/>
              <a:gd name="T27" fmla="*/ 18327927 h 21600"/>
              <a:gd name="T28" fmla="*/ 5518885 w 21600"/>
              <a:gd name="T29" fmla="*/ 14766737 h 21600"/>
              <a:gd name="T30" fmla="*/ 8969628 w 21600"/>
              <a:gd name="T31" fmla="*/ 14766737 h 21600"/>
              <a:gd name="T32" fmla="*/ 13318575 w 21600"/>
              <a:gd name="T33" fmla="*/ 18210739 h 21600"/>
              <a:gd name="T34" fmla="*/ 17666255 w 21600"/>
              <a:gd name="T35" fmla="*/ 14766737 h 21600"/>
              <a:gd name="T36" fmla="*/ 23338390 w 21600"/>
              <a:gd name="T37" fmla="*/ 14766737 h 21600"/>
              <a:gd name="T38" fmla="*/ 23338390 w 21600"/>
              <a:gd name="T39" fmla="*/ 8957136 h 21600"/>
              <a:gd name="T40" fmla="*/ 26686541 w 21600"/>
              <a:gd name="T41" fmla="*/ 4552396 h 21600"/>
              <a:gd name="T42" fmla="*/ 6649442 w 21600"/>
              <a:gd name="T43" fmla="*/ 22712583 h 21600"/>
              <a:gd name="T44" fmla="*/ 4437837 w 21600"/>
              <a:gd name="T45" fmla="*/ 24968589 h 21600"/>
              <a:gd name="T46" fmla="*/ 2226349 w 21600"/>
              <a:gd name="T47" fmla="*/ 22712583 h 21600"/>
              <a:gd name="T48" fmla="*/ 4437837 w 21600"/>
              <a:gd name="T49" fmla="*/ 20457863 h 21600"/>
              <a:gd name="T50" fmla="*/ 6649442 w 21600"/>
              <a:gd name="T51" fmla="*/ 22712583 h 21600"/>
              <a:gd name="T52" fmla="*/ 5518885 w 21600"/>
              <a:gd name="T53" fmla="*/ 19449037 h 21600"/>
              <a:gd name="T54" fmla="*/ 5518885 w 21600"/>
              <a:gd name="T55" fmla="*/ 19449037 h 21600"/>
              <a:gd name="T56" fmla="*/ 13317309 w 21600"/>
              <a:gd name="T57" fmla="*/ 15940839 h 21600"/>
              <a:gd name="T58" fmla="*/ 11051472 w 21600"/>
              <a:gd name="T59" fmla="*/ 13630566 h 21600"/>
              <a:gd name="T60" fmla="*/ 13317309 w 21600"/>
              <a:gd name="T61" fmla="*/ 11319116 h 21600"/>
              <a:gd name="T62" fmla="*/ 15583263 w 21600"/>
              <a:gd name="T63" fmla="*/ 13630566 h 21600"/>
              <a:gd name="T64" fmla="*/ 13317309 w 21600"/>
              <a:gd name="T65" fmla="*/ 15940839 h 21600"/>
              <a:gd name="T66" fmla="*/ 22220269 w 21600"/>
              <a:gd name="T67" fmla="*/ 6836059 h 21600"/>
              <a:gd name="T68" fmla="*/ 19981602 w 21600"/>
              <a:gd name="T69" fmla="*/ 4552396 h 21600"/>
              <a:gd name="T70" fmla="*/ 22220269 w 21600"/>
              <a:gd name="T71" fmla="*/ 2269888 h 21600"/>
              <a:gd name="T72" fmla="*/ 24460192 w 21600"/>
              <a:gd name="T73" fmla="*/ 4552396 h 21600"/>
              <a:gd name="T74" fmla="*/ 22220269 w 21600"/>
              <a:gd name="T75" fmla="*/ 6836059 h 21600"/>
              <a:gd name="T76" fmla="*/ 22220269 w 21600"/>
              <a:gd name="T77" fmla="*/ 6836059 h 2160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1600" h="21600">
                <a:moveTo>
                  <a:pt x="21600" y="3610"/>
                </a:moveTo>
                <a:cubicBezTo>
                  <a:pt x="21600" y="1616"/>
                  <a:pt x="19981" y="0"/>
                  <a:pt x="17985" y="0"/>
                </a:cubicBezTo>
                <a:cubicBezTo>
                  <a:pt x="15988" y="0"/>
                  <a:pt x="14370" y="1616"/>
                  <a:pt x="14370" y="3610"/>
                </a:cubicBezTo>
                <a:cubicBezTo>
                  <a:pt x="14370" y="5294"/>
                  <a:pt x="15526" y="6705"/>
                  <a:pt x="17087" y="7105"/>
                </a:cubicBezTo>
                <a:lnTo>
                  <a:pt x="17087" y="9909"/>
                </a:lnTo>
                <a:lnTo>
                  <a:pt x="14300" y="9909"/>
                </a:lnTo>
                <a:cubicBezTo>
                  <a:pt x="13898" y="8338"/>
                  <a:pt x="12477" y="7175"/>
                  <a:pt x="10780" y="7175"/>
                </a:cubicBezTo>
                <a:cubicBezTo>
                  <a:pt x="9082" y="7175"/>
                  <a:pt x="7660" y="8338"/>
                  <a:pt x="7259" y="9909"/>
                </a:cubicBezTo>
                <a:lnTo>
                  <a:pt x="2664" y="9909"/>
                </a:lnTo>
                <a:lnTo>
                  <a:pt x="2664" y="14548"/>
                </a:lnTo>
                <a:cubicBezTo>
                  <a:pt x="1131" y="14957"/>
                  <a:pt x="0" y="16351"/>
                  <a:pt x="0" y="18011"/>
                </a:cubicBezTo>
                <a:cubicBezTo>
                  <a:pt x="0" y="19993"/>
                  <a:pt x="1609" y="21600"/>
                  <a:pt x="3593" y="21600"/>
                </a:cubicBezTo>
                <a:cubicBezTo>
                  <a:pt x="5577" y="21600"/>
                  <a:pt x="7186" y="19994"/>
                  <a:pt x="7186" y="18011"/>
                </a:cubicBezTo>
                <a:cubicBezTo>
                  <a:pt x="7186" y="16331"/>
                  <a:pt x="6028" y="14925"/>
                  <a:pt x="4467" y="14534"/>
                </a:cubicBezTo>
                <a:lnTo>
                  <a:pt x="4467" y="11710"/>
                </a:lnTo>
                <a:lnTo>
                  <a:pt x="7260" y="11710"/>
                </a:lnTo>
                <a:cubicBezTo>
                  <a:pt x="7662" y="13279"/>
                  <a:pt x="9083" y="14441"/>
                  <a:pt x="10780" y="14441"/>
                </a:cubicBezTo>
                <a:cubicBezTo>
                  <a:pt x="12476" y="14441"/>
                  <a:pt x="13897" y="13279"/>
                  <a:pt x="14299" y="11710"/>
                </a:cubicBezTo>
                <a:lnTo>
                  <a:pt x="18890" y="11710"/>
                </a:lnTo>
                <a:lnTo>
                  <a:pt x="18890" y="7103"/>
                </a:lnTo>
                <a:cubicBezTo>
                  <a:pt x="20447" y="6701"/>
                  <a:pt x="21600" y="5293"/>
                  <a:pt x="21600" y="3610"/>
                </a:cubicBezTo>
                <a:close/>
                <a:moveTo>
                  <a:pt x="5382" y="18011"/>
                </a:moveTo>
                <a:cubicBezTo>
                  <a:pt x="5382" y="18997"/>
                  <a:pt x="4580" y="19800"/>
                  <a:pt x="3592" y="19800"/>
                </a:cubicBezTo>
                <a:cubicBezTo>
                  <a:pt x="2605" y="19800"/>
                  <a:pt x="1802" y="18997"/>
                  <a:pt x="1802" y="18011"/>
                </a:cubicBezTo>
                <a:cubicBezTo>
                  <a:pt x="1802" y="17025"/>
                  <a:pt x="2605" y="16223"/>
                  <a:pt x="3592" y="16223"/>
                </a:cubicBezTo>
                <a:cubicBezTo>
                  <a:pt x="4580" y="16223"/>
                  <a:pt x="5382" y="17025"/>
                  <a:pt x="5382" y="18011"/>
                </a:cubicBezTo>
                <a:close/>
                <a:moveTo>
                  <a:pt x="4467" y="15423"/>
                </a:moveTo>
                <a:lnTo>
                  <a:pt x="4467" y="15423"/>
                </a:lnTo>
                <a:close/>
                <a:moveTo>
                  <a:pt x="10779" y="12641"/>
                </a:moveTo>
                <a:cubicBezTo>
                  <a:pt x="9768" y="12641"/>
                  <a:pt x="8945" y="11819"/>
                  <a:pt x="8945" y="10809"/>
                </a:cubicBezTo>
                <a:cubicBezTo>
                  <a:pt x="8945" y="9798"/>
                  <a:pt x="9768" y="8976"/>
                  <a:pt x="10779" y="8976"/>
                </a:cubicBezTo>
                <a:cubicBezTo>
                  <a:pt x="11791" y="8976"/>
                  <a:pt x="12613" y="9798"/>
                  <a:pt x="12613" y="10809"/>
                </a:cubicBezTo>
                <a:cubicBezTo>
                  <a:pt x="12614" y="11819"/>
                  <a:pt x="11791" y="12641"/>
                  <a:pt x="10779" y="12641"/>
                </a:cubicBezTo>
                <a:close/>
                <a:moveTo>
                  <a:pt x="17985" y="5421"/>
                </a:moveTo>
                <a:cubicBezTo>
                  <a:pt x="16986" y="5421"/>
                  <a:pt x="16173" y="4609"/>
                  <a:pt x="16173" y="3610"/>
                </a:cubicBezTo>
                <a:cubicBezTo>
                  <a:pt x="16173" y="2613"/>
                  <a:pt x="16986" y="1800"/>
                  <a:pt x="17985" y="1800"/>
                </a:cubicBezTo>
                <a:cubicBezTo>
                  <a:pt x="18984" y="1800"/>
                  <a:pt x="19798" y="2613"/>
                  <a:pt x="19798" y="3610"/>
                </a:cubicBezTo>
                <a:cubicBezTo>
                  <a:pt x="19798" y="4609"/>
                  <a:pt x="18984" y="5421"/>
                  <a:pt x="17985" y="5421"/>
                </a:cubicBezTo>
                <a:close/>
                <a:moveTo>
                  <a:pt x="17985" y="5421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endParaRPr lang="en-US" sz="3600" dirty="0">
              <a:latin typeface="Roboto condensed"/>
              <a:cs typeface="Roboto condensed"/>
            </a:endParaRPr>
          </a:p>
        </p:txBody>
      </p:sp>
      <p:sp>
        <p:nvSpPr>
          <p:cNvPr id="52" name="Oval 5"/>
          <p:cNvSpPr/>
          <p:nvPr/>
        </p:nvSpPr>
        <p:spPr>
          <a:xfrm>
            <a:off x="377727" y="2117218"/>
            <a:ext cx="919578" cy="91957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latin typeface="Roboto condensed"/>
              <a:cs typeface="Roboto condensed"/>
            </a:endParaRPr>
          </a:p>
        </p:txBody>
      </p:sp>
      <p:grpSp>
        <p:nvGrpSpPr>
          <p:cNvPr id="54" name="Group 425"/>
          <p:cNvGrpSpPr/>
          <p:nvPr/>
        </p:nvGrpSpPr>
        <p:grpSpPr bwMode="auto">
          <a:xfrm>
            <a:off x="634499" y="3929427"/>
            <a:ext cx="432951" cy="334417"/>
            <a:chOff x="0" y="0"/>
            <a:chExt cx="572" cy="440"/>
          </a:xfrm>
          <a:solidFill>
            <a:schemeClr val="bg1"/>
          </a:solidFill>
        </p:grpSpPr>
        <p:sp>
          <p:nvSpPr>
            <p:cNvPr id="56" name="AutoShape 422"/>
            <p:cNvSpPr/>
            <p:nvPr/>
          </p:nvSpPr>
          <p:spPr bwMode="auto">
            <a:xfrm>
              <a:off x="56" y="0"/>
              <a:ext cx="450" cy="2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600" h="21600">
                  <a:moveTo>
                    <a:pt x="21600" y="1905"/>
                  </a:moveTo>
                  <a:cubicBezTo>
                    <a:pt x="21600" y="610"/>
                    <a:pt x="21195" y="0"/>
                    <a:pt x="20336" y="0"/>
                  </a:cubicBezTo>
                  <a:lnTo>
                    <a:pt x="1264" y="0"/>
                  </a:lnTo>
                  <a:cubicBezTo>
                    <a:pt x="405" y="0"/>
                    <a:pt x="0" y="610"/>
                    <a:pt x="0" y="1905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905"/>
                  </a:lnTo>
                  <a:close/>
                  <a:moveTo>
                    <a:pt x="19849" y="18962"/>
                  </a:moveTo>
                  <a:lnTo>
                    <a:pt x="1751" y="18962"/>
                  </a:lnTo>
                  <a:lnTo>
                    <a:pt x="1751" y="2638"/>
                  </a:lnTo>
                  <a:lnTo>
                    <a:pt x="19849" y="2638"/>
                  </a:lnTo>
                  <a:lnTo>
                    <a:pt x="19849" y="18962"/>
                  </a:lnTo>
                  <a:close/>
                  <a:moveTo>
                    <a:pt x="19849" y="1896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dirty="0">
                <a:latin typeface="Roboto condensed"/>
                <a:cs typeface="Roboto condensed"/>
              </a:endParaRPr>
            </a:p>
          </p:txBody>
        </p:sp>
        <p:sp>
          <p:nvSpPr>
            <p:cNvPr id="57" name="AutoShape 423"/>
            <p:cNvSpPr/>
            <p:nvPr/>
          </p:nvSpPr>
          <p:spPr bwMode="auto">
            <a:xfrm>
              <a:off x="0" y="328"/>
              <a:ext cx="572" cy="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600" h="21600">
                  <a:moveTo>
                    <a:pt x="19302" y="0"/>
                  </a:moveTo>
                  <a:lnTo>
                    <a:pt x="2298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9302" y="0"/>
                  </a:lnTo>
                  <a:close/>
                  <a:moveTo>
                    <a:pt x="8272" y="14893"/>
                  </a:moveTo>
                  <a:lnTo>
                    <a:pt x="9191" y="7037"/>
                  </a:lnTo>
                  <a:lnTo>
                    <a:pt x="12408" y="7037"/>
                  </a:lnTo>
                  <a:lnTo>
                    <a:pt x="13328" y="14893"/>
                  </a:lnTo>
                  <a:lnTo>
                    <a:pt x="8272" y="14893"/>
                  </a:lnTo>
                  <a:close/>
                  <a:moveTo>
                    <a:pt x="8272" y="1489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dirty="0">
                <a:latin typeface="Roboto condensed"/>
                <a:cs typeface="Roboto condensed"/>
              </a:endParaRPr>
            </a:p>
          </p:txBody>
        </p:sp>
        <p:sp>
          <p:nvSpPr>
            <p:cNvPr id="58" name="AutoShape 424"/>
            <p:cNvSpPr/>
            <p:nvPr/>
          </p:nvSpPr>
          <p:spPr bwMode="auto">
            <a:xfrm>
              <a:off x="0" y="416"/>
              <a:ext cx="572" cy="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690" y="21600"/>
                  </a:moveTo>
                  <a:cubicBezTo>
                    <a:pt x="1465" y="21600"/>
                    <a:pt x="20318" y="21600"/>
                    <a:pt x="20911" y="21600"/>
                  </a:cubicBezTo>
                  <a:cubicBezTo>
                    <a:pt x="21552" y="21600"/>
                    <a:pt x="21600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18" y="21600"/>
                    <a:pt x="690" y="21600"/>
                  </a:cubicBezTo>
                  <a:close/>
                  <a:moveTo>
                    <a:pt x="69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dirty="0">
                <a:latin typeface="Roboto condensed"/>
                <a:cs typeface="Roboto condensed"/>
              </a:endParaRPr>
            </a:p>
          </p:txBody>
        </p:sp>
      </p:grpSp>
      <p:sp>
        <p:nvSpPr>
          <p:cNvPr id="55" name="Oval 8"/>
          <p:cNvSpPr/>
          <p:nvPr/>
        </p:nvSpPr>
        <p:spPr>
          <a:xfrm>
            <a:off x="377727" y="3638193"/>
            <a:ext cx="919578" cy="91957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latin typeface="Roboto condensed"/>
              <a:cs typeface="Roboto condensed"/>
            </a:endParaRPr>
          </a:p>
        </p:txBody>
      </p:sp>
      <p:grpSp>
        <p:nvGrpSpPr>
          <p:cNvPr id="60" name="Group 593"/>
          <p:cNvGrpSpPr/>
          <p:nvPr/>
        </p:nvGrpSpPr>
        <p:grpSpPr bwMode="auto">
          <a:xfrm>
            <a:off x="620793" y="5431473"/>
            <a:ext cx="438923" cy="364276"/>
            <a:chOff x="0" y="0"/>
            <a:chExt cx="575" cy="480"/>
          </a:xfrm>
          <a:solidFill>
            <a:schemeClr val="bg1"/>
          </a:solidFill>
        </p:grpSpPr>
        <p:sp>
          <p:nvSpPr>
            <p:cNvPr id="62" name="AutoShape 590"/>
            <p:cNvSpPr/>
            <p:nvPr/>
          </p:nvSpPr>
          <p:spPr bwMode="auto">
            <a:xfrm>
              <a:off x="0" y="0"/>
              <a:ext cx="575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1600" h="21600">
                  <a:moveTo>
                    <a:pt x="17905" y="6300"/>
                  </a:moveTo>
                  <a:lnTo>
                    <a:pt x="15882" y="0"/>
                  </a:lnTo>
                  <a:lnTo>
                    <a:pt x="0" y="7315"/>
                  </a:lnTo>
                  <a:lnTo>
                    <a:pt x="4584" y="21593"/>
                  </a:lnTo>
                  <a:lnTo>
                    <a:pt x="4584" y="21600"/>
                  </a:lnTo>
                  <a:lnTo>
                    <a:pt x="21600" y="21600"/>
                  </a:lnTo>
                  <a:lnTo>
                    <a:pt x="21600" y="6301"/>
                  </a:lnTo>
                  <a:lnTo>
                    <a:pt x="17905" y="6301"/>
                  </a:lnTo>
                  <a:lnTo>
                    <a:pt x="17905" y="6300"/>
                  </a:lnTo>
                  <a:close/>
                  <a:moveTo>
                    <a:pt x="16384" y="6300"/>
                  </a:moveTo>
                  <a:lnTo>
                    <a:pt x="6158" y="6300"/>
                  </a:lnTo>
                  <a:lnTo>
                    <a:pt x="15067" y="2197"/>
                  </a:lnTo>
                  <a:lnTo>
                    <a:pt x="16384" y="6300"/>
                  </a:lnTo>
                  <a:close/>
                  <a:moveTo>
                    <a:pt x="1835" y="8292"/>
                  </a:moveTo>
                  <a:lnTo>
                    <a:pt x="4585" y="7025"/>
                  </a:lnTo>
                  <a:lnTo>
                    <a:pt x="4585" y="16856"/>
                  </a:lnTo>
                  <a:lnTo>
                    <a:pt x="1835" y="8292"/>
                  </a:lnTo>
                  <a:close/>
                  <a:moveTo>
                    <a:pt x="6004" y="19900"/>
                  </a:moveTo>
                  <a:lnTo>
                    <a:pt x="6004" y="8001"/>
                  </a:lnTo>
                  <a:lnTo>
                    <a:pt x="20180" y="8001"/>
                  </a:lnTo>
                  <a:lnTo>
                    <a:pt x="20180" y="19900"/>
                  </a:lnTo>
                  <a:lnTo>
                    <a:pt x="6004" y="19900"/>
                  </a:lnTo>
                  <a:close/>
                  <a:moveTo>
                    <a:pt x="6004" y="199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dirty="0">
                <a:latin typeface="Roboto condensed"/>
                <a:cs typeface="Roboto condensed"/>
              </a:endParaRPr>
            </a:p>
          </p:txBody>
        </p:sp>
        <p:sp>
          <p:nvSpPr>
            <p:cNvPr id="63" name="AutoShape 591"/>
            <p:cNvSpPr/>
            <p:nvPr/>
          </p:nvSpPr>
          <p:spPr bwMode="auto">
            <a:xfrm>
              <a:off x="208" y="240"/>
              <a:ext cx="298" cy="17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18676" y="4990"/>
                  </a:moveTo>
                  <a:lnTo>
                    <a:pt x="16483" y="6268"/>
                  </a:lnTo>
                  <a:lnTo>
                    <a:pt x="14584" y="0"/>
                  </a:lnTo>
                  <a:lnTo>
                    <a:pt x="8443" y="15510"/>
                  </a:lnTo>
                  <a:lnTo>
                    <a:pt x="5154" y="11801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8676" y="4990"/>
                  </a:lnTo>
                  <a:close/>
                  <a:moveTo>
                    <a:pt x="18676" y="499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dirty="0">
                <a:latin typeface="Roboto condensed"/>
                <a:cs typeface="Roboto condensed"/>
              </a:endParaRPr>
            </a:p>
          </p:txBody>
        </p:sp>
        <p:sp>
          <p:nvSpPr>
            <p:cNvPr id="64" name="AutoShape 592"/>
            <p:cNvSpPr/>
            <p:nvPr/>
          </p:nvSpPr>
          <p:spPr bwMode="auto">
            <a:xfrm>
              <a:off x="208" y="223"/>
              <a:ext cx="71" cy="72"/>
            </a:xfrm>
            <a:custGeom>
              <a:avLst/>
              <a:gdLst>
                <a:gd name="T0" fmla="*/ 0 w 21598"/>
                <a:gd name="T1" fmla="*/ 0 h 21598"/>
                <a:gd name="T2" fmla="*/ 0 w 21598"/>
                <a:gd name="T3" fmla="*/ 0 h 21598"/>
                <a:gd name="T4" fmla="*/ 0 w 21598"/>
                <a:gd name="T5" fmla="*/ 0 h 21598"/>
                <a:gd name="T6" fmla="*/ 0 w 21598"/>
                <a:gd name="T7" fmla="*/ 0 h 21598"/>
                <a:gd name="T8" fmla="*/ 0 w 21598"/>
                <a:gd name="T9" fmla="*/ 0 h 21598"/>
                <a:gd name="T10" fmla="*/ 0 w 21598"/>
                <a:gd name="T11" fmla="*/ 0 h 21598"/>
                <a:gd name="T12" fmla="*/ 0 w 21598"/>
                <a:gd name="T13" fmla="*/ 0 h 21598"/>
                <a:gd name="T14" fmla="*/ 0 w 21598"/>
                <a:gd name="T15" fmla="*/ 0 h 21598"/>
                <a:gd name="T16" fmla="*/ 0 w 21598"/>
                <a:gd name="T17" fmla="*/ 0 h 21598"/>
                <a:gd name="T18" fmla="*/ 0 w 21598"/>
                <a:gd name="T19" fmla="*/ 0 h 21598"/>
                <a:gd name="T20" fmla="*/ 0 w 21598"/>
                <a:gd name="T21" fmla="*/ 0 h 21598"/>
                <a:gd name="T22" fmla="*/ 0 w 21598"/>
                <a:gd name="T23" fmla="*/ 0 h 21598"/>
                <a:gd name="T24" fmla="*/ 0 w 21598"/>
                <a:gd name="T25" fmla="*/ 0 h 21598"/>
                <a:gd name="T26" fmla="*/ 0 w 21598"/>
                <a:gd name="T27" fmla="*/ 0 h 21598"/>
                <a:gd name="T28" fmla="*/ 0 w 21598"/>
                <a:gd name="T29" fmla="*/ 0 h 21598"/>
                <a:gd name="T30" fmla="*/ 0 w 21598"/>
                <a:gd name="T31" fmla="*/ 0 h 21598"/>
                <a:gd name="T32" fmla="*/ 0 w 21598"/>
                <a:gd name="T33" fmla="*/ 0 h 21598"/>
                <a:gd name="T34" fmla="*/ 0 w 21598"/>
                <a:gd name="T35" fmla="*/ 0 h 215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1598" h="21598">
                  <a:moveTo>
                    <a:pt x="21598" y="10799"/>
                  </a:moveTo>
                  <a:cubicBezTo>
                    <a:pt x="21599" y="9385"/>
                    <a:pt x="21318" y="7972"/>
                    <a:pt x="20776" y="6666"/>
                  </a:cubicBezTo>
                  <a:cubicBezTo>
                    <a:pt x="20236" y="5360"/>
                    <a:pt x="19435" y="4162"/>
                    <a:pt x="18435" y="3163"/>
                  </a:cubicBezTo>
                  <a:cubicBezTo>
                    <a:pt x="17436" y="2163"/>
                    <a:pt x="16238" y="1362"/>
                    <a:pt x="14932" y="822"/>
                  </a:cubicBezTo>
                  <a:cubicBezTo>
                    <a:pt x="13626" y="280"/>
                    <a:pt x="12213" y="-1"/>
                    <a:pt x="10799" y="0"/>
                  </a:cubicBezTo>
                  <a:cubicBezTo>
                    <a:pt x="9385" y="-1"/>
                    <a:pt x="7972" y="280"/>
                    <a:pt x="6666" y="822"/>
                  </a:cubicBezTo>
                  <a:cubicBezTo>
                    <a:pt x="5360" y="1362"/>
                    <a:pt x="4162" y="2163"/>
                    <a:pt x="3163" y="3163"/>
                  </a:cubicBezTo>
                  <a:cubicBezTo>
                    <a:pt x="2163" y="4162"/>
                    <a:pt x="1362" y="5360"/>
                    <a:pt x="822" y="6666"/>
                  </a:cubicBezTo>
                  <a:cubicBezTo>
                    <a:pt x="280" y="7972"/>
                    <a:pt x="-1" y="9385"/>
                    <a:pt x="0" y="10799"/>
                  </a:cubicBezTo>
                  <a:cubicBezTo>
                    <a:pt x="-1" y="12213"/>
                    <a:pt x="280" y="13626"/>
                    <a:pt x="822" y="14932"/>
                  </a:cubicBezTo>
                  <a:cubicBezTo>
                    <a:pt x="1362" y="16238"/>
                    <a:pt x="2163" y="17436"/>
                    <a:pt x="3163" y="18435"/>
                  </a:cubicBezTo>
                  <a:cubicBezTo>
                    <a:pt x="4162" y="19435"/>
                    <a:pt x="5360" y="20236"/>
                    <a:pt x="6666" y="20776"/>
                  </a:cubicBezTo>
                  <a:cubicBezTo>
                    <a:pt x="7972" y="21318"/>
                    <a:pt x="9385" y="21599"/>
                    <a:pt x="10799" y="21598"/>
                  </a:cubicBezTo>
                  <a:cubicBezTo>
                    <a:pt x="12213" y="21599"/>
                    <a:pt x="13626" y="21318"/>
                    <a:pt x="14932" y="20776"/>
                  </a:cubicBezTo>
                  <a:cubicBezTo>
                    <a:pt x="16238" y="20236"/>
                    <a:pt x="17436" y="19435"/>
                    <a:pt x="18435" y="18435"/>
                  </a:cubicBezTo>
                  <a:cubicBezTo>
                    <a:pt x="19435" y="17436"/>
                    <a:pt x="20236" y="16238"/>
                    <a:pt x="20776" y="14932"/>
                  </a:cubicBezTo>
                  <a:cubicBezTo>
                    <a:pt x="21318" y="13626"/>
                    <a:pt x="21599" y="12213"/>
                    <a:pt x="21598" y="10799"/>
                  </a:cubicBezTo>
                  <a:close/>
                  <a:moveTo>
                    <a:pt x="21598" y="1079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dirty="0">
                <a:latin typeface="Roboto condensed"/>
                <a:cs typeface="Roboto condensed"/>
              </a:endParaRPr>
            </a:p>
          </p:txBody>
        </p:sp>
      </p:grpSp>
      <p:sp>
        <p:nvSpPr>
          <p:cNvPr id="61" name="Oval 14"/>
          <p:cNvSpPr/>
          <p:nvPr/>
        </p:nvSpPr>
        <p:spPr>
          <a:xfrm>
            <a:off x="377727" y="5159168"/>
            <a:ext cx="919578" cy="91957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latin typeface="Roboto condensed"/>
              <a:cs typeface="Roboto condensed"/>
            </a:endParaRPr>
          </a:p>
        </p:txBody>
      </p:sp>
      <p:grpSp>
        <p:nvGrpSpPr>
          <p:cNvPr id="66" name="Group 90"/>
          <p:cNvGrpSpPr/>
          <p:nvPr/>
        </p:nvGrpSpPr>
        <p:grpSpPr bwMode="auto">
          <a:xfrm>
            <a:off x="6952204" y="2345822"/>
            <a:ext cx="438923" cy="435937"/>
            <a:chOff x="0" y="0"/>
            <a:chExt cx="578" cy="573"/>
          </a:xfrm>
          <a:solidFill>
            <a:schemeClr val="bg1"/>
          </a:solidFill>
        </p:grpSpPr>
        <p:sp>
          <p:nvSpPr>
            <p:cNvPr id="68" name="AutoShape 88"/>
            <p:cNvSpPr/>
            <p:nvPr/>
          </p:nvSpPr>
          <p:spPr bwMode="auto">
            <a:xfrm>
              <a:off x="0" y="368"/>
              <a:ext cx="204" cy="20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600" h="21600">
                  <a:moveTo>
                    <a:pt x="3093" y="8514"/>
                  </a:moveTo>
                  <a:cubicBezTo>
                    <a:pt x="4628" y="10540"/>
                    <a:pt x="3309" y="14706"/>
                    <a:pt x="0" y="18328"/>
                  </a:cubicBezTo>
                  <a:lnTo>
                    <a:pt x="3281" y="21600"/>
                  </a:lnTo>
                  <a:cubicBezTo>
                    <a:pt x="6860" y="18344"/>
                    <a:pt x="10975" y="17015"/>
                    <a:pt x="13037" y="18447"/>
                  </a:cubicBezTo>
                  <a:lnTo>
                    <a:pt x="21600" y="6893"/>
                  </a:lnTo>
                  <a:lnTo>
                    <a:pt x="14691" y="0"/>
                  </a:lnTo>
                  <a:lnTo>
                    <a:pt x="3093" y="8514"/>
                  </a:lnTo>
                  <a:close/>
                  <a:moveTo>
                    <a:pt x="9876" y="14477"/>
                  </a:moveTo>
                  <a:cubicBezTo>
                    <a:pt x="9122" y="15231"/>
                    <a:pt x="7895" y="15231"/>
                    <a:pt x="7140" y="14477"/>
                  </a:cubicBezTo>
                  <a:cubicBezTo>
                    <a:pt x="6386" y="13724"/>
                    <a:pt x="6386" y="12502"/>
                    <a:pt x="7140" y="11749"/>
                  </a:cubicBezTo>
                  <a:cubicBezTo>
                    <a:pt x="7895" y="10995"/>
                    <a:pt x="9122" y="10995"/>
                    <a:pt x="9876" y="11750"/>
                  </a:cubicBezTo>
                  <a:cubicBezTo>
                    <a:pt x="10630" y="12502"/>
                    <a:pt x="10630" y="13724"/>
                    <a:pt x="9876" y="14477"/>
                  </a:cubicBezTo>
                  <a:close/>
                  <a:moveTo>
                    <a:pt x="9876" y="1447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dirty="0">
                <a:latin typeface="Roboto condensed"/>
                <a:cs typeface="Roboto condensed"/>
              </a:endParaRPr>
            </a:p>
          </p:txBody>
        </p:sp>
        <p:sp>
          <p:nvSpPr>
            <p:cNvPr id="69" name="AutoShape 89"/>
            <p:cNvSpPr/>
            <p:nvPr/>
          </p:nvSpPr>
          <p:spPr bwMode="auto">
            <a:xfrm>
              <a:off x="144" y="0"/>
              <a:ext cx="434" cy="434"/>
            </a:xfrm>
            <a:custGeom>
              <a:avLst/>
              <a:gdLst>
                <a:gd name="T0" fmla="*/ 0 w 21339"/>
                <a:gd name="T1" fmla="*/ 0 h 21340"/>
                <a:gd name="T2" fmla="*/ 0 w 21339"/>
                <a:gd name="T3" fmla="*/ 0 h 21340"/>
                <a:gd name="T4" fmla="*/ 0 w 21339"/>
                <a:gd name="T5" fmla="*/ 0 h 21340"/>
                <a:gd name="T6" fmla="*/ 0 w 21339"/>
                <a:gd name="T7" fmla="*/ 0 h 21340"/>
                <a:gd name="T8" fmla="*/ 0 w 21339"/>
                <a:gd name="T9" fmla="*/ 0 h 21340"/>
                <a:gd name="T10" fmla="*/ 0 w 21339"/>
                <a:gd name="T11" fmla="*/ 0 h 21340"/>
                <a:gd name="T12" fmla="*/ 0 w 21339"/>
                <a:gd name="T13" fmla="*/ 0 h 21340"/>
                <a:gd name="T14" fmla="*/ 0 w 21339"/>
                <a:gd name="T15" fmla="*/ 0 h 21340"/>
                <a:gd name="T16" fmla="*/ 0 w 21339"/>
                <a:gd name="T17" fmla="*/ 0 h 21340"/>
                <a:gd name="T18" fmla="*/ 0 w 21339"/>
                <a:gd name="T19" fmla="*/ 0 h 21340"/>
                <a:gd name="T20" fmla="*/ 0 w 21339"/>
                <a:gd name="T21" fmla="*/ 0 h 213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39" h="21340">
                  <a:moveTo>
                    <a:pt x="20558" y="780"/>
                  </a:moveTo>
                  <a:cubicBezTo>
                    <a:pt x="19516" y="-260"/>
                    <a:pt x="17828" y="-260"/>
                    <a:pt x="16786" y="780"/>
                  </a:cubicBezTo>
                  <a:lnTo>
                    <a:pt x="5149" y="12398"/>
                  </a:lnTo>
                  <a:lnTo>
                    <a:pt x="4701" y="11951"/>
                  </a:lnTo>
                  <a:lnTo>
                    <a:pt x="0" y="16646"/>
                  </a:lnTo>
                  <a:lnTo>
                    <a:pt x="4701" y="21340"/>
                  </a:lnTo>
                  <a:lnTo>
                    <a:pt x="9403" y="16645"/>
                  </a:lnTo>
                  <a:lnTo>
                    <a:pt x="8921" y="16164"/>
                  </a:lnTo>
                  <a:lnTo>
                    <a:pt x="20557" y="4546"/>
                  </a:lnTo>
                  <a:cubicBezTo>
                    <a:pt x="21600" y="3506"/>
                    <a:pt x="21600" y="1820"/>
                    <a:pt x="20558" y="780"/>
                  </a:cubicBezTo>
                  <a:close/>
                  <a:moveTo>
                    <a:pt x="20558" y="78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dirty="0">
                <a:latin typeface="Roboto condensed"/>
                <a:cs typeface="Roboto condensed"/>
              </a:endParaRPr>
            </a:p>
          </p:txBody>
        </p:sp>
      </p:grpSp>
      <p:sp>
        <p:nvSpPr>
          <p:cNvPr id="67" name="Oval 20"/>
          <p:cNvSpPr/>
          <p:nvPr/>
        </p:nvSpPr>
        <p:spPr>
          <a:xfrm>
            <a:off x="6720851" y="2117218"/>
            <a:ext cx="919578" cy="91957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latin typeface="Roboto condensed"/>
              <a:cs typeface="Roboto condensed"/>
            </a:endParaRPr>
          </a:p>
        </p:txBody>
      </p:sp>
      <p:grpSp>
        <p:nvGrpSpPr>
          <p:cNvPr id="71" name="Group 437"/>
          <p:cNvGrpSpPr/>
          <p:nvPr/>
        </p:nvGrpSpPr>
        <p:grpSpPr bwMode="auto">
          <a:xfrm>
            <a:off x="7002617" y="3832474"/>
            <a:ext cx="367262" cy="435937"/>
            <a:chOff x="0" y="0"/>
            <a:chExt cx="483" cy="576"/>
          </a:xfrm>
          <a:solidFill>
            <a:schemeClr val="bg1"/>
          </a:solidFill>
        </p:grpSpPr>
        <p:sp>
          <p:nvSpPr>
            <p:cNvPr id="73" name="AutoShape 435"/>
            <p:cNvSpPr/>
            <p:nvPr/>
          </p:nvSpPr>
          <p:spPr bwMode="auto">
            <a:xfrm>
              <a:off x="0" y="0"/>
              <a:ext cx="483" cy="5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1600" h="21600">
                  <a:moveTo>
                    <a:pt x="21600" y="2218"/>
                  </a:moveTo>
                  <a:lnTo>
                    <a:pt x="11590" y="2218"/>
                  </a:lnTo>
                  <a:lnTo>
                    <a:pt x="11590" y="756"/>
                  </a:lnTo>
                  <a:cubicBezTo>
                    <a:pt x="11590" y="339"/>
                    <a:pt x="11187" y="0"/>
                    <a:pt x="10690" y="0"/>
                  </a:cubicBezTo>
                  <a:cubicBezTo>
                    <a:pt x="10192" y="0"/>
                    <a:pt x="9789" y="339"/>
                    <a:pt x="9789" y="756"/>
                  </a:cubicBezTo>
                  <a:lnTo>
                    <a:pt x="9789" y="2218"/>
                  </a:lnTo>
                  <a:lnTo>
                    <a:pt x="0" y="2218"/>
                  </a:lnTo>
                  <a:lnTo>
                    <a:pt x="0" y="14675"/>
                  </a:lnTo>
                  <a:lnTo>
                    <a:pt x="6717" y="14675"/>
                  </a:lnTo>
                  <a:lnTo>
                    <a:pt x="4086" y="20400"/>
                  </a:lnTo>
                  <a:cubicBezTo>
                    <a:pt x="3877" y="20855"/>
                    <a:pt x="4146" y="21365"/>
                    <a:pt x="4688" y="21541"/>
                  </a:cubicBezTo>
                  <a:cubicBezTo>
                    <a:pt x="4812" y="21581"/>
                    <a:pt x="4940" y="21600"/>
                    <a:pt x="5066" y="21600"/>
                  </a:cubicBezTo>
                  <a:cubicBezTo>
                    <a:pt x="5488" y="21600"/>
                    <a:pt x="5886" y="21385"/>
                    <a:pt x="6047" y="21035"/>
                  </a:cubicBezTo>
                  <a:lnTo>
                    <a:pt x="8970" y="14675"/>
                  </a:lnTo>
                  <a:lnTo>
                    <a:pt x="12408" y="14675"/>
                  </a:lnTo>
                  <a:lnTo>
                    <a:pt x="15333" y="21035"/>
                  </a:lnTo>
                  <a:cubicBezTo>
                    <a:pt x="15494" y="21385"/>
                    <a:pt x="15892" y="21599"/>
                    <a:pt x="16314" y="21599"/>
                  </a:cubicBezTo>
                  <a:cubicBezTo>
                    <a:pt x="16440" y="21599"/>
                    <a:pt x="16568" y="21581"/>
                    <a:pt x="16692" y="21540"/>
                  </a:cubicBezTo>
                  <a:cubicBezTo>
                    <a:pt x="17234" y="21365"/>
                    <a:pt x="17503" y="20854"/>
                    <a:pt x="17294" y="20400"/>
                  </a:cubicBezTo>
                  <a:lnTo>
                    <a:pt x="14662" y="14675"/>
                  </a:lnTo>
                  <a:lnTo>
                    <a:pt x="21600" y="14675"/>
                  </a:lnTo>
                  <a:lnTo>
                    <a:pt x="21600" y="2218"/>
                  </a:lnTo>
                  <a:close/>
                  <a:moveTo>
                    <a:pt x="19498" y="12911"/>
                  </a:moveTo>
                  <a:lnTo>
                    <a:pt x="2102" y="12911"/>
                  </a:lnTo>
                  <a:lnTo>
                    <a:pt x="2102" y="3982"/>
                  </a:lnTo>
                  <a:lnTo>
                    <a:pt x="19498" y="3982"/>
                  </a:lnTo>
                  <a:lnTo>
                    <a:pt x="19498" y="12911"/>
                  </a:lnTo>
                  <a:close/>
                  <a:moveTo>
                    <a:pt x="19498" y="1291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dirty="0">
                <a:latin typeface="Roboto condensed"/>
                <a:cs typeface="Roboto condensed"/>
              </a:endParaRPr>
            </a:p>
          </p:txBody>
        </p:sp>
        <p:sp>
          <p:nvSpPr>
            <p:cNvPr id="74" name="AutoShape 436"/>
            <p:cNvSpPr/>
            <p:nvPr/>
          </p:nvSpPr>
          <p:spPr bwMode="auto">
            <a:xfrm>
              <a:off x="80" y="136"/>
              <a:ext cx="318" cy="16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600" h="21600">
                  <a:moveTo>
                    <a:pt x="1160" y="21600"/>
                  </a:moveTo>
                  <a:lnTo>
                    <a:pt x="8499" y="12117"/>
                  </a:lnTo>
                  <a:lnTo>
                    <a:pt x="10271" y="17202"/>
                  </a:lnTo>
                  <a:lnTo>
                    <a:pt x="18215" y="6937"/>
                  </a:lnTo>
                  <a:lnTo>
                    <a:pt x="19235" y="9860"/>
                  </a:lnTo>
                  <a:lnTo>
                    <a:pt x="21600" y="0"/>
                  </a:lnTo>
                  <a:lnTo>
                    <a:pt x="15960" y="464"/>
                  </a:lnTo>
                  <a:lnTo>
                    <a:pt x="17056" y="3610"/>
                  </a:lnTo>
                  <a:lnTo>
                    <a:pt x="10840" y="11641"/>
                  </a:lnTo>
                  <a:lnTo>
                    <a:pt x="9067" y="6556"/>
                  </a:lnTo>
                  <a:lnTo>
                    <a:pt x="0" y="18276"/>
                  </a:lnTo>
                  <a:lnTo>
                    <a:pt x="1160" y="21600"/>
                  </a:lnTo>
                  <a:close/>
                  <a:moveTo>
                    <a:pt x="116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dirty="0">
                <a:latin typeface="Roboto condensed"/>
                <a:cs typeface="Roboto condensed"/>
              </a:endParaRPr>
            </a:p>
          </p:txBody>
        </p:sp>
      </p:grpSp>
      <p:sp>
        <p:nvSpPr>
          <p:cNvPr id="72" name="Oval 25"/>
          <p:cNvSpPr/>
          <p:nvPr/>
        </p:nvSpPr>
        <p:spPr>
          <a:xfrm>
            <a:off x="6720851" y="3638193"/>
            <a:ext cx="919578" cy="91957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latin typeface="Roboto condensed"/>
              <a:cs typeface="Roboto condensed"/>
            </a:endParaRPr>
          </a:p>
        </p:txBody>
      </p:sp>
      <p:sp>
        <p:nvSpPr>
          <p:cNvPr id="76" name="TextBox 29"/>
          <p:cNvSpPr txBox="1"/>
          <p:nvPr/>
        </p:nvSpPr>
        <p:spPr>
          <a:xfrm>
            <a:off x="1397981" y="1889572"/>
            <a:ext cx="3339489" cy="5468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Roboto condensed"/>
                <a:cs typeface="Roboto condensed"/>
              </a:rPr>
              <a:t>模式：经典</a:t>
            </a:r>
            <a:r>
              <a:rPr lang="en-US" altLang="zh-CN" sz="2400" dirty="0">
                <a:solidFill>
                  <a:schemeClr val="bg1"/>
                </a:solidFill>
                <a:latin typeface="Roboto condensed"/>
                <a:cs typeface="Roboto condensed"/>
              </a:rPr>
              <a:t>&amp;</a:t>
            </a:r>
            <a:r>
              <a:rPr lang="zh-CN" altLang="en-US" sz="2400" dirty="0">
                <a:solidFill>
                  <a:schemeClr val="bg1"/>
                </a:solidFill>
                <a:latin typeface="Roboto condensed"/>
                <a:cs typeface="Roboto condensed"/>
              </a:rPr>
              <a:t>无尽</a:t>
            </a:r>
            <a:endParaRPr lang="en-US" sz="2400" dirty="0">
              <a:solidFill>
                <a:schemeClr val="bg1"/>
              </a:solidFill>
              <a:latin typeface="Roboto condensed"/>
              <a:cs typeface="Roboto condensed"/>
            </a:endParaRPr>
          </a:p>
        </p:txBody>
      </p:sp>
      <p:sp>
        <p:nvSpPr>
          <p:cNvPr id="77" name="TextBox 30"/>
          <p:cNvSpPr txBox="1"/>
          <p:nvPr/>
        </p:nvSpPr>
        <p:spPr>
          <a:xfrm>
            <a:off x="1397982" y="2274942"/>
            <a:ext cx="4129962" cy="836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Roboto condensed"/>
                <a:cs typeface="Roboto condensed"/>
              </a:rPr>
              <a:t>游戏模式开发了经典模式和无尽模式两种模式，经典模式和无尽模式最大的区别在于无尽模式是没有时间限制的。因此想要通关经典模式有着更大的挑战</a:t>
            </a:r>
            <a:endParaRPr lang="en-US" sz="1200" dirty="0">
              <a:solidFill>
                <a:schemeClr val="bg1"/>
              </a:solidFill>
              <a:latin typeface="Roboto condensed"/>
              <a:cs typeface="Roboto condensed"/>
            </a:endParaRPr>
          </a:p>
        </p:txBody>
      </p:sp>
      <p:sp>
        <p:nvSpPr>
          <p:cNvPr id="79" name="TextBox 32"/>
          <p:cNvSpPr txBox="1"/>
          <p:nvPr/>
        </p:nvSpPr>
        <p:spPr>
          <a:xfrm>
            <a:off x="1397982" y="3422950"/>
            <a:ext cx="4023892" cy="5468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Roboto condensed"/>
                <a:cs typeface="Roboto condensed"/>
              </a:rPr>
              <a:t>功能：重排</a:t>
            </a:r>
            <a:r>
              <a:rPr lang="en-US" altLang="zh-CN" sz="2400" dirty="0">
                <a:solidFill>
                  <a:schemeClr val="bg1"/>
                </a:solidFill>
                <a:latin typeface="Roboto condensed"/>
                <a:cs typeface="Roboto condensed"/>
              </a:rPr>
              <a:t>&amp;</a:t>
            </a:r>
            <a:r>
              <a:rPr lang="zh-CN" altLang="en-US" sz="2400" dirty="0">
                <a:solidFill>
                  <a:schemeClr val="bg1"/>
                </a:solidFill>
                <a:latin typeface="Roboto condensed"/>
                <a:cs typeface="Roboto condensed"/>
              </a:rPr>
              <a:t>提示</a:t>
            </a:r>
            <a:r>
              <a:rPr lang="en-US" altLang="zh-CN" sz="2400" dirty="0">
                <a:solidFill>
                  <a:schemeClr val="bg1"/>
                </a:solidFill>
                <a:latin typeface="Roboto condensed"/>
                <a:cs typeface="Roboto condensed"/>
              </a:rPr>
              <a:t>&amp;</a:t>
            </a:r>
            <a:r>
              <a:rPr lang="zh-CN" altLang="en-US" sz="2400" dirty="0">
                <a:solidFill>
                  <a:schemeClr val="bg1"/>
                </a:solidFill>
                <a:latin typeface="Roboto condensed"/>
                <a:cs typeface="Roboto condensed"/>
              </a:rPr>
              <a:t>暂停</a:t>
            </a:r>
            <a:endParaRPr lang="en-US" sz="2400" dirty="0">
              <a:solidFill>
                <a:schemeClr val="bg1"/>
              </a:solidFill>
              <a:latin typeface="Roboto condensed"/>
              <a:cs typeface="Roboto condensed"/>
            </a:endParaRPr>
          </a:p>
        </p:txBody>
      </p:sp>
      <p:sp>
        <p:nvSpPr>
          <p:cNvPr id="80" name="TextBox 33"/>
          <p:cNvSpPr txBox="1"/>
          <p:nvPr/>
        </p:nvSpPr>
        <p:spPr>
          <a:xfrm>
            <a:off x="1397982" y="3808320"/>
            <a:ext cx="4129962" cy="836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Roboto condensed"/>
                <a:cs typeface="Roboto condensed"/>
              </a:rPr>
              <a:t>游戏主界面的功能包括</a:t>
            </a:r>
            <a:r>
              <a:rPr lang="en-US" altLang="zh-CN" sz="1200" dirty="0">
                <a:solidFill>
                  <a:schemeClr val="bg1"/>
                </a:solidFill>
                <a:latin typeface="Roboto condensed"/>
                <a:cs typeface="Roboto condensed"/>
              </a:rPr>
              <a:t>【</a:t>
            </a:r>
            <a:r>
              <a:rPr lang="zh-CN" altLang="en-US" sz="1200" dirty="0">
                <a:solidFill>
                  <a:schemeClr val="bg1"/>
                </a:solidFill>
                <a:latin typeface="Roboto condensed"/>
                <a:cs typeface="Roboto condensed"/>
              </a:rPr>
              <a:t>重排</a:t>
            </a:r>
            <a:r>
              <a:rPr lang="en-US" altLang="zh-CN" sz="1200" dirty="0">
                <a:solidFill>
                  <a:schemeClr val="bg1"/>
                </a:solidFill>
                <a:latin typeface="Roboto condensed"/>
                <a:cs typeface="Roboto condensed"/>
              </a:rPr>
              <a:t>】【</a:t>
            </a:r>
            <a:r>
              <a:rPr lang="zh-CN" altLang="en-US" sz="1200" dirty="0">
                <a:solidFill>
                  <a:schemeClr val="bg1"/>
                </a:solidFill>
                <a:latin typeface="Roboto condensed"/>
                <a:cs typeface="Roboto condensed"/>
              </a:rPr>
              <a:t>提示</a:t>
            </a:r>
            <a:r>
              <a:rPr lang="en-US" altLang="zh-CN" sz="1200" dirty="0">
                <a:solidFill>
                  <a:schemeClr val="bg1"/>
                </a:solidFill>
                <a:latin typeface="Roboto condensed"/>
                <a:cs typeface="Roboto condensed"/>
              </a:rPr>
              <a:t>】【</a:t>
            </a:r>
            <a:r>
              <a:rPr lang="zh-CN" altLang="en-US" sz="1200" dirty="0">
                <a:solidFill>
                  <a:schemeClr val="bg1"/>
                </a:solidFill>
                <a:latin typeface="Roboto condensed"/>
                <a:cs typeface="Roboto condensed"/>
              </a:rPr>
              <a:t>暂停</a:t>
            </a:r>
            <a:r>
              <a:rPr lang="en-US" altLang="zh-CN" sz="1200" dirty="0">
                <a:solidFill>
                  <a:schemeClr val="bg1"/>
                </a:solidFill>
                <a:latin typeface="Roboto condensed"/>
                <a:cs typeface="Roboto condensed"/>
              </a:rPr>
              <a:t>】</a:t>
            </a:r>
            <a:r>
              <a:rPr lang="zh-CN" altLang="en-US" sz="1200" dirty="0">
                <a:solidFill>
                  <a:schemeClr val="bg1"/>
                </a:solidFill>
                <a:latin typeface="Roboto condensed"/>
                <a:cs typeface="Roboto condensed"/>
              </a:rPr>
              <a:t>，其中重排功能可以将棋盘中所有的棋子重新排列，提示功能可以标出一对可以消除的棋子，暂停功能可以暂停游戏</a:t>
            </a:r>
            <a:endParaRPr lang="en-US" altLang="zh-CN" sz="1200" dirty="0">
              <a:solidFill>
                <a:schemeClr val="bg1"/>
              </a:solidFill>
              <a:latin typeface="Roboto condensed"/>
              <a:cs typeface="Roboto condensed"/>
            </a:endParaRPr>
          </a:p>
        </p:txBody>
      </p:sp>
      <p:sp>
        <p:nvSpPr>
          <p:cNvPr id="82" name="TextBox 35"/>
          <p:cNvSpPr txBox="1"/>
          <p:nvPr/>
        </p:nvSpPr>
        <p:spPr>
          <a:xfrm>
            <a:off x="1397982" y="4956328"/>
            <a:ext cx="3339488" cy="5560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Roboto condensed"/>
                <a:cs typeface="Roboto condensed"/>
              </a:rPr>
              <a:t>素材：水果</a:t>
            </a:r>
            <a:r>
              <a:rPr lang="en-US" altLang="zh-CN" sz="2400" dirty="0">
                <a:solidFill>
                  <a:schemeClr val="bg1"/>
                </a:solidFill>
                <a:latin typeface="Roboto condensed"/>
                <a:cs typeface="Roboto condensed"/>
              </a:rPr>
              <a:t>&amp;</a:t>
            </a:r>
            <a:r>
              <a:rPr lang="zh-CN" altLang="en-US" sz="2400" dirty="0">
                <a:solidFill>
                  <a:schemeClr val="bg1"/>
                </a:solidFill>
                <a:latin typeface="Roboto condensed"/>
                <a:cs typeface="Roboto condensed"/>
              </a:rPr>
              <a:t>蔬菜</a:t>
            </a:r>
            <a:endParaRPr lang="en-US" sz="2400" dirty="0">
              <a:solidFill>
                <a:schemeClr val="bg1"/>
              </a:solidFill>
              <a:latin typeface="Roboto condensed"/>
              <a:cs typeface="Roboto condensed"/>
            </a:endParaRPr>
          </a:p>
        </p:txBody>
      </p:sp>
      <p:sp>
        <p:nvSpPr>
          <p:cNvPr id="83" name="TextBox 36"/>
          <p:cNvSpPr txBox="1"/>
          <p:nvPr/>
        </p:nvSpPr>
        <p:spPr>
          <a:xfrm>
            <a:off x="1397982" y="5341698"/>
            <a:ext cx="4129962" cy="836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Roboto condensed"/>
                <a:cs typeface="Roboto condensed"/>
              </a:rPr>
              <a:t>在收集游戏素材的时候，游戏主题我们选用了最经典的水果和蔬菜，分别用于经典模式和无尽模式，提高游戏的趣味性，同时给玩家更好的游戏体验</a:t>
            </a:r>
            <a:endParaRPr lang="en-US" sz="1200" dirty="0">
              <a:solidFill>
                <a:schemeClr val="bg1"/>
              </a:solidFill>
              <a:latin typeface="Roboto condensed"/>
              <a:cs typeface="Roboto condensed"/>
            </a:endParaRPr>
          </a:p>
        </p:txBody>
      </p:sp>
      <p:sp>
        <p:nvSpPr>
          <p:cNvPr id="85" name="TextBox 38"/>
          <p:cNvSpPr txBox="1"/>
          <p:nvPr/>
        </p:nvSpPr>
        <p:spPr>
          <a:xfrm>
            <a:off x="7745958" y="1889572"/>
            <a:ext cx="3048060" cy="5560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Roboto condensed"/>
                <a:cs typeface="Roboto condensed"/>
              </a:rPr>
              <a:t>界面设计</a:t>
            </a:r>
            <a:endParaRPr lang="en-US" sz="2400" dirty="0">
              <a:solidFill>
                <a:schemeClr val="bg1"/>
              </a:solidFill>
              <a:latin typeface="Roboto condensed"/>
              <a:cs typeface="Roboto condensed"/>
            </a:endParaRPr>
          </a:p>
        </p:txBody>
      </p:sp>
      <p:sp>
        <p:nvSpPr>
          <p:cNvPr id="86" name="TextBox 39"/>
          <p:cNvSpPr txBox="1"/>
          <p:nvPr/>
        </p:nvSpPr>
        <p:spPr>
          <a:xfrm>
            <a:off x="7745958" y="2274942"/>
            <a:ext cx="4129962" cy="836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Roboto condensed"/>
                <a:cs typeface="Roboto condensed"/>
              </a:rPr>
              <a:t>界面设计偏向于简洁化，在游戏的主界面的设计上，保证游戏界面与提示标识和功能按钮分离。功能按钮置于底端并让宽度占满底端，保证易于点击</a:t>
            </a:r>
            <a:endParaRPr lang="en-US" sz="1200" dirty="0">
              <a:solidFill>
                <a:schemeClr val="bg1"/>
              </a:solidFill>
              <a:latin typeface="Roboto condensed"/>
              <a:cs typeface="Roboto condensed"/>
            </a:endParaRPr>
          </a:p>
        </p:txBody>
      </p:sp>
      <p:sp>
        <p:nvSpPr>
          <p:cNvPr id="88" name="TextBox 41"/>
          <p:cNvSpPr txBox="1"/>
          <p:nvPr/>
        </p:nvSpPr>
        <p:spPr>
          <a:xfrm>
            <a:off x="7745958" y="3422950"/>
            <a:ext cx="1805878" cy="5560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Roboto condensed"/>
                <a:cs typeface="Roboto condensed"/>
              </a:rPr>
              <a:t>闯关机制</a:t>
            </a:r>
            <a:endParaRPr lang="en-US" altLang="zh-CN" sz="2400" dirty="0">
              <a:solidFill>
                <a:schemeClr val="bg1"/>
              </a:solidFill>
              <a:latin typeface="Roboto condensed"/>
              <a:cs typeface="Roboto condensed"/>
            </a:endParaRPr>
          </a:p>
        </p:txBody>
      </p:sp>
      <p:sp>
        <p:nvSpPr>
          <p:cNvPr id="89" name="TextBox 42"/>
          <p:cNvSpPr txBox="1"/>
          <p:nvPr/>
        </p:nvSpPr>
        <p:spPr>
          <a:xfrm>
            <a:off x="7745958" y="3808320"/>
            <a:ext cx="4129962" cy="836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Roboto condensed"/>
                <a:cs typeface="Roboto condensed"/>
              </a:rPr>
              <a:t>开发闯关机制，让用户在玩连连看时可以不断通关，通关后增加关卡难度，让用户在闯关的过程中体验到练练看的乐趣</a:t>
            </a:r>
            <a:endParaRPr lang="en-US" sz="1200" dirty="0">
              <a:solidFill>
                <a:schemeClr val="bg1"/>
              </a:solidFill>
              <a:latin typeface="Roboto condensed"/>
              <a:cs typeface="Roboto condensed"/>
            </a:endParaRPr>
          </a:p>
        </p:txBody>
      </p:sp>
      <p:sp>
        <p:nvSpPr>
          <p:cNvPr id="91" name="TextBox 44"/>
          <p:cNvSpPr txBox="1"/>
          <p:nvPr/>
        </p:nvSpPr>
        <p:spPr>
          <a:xfrm>
            <a:off x="7745958" y="4956328"/>
            <a:ext cx="1805878" cy="5560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Roboto condensed"/>
                <a:cs typeface="Roboto condensed"/>
              </a:rPr>
              <a:t>游戏彩蛋</a:t>
            </a:r>
            <a:endParaRPr lang="en-US" altLang="zh-CN" sz="2400" dirty="0">
              <a:solidFill>
                <a:schemeClr val="bg1"/>
              </a:solidFill>
              <a:latin typeface="Roboto condensed"/>
              <a:cs typeface="Roboto condensed"/>
            </a:endParaRPr>
          </a:p>
        </p:txBody>
      </p:sp>
      <p:sp>
        <p:nvSpPr>
          <p:cNvPr id="92" name="TextBox 45"/>
          <p:cNvSpPr txBox="1"/>
          <p:nvPr/>
        </p:nvSpPr>
        <p:spPr>
          <a:xfrm>
            <a:off x="7745958" y="5341698"/>
            <a:ext cx="4129962" cy="57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Roboto condensed"/>
                <a:cs typeface="Roboto condensed"/>
              </a:rPr>
              <a:t>加入了一些简单的游戏彩蛋，比如点击主界面的标题时会出现</a:t>
            </a:r>
            <a:r>
              <a:rPr lang="en-US" altLang="zh-CN" sz="1200" dirty="0">
                <a:solidFill>
                  <a:schemeClr val="bg1"/>
                </a:solidFill>
                <a:latin typeface="Roboto condensed"/>
                <a:cs typeface="Roboto condensed"/>
              </a:rPr>
              <a:t>Toast</a:t>
            </a:r>
            <a:r>
              <a:rPr lang="zh-CN" altLang="en-US" sz="1200" dirty="0">
                <a:solidFill>
                  <a:schemeClr val="bg1"/>
                </a:solidFill>
                <a:latin typeface="Roboto condensed"/>
                <a:cs typeface="Roboto condensed"/>
              </a:rPr>
              <a:t>提示</a:t>
            </a:r>
            <a:endParaRPr lang="en-US" sz="1200" dirty="0">
              <a:solidFill>
                <a:schemeClr val="bg1"/>
              </a:solidFill>
              <a:latin typeface="Roboto condensed"/>
              <a:cs typeface="Roboto condensed"/>
            </a:endParaRPr>
          </a:p>
        </p:txBody>
      </p:sp>
      <p:sp>
        <p:nvSpPr>
          <p:cNvPr id="94" name="Oval 47"/>
          <p:cNvSpPr/>
          <p:nvPr/>
        </p:nvSpPr>
        <p:spPr>
          <a:xfrm>
            <a:off x="6720851" y="5159168"/>
            <a:ext cx="919578" cy="919578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latin typeface="Roboto condensed"/>
              <a:cs typeface="Roboto condensed"/>
            </a:endParaRPr>
          </a:p>
        </p:txBody>
      </p:sp>
      <p:grpSp>
        <p:nvGrpSpPr>
          <p:cNvPr id="95" name="Group 222"/>
          <p:cNvGrpSpPr/>
          <p:nvPr/>
        </p:nvGrpSpPr>
        <p:grpSpPr bwMode="auto">
          <a:xfrm>
            <a:off x="6993857" y="5445444"/>
            <a:ext cx="400107" cy="310530"/>
            <a:chOff x="0" y="0"/>
            <a:chExt cx="576" cy="443"/>
          </a:xfrm>
          <a:solidFill>
            <a:schemeClr val="bg1"/>
          </a:solidFill>
        </p:grpSpPr>
        <p:sp>
          <p:nvSpPr>
            <p:cNvPr id="96" name="AutoShape 220"/>
            <p:cNvSpPr/>
            <p:nvPr/>
          </p:nvSpPr>
          <p:spPr bwMode="auto">
            <a:xfrm>
              <a:off x="0" y="0"/>
              <a:ext cx="576" cy="3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600" h="21600">
                  <a:moveTo>
                    <a:pt x="18979" y="9813"/>
                  </a:moveTo>
                  <a:cubicBezTo>
                    <a:pt x="18987" y="9628"/>
                    <a:pt x="18998" y="9444"/>
                    <a:pt x="18998" y="9257"/>
                  </a:cubicBezTo>
                  <a:cubicBezTo>
                    <a:pt x="18998" y="4145"/>
                    <a:pt x="16122" y="0"/>
                    <a:pt x="12573" y="0"/>
                  </a:cubicBezTo>
                  <a:cubicBezTo>
                    <a:pt x="10013" y="0"/>
                    <a:pt x="7810" y="2160"/>
                    <a:pt x="6777" y="5279"/>
                  </a:cubicBezTo>
                  <a:cubicBezTo>
                    <a:pt x="6276" y="4719"/>
                    <a:pt x="5648" y="4383"/>
                    <a:pt x="4964" y="4383"/>
                  </a:cubicBezTo>
                  <a:cubicBezTo>
                    <a:pt x="3328" y="4383"/>
                    <a:pt x="2000" y="6295"/>
                    <a:pt x="2000" y="8653"/>
                  </a:cubicBezTo>
                  <a:cubicBezTo>
                    <a:pt x="2000" y="9096"/>
                    <a:pt x="2047" y="9524"/>
                    <a:pt x="2134" y="9925"/>
                  </a:cubicBezTo>
                  <a:cubicBezTo>
                    <a:pt x="858" y="11019"/>
                    <a:pt x="0" y="13019"/>
                    <a:pt x="0" y="15314"/>
                  </a:cubicBezTo>
                  <a:cubicBezTo>
                    <a:pt x="0" y="18744"/>
                    <a:pt x="1912" y="21527"/>
                    <a:pt x="4285" y="21579"/>
                  </a:cubicBezTo>
                  <a:lnTo>
                    <a:pt x="4285" y="21583"/>
                  </a:lnTo>
                  <a:lnTo>
                    <a:pt x="4335" y="21583"/>
                  </a:lnTo>
                  <a:cubicBezTo>
                    <a:pt x="4341" y="21583"/>
                    <a:pt x="4347" y="21584"/>
                    <a:pt x="4353" y="21584"/>
                  </a:cubicBezTo>
                  <a:cubicBezTo>
                    <a:pt x="4359" y="21584"/>
                    <a:pt x="4364" y="21583"/>
                    <a:pt x="4370" y="21583"/>
                  </a:cubicBezTo>
                  <a:lnTo>
                    <a:pt x="7713" y="21583"/>
                  </a:lnTo>
                  <a:lnTo>
                    <a:pt x="7713" y="19075"/>
                  </a:lnTo>
                  <a:lnTo>
                    <a:pt x="6761" y="19075"/>
                  </a:lnTo>
                  <a:cubicBezTo>
                    <a:pt x="5842" y="19075"/>
                    <a:pt x="5083" y="18421"/>
                    <a:pt x="4728" y="17327"/>
                  </a:cubicBezTo>
                  <a:cubicBezTo>
                    <a:pt x="4373" y="16233"/>
                    <a:pt x="4513" y="14974"/>
                    <a:pt x="5102" y="13959"/>
                  </a:cubicBezTo>
                  <a:lnTo>
                    <a:pt x="8860" y="7492"/>
                  </a:lnTo>
                  <a:cubicBezTo>
                    <a:pt x="9334" y="6677"/>
                    <a:pt x="10019" y="6210"/>
                    <a:pt x="10739" y="6210"/>
                  </a:cubicBezTo>
                  <a:cubicBezTo>
                    <a:pt x="11460" y="6210"/>
                    <a:pt x="12144" y="6677"/>
                    <a:pt x="12618" y="7493"/>
                  </a:cubicBezTo>
                  <a:lnTo>
                    <a:pt x="16376" y="13960"/>
                  </a:lnTo>
                  <a:cubicBezTo>
                    <a:pt x="16966" y="14974"/>
                    <a:pt x="17105" y="16233"/>
                    <a:pt x="16750" y="17327"/>
                  </a:cubicBezTo>
                  <a:cubicBezTo>
                    <a:pt x="16395" y="18421"/>
                    <a:pt x="15635" y="19075"/>
                    <a:pt x="14718" y="19075"/>
                  </a:cubicBezTo>
                  <a:lnTo>
                    <a:pt x="13765" y="19075"/>
                  </a:lnTo>
                  <a:lnTo>
                    <a:pt x="13765" y="21583"/>
                  </a:lnTo>
                  <a:lnTo>
                    <a:pt x="17114" y="21583"/>
                  </a:lnTo>
                  <a:cubicBezTo>
                    <a:pt x="17191" y="21589"/>
                    <a:pt x="17268" y="21600"/>
                    <a:pt x="17346" y="21600"/>
                  </a:cubicBezTo>
                  <a:cubicBezTo>
                    <a:pt x="19696" y="21600"/>
                    <a:pt x="21600" y="18856"/>
                    <a:pt x="21600" y="15472"/>
                  </a:cubicBezTo>
                  <a:cubicBezTo>
                    <a:pt x="21600" y="12921"/>
                    <a:pt x="20518" y="10735"/>
                    <a:pt x="18979" y="9813"/>
                  </a:cubicBezTo>
                  <a:close/>
                  <a:moveTo>
                    <a:pt x="18979" y="981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dirty="0">
                <a:latin typeface="Roboto condensed"/>
                <a:cs typeface="Roboto condensed"/>
              </a:endParaRPr>
            </a:p>
          </p:txBody>
        </p:sp>
        <p:sp>
          <p:nvSpPr>
            <p:cNvPr id="97" name="AutoShape 221"/>
            <p:cNvSpPr/>
            <p:nvPr/>
          </p:nvSpPr>
          <p:spPr bwMode="auto">
            <a:xfrm>
              <a:off x="168" y="168"/>
              <a:ext cx="234" cy="275"/>
            </a:xfrm>
            <a:custGeom>
              <a:avLst/>
              <a:gdLst>
                <a:gd name="T0" fmla="*/ 0 w 20986"/>
                <a:gd name="T1" fmla="*/ 0 h 21600"/>
                <a:gd name="T2" fmla="*/ 0 w 20986"/>
                <a:gd name="T3" fmla="*/ 0 h 21600"/>
                <a:gd name="T4" fmla="*/ 0 w 20986"/>
                <a:gd name="T5" fmla="*/ 0 h 21600"/>
                <a:gd name="T6" fmla="*/ 0 w 20986"/>
                <a:gd name="T7" fmla="*/ 0 h 21600"/>
                <a:gd name="T8" fmla="*/ 0 w 20986"/>
                <a:gd name="T9" fmla="*/ 0 h 21600"/>
                <a:gd name="T10" fmla="*/ 0 w 20986"/>
                <a:gd name="T11" fmla="*/ 0 h 21600"/>
                <a:gd name="T12" fmla="*/ 0 w 20986"/>
                <a:gd name="T13" fmla="*/ 0 h 21600"/>
                <a:gd name="T14" fmla="*/ 0 w 20986"/>
                <a:gd name="T15" fmla="*/ 0 h 21600"/>
                <a:gd name="T16" fmla="*/ 0 w 20986"/>
                <a:gd name="T17" fmla="*/ 0 h 21600"/>
                <a:gd name="T18" fmla="*/ 0 w 20986"/>
                <a:gd name="T19" fmla="*/ 0 h 21600"/>
                <a:gd name="T20" fmla="*/ 0 w 20986"/>
                <a:gd name="T21" fmla="*/ 0 h 21600"/>
                <a:gd name="T22" fmla="*/ 0 w 20986"/>
                <a:gd name="T23" fmla="*/ 0 h 21600"/>
                <a:gd name="T24" fmla="*/ 0 w 20986"/>
                <a:gd name="T25" fmla="*/ 0 h 21600"/>
                <a:gd name="T26" fmla="*/ 0 w 20986"/>
                <a:gd name="T27" fmla="*/ 0 h 21600"/>
                <a:gd name="T28" fmla="*/ 0 w 20986"/>
                <a:gd name="T29" fmla="*/ 0 h 21600"/>
                <a:gd name="T30" fmla="*/ 0 w 20986"/>
                <a:gd name="T31" fmla="*/ 0 h 21600"/>
                <a:gd name="T32" fmla="*/ 0 w 20986"/>
                <a:gd name="T33" fmla="*/ 0 h 216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986" h="21600">
                  <a:moveTo>
                    <a:pt x="20639" y="9912"/>
                  </a:moveTo>
                  <a:lnTo>
                    <a:pt x="11682" y="514"/>
                  </a:lnTo>
                  <a:cubicBezTo>
                    <a:pt x="11355" y="171"/>
                    <a:pt x="10923" y="0"/>
                    <a:pt x="10493" y="0"/>
                  </a:cubicBezTo>
                  <a:cubicBezTo>
                    <a:pt x="10062" y="0"/>
                    <a:pt x="9631" y="171"/>
                    <a:pt x="9304" y="514"/>
                  </a:cubicBezTo>
                  <a:lnTo>
                    <a:pt x="347" y="9912"/>
                  </a:lnTo>
                  <a:cubicBezTo>
                    <a:pt x="-307" y="10598"/>
                    <a:pt x="-9" y="11159"/>
                    <a:pt x="1010" y="11159"/>
                  </a:cubicBezTo>
                  <a:lnTo>
                    <a:pt x="5719" y="11159"/>
                  </a:lnTo>
                  <a:cubicBezTo>
                    <a:pt x="6228" y="11159"/>
                    <a:pt x="6898" y="11159"/>
                    <a:pt x="7570" y="11159"/>
                  </a:cubicBezTo>
                  <a:lnTo>
                    <a:pt x="7570" y="19974"/>
                  </a:lnTo>
                  <a:cubicBezTo>
                    <a:pt x="7570" y="20868"/>
                    <a:pt x="8404" y="21600"/>
                    <a:pt x="9423" y="21600"/>
                  </a:cubicBezTo>
                  <a:lnTo>
                    <a:pt x="11565" y="21600"/>
                  </a:lnTo>
                  <a:cubicBezTo>
                    <a:pt x="12584" y="21600"/>
                    <a:pt x="13418" y="20868"/>
                    <a:pt x="13418" y="19974"/>
                  </a:cubicBezTo>
                  <a:lnTo>
                    <a:pt x="13418" y="11159"/>
                  </a:lnTo>
                  <a:cubicBezTo>
                    <a:pt x="14088" y="11159"/>
                    <a:pt x="14760" y="11159"/>
                    <a:pt x="15269" y="11159"/>
                  </a:cubicBezTo>
                  <a:lnTo>
                    <a:pt x="19977" y="11159"/>
                  </a:lnTo>
                  <a:cubicBezTo>
                    <a:pt x="20995" y="11159"/>
                    <a:pt x="21293" y="10598"/>
                    <a:pt x="20639" y="9912"/>
                  </a:cubicBezTo>
                  <a:close/>
                  <a:moveTo>
                    <a:pt x="20639" y="991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dirty="0">
                <a:latin typeface="Roboto condensed"/>
                <a:cs typeface="Roboto condensed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3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9900" b="1" dirty="0">
                <a:solidFill>
                  <a:srgbClr val="3099D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1" y="4714518"/>
            <a:ext cx="9405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程序演示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6" cy="104046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9" cy="3232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6600" b="1" dirty="0">
                <a:solidFill>
                  <a:srgbClr val="3099D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程序演示</a:t>
            </a:r>
          </a:p>
        </p:txBody>
      </p:sp>
      <p:sp>
        <p:nvSpPr>
          <p:cNvPr id="42" name="Text Placeholder 3"/>
          <p:cNvSpPr txBox="1"/>
          <p:nvPr/>
        </p:nvSpPr>
        <p:spPr>
          <a:xfrm>
            <a:off x="719402" y="1485090"/>
            <a:ext cx="3030855" cy="31419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lvl9pPr>
          </a:lstStyle>
          <a:p>
            <a:r>
              <a:rPr lang="zh-CN" altLang="en-US" dirty="0"/>
              <a:t>主界面</a:t>
            </a:r>
            <a:endParaRPr lang="en-US" dirty="0"/>
          </a:p>
        </p:txBody>
      </p:sp>
      <p:sp>
        <p:nvSpPr>
          <p:cNvPr id="48" name="Text Placeholder 10"/>
          <p:cNvSpPr txBox="1"/>
          <p:nvPr/>
        </p:nvSpPr>
        <p:spPr>
          <a:xfrm>
            <a:off x="3750257" y="1489170"/>
            <a:ext cx="3030855" cy="3141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bg1"/>
                </a:solidFill>
              </a:rPr>
              <a:t>游戏主界面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908164E4-CC4D-43F6-80F5-88683493A5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63" y="1868396"/>
            <a:ext cx="2494802" cy="4989604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491C92F0-1FD3-44F4-A732-055FC2D803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026" y="1868396"/>
            <a:ext cx="2494802" cy="4989604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79A6062A-0B11-4A4C-9973-8A9CCA204A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129" y="1865829"/>
            <a:ext cx="2496086" cy="4992171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9EE0D6B1-A819-4CAA-83AF-8D2A7D772E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640" y="1865828"/>
            <a:ext cx="2496086" cy="4992171"/>
          </a:xfrm>
          <a:prstGeom prst="rect">
            <a:avLst/>
          </a:prstGeom>
        </p:spPr>
      </p:pic>
      <p:sp>
        <p:nvSpPr>
          <p:cNvPr id="64" name="Text Placeholder 10">
            <a:extLst>
              <a:ext uri="{FF2B5EF4-FFF2-40B4-BE49-F238E27FC236}">
                <a16:creationId xmlns:a16="http://schemas.microsoft.com/office/drawing/2014/main" id="{10FFE8C7-DF32-4725-88E3-B61D77E19E26}"/>
              </a:ext>
            </a:extLst>
          </p:cNvPr>
          <p:cNvSpPr txBox="1"/>
          <p:nvPr/>
        </p:nvSpPr>
        <p:spPr>
          <a:xfrm>
            <a:off x="6781112" y="1485089"/>
            <a:ext cx="3030855" cy="3141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bg1"/>
                </a:solidFill>
              </a:rPr>
              <a:t>选中棋子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65" name="Text Placeholder 10">
            <a:extLst>
              <a:ext uri="{FF2B5EF4-FFF2-40B4-BE49-F238E27FC236}">
                <a16:creationId xmlns:a16="http://schemas.microsoft.com/office/drawing/2014/main" id="{28556DF3-AB55-4782-B732-EF20F6642864}"/>
              </a:ext>
            </a:extLst>
          </p:cNvPr>
          <p:cNvSpPr txBox="1"/>
          <p:nvPr/>
        </p:nvSpPr>
        <p:spPr>
          <a:xfrm>
            <a:off x="9885539" y="1470628"/>
            <a:ext cx="3030855" cy="3141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bg1"/>
                </a:solidFill>
              </a:rPr>
              <a:t>提示功能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608</Words>
  <Application>Microsoft Office PowerPoint</Application>
  <PresentationFormat>宽屏</PresentationFormat>
  <Paragraphs>87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맑은 고딕</vt:lpstr>
      <vt:lpstr>Roboto condensed</vt:lpstr>
      <vt:lpstr>Roboto condensed light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MOMODASUCAI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锐旗设计；https://9ppt.taobao.com</cp:keywords>
  <cp:lastModifiedBy>Administrator</cp:lastModifiedBy>
  <cp:revision>141</cp:revision>
  <dcterms:created xsi:type="dcterms:W3CDTF">2014-12-02T14:52:00Z</dcterms:created>
  <dcterms:modified xsi:type="dcterms:W3CDTF">2018-07-12T14:43:51Z</dcterms:modified>
  <cp:category>锐旗设计；https://9ppt.taobao.com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