
<file path=[Content_Types].xml><?xml version="1.0" encoding="utf-8"?>
<Types xmlns="http://schemas.openxmlformats.org/package/2006/content-types">
  <Default Extension="wav" ContentType="audio/x-wav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microsoft.com/office/2007/relationships/media" Target="../media/audio2.wav"/><Relationship Id="rId5" Type="http://schemas.openxmlformats.org/officeDocument/2006/relationships/audio" Target="../media/audio2.wav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microsoft.com/office/2007/relationships/media" Target="../media/audio1.wav"/><Relationship Id="rId10" Type="http://schemas.openxmlformats.org/officeDocument/2006/relationships/notesSlide" Target="../notesSlides/notesSlide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9" Type="http://schemas.microsoft.com/office/2007/relationships/media" Target="../media/audio5.wav"/><Relationship Id="rId8" Type="http://schemas.openxmlformats.org/officeDocument/2006/relationships/audio" Target="../media/audio5.wav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microsoft.com/office/2007/relationships/media" Target="../media/audio4.wav"/><Relationship Id="rId4" Type="http://schemas.openxmlformats.org/officeDocument/2006/relationships/audio" Target="../media/audio4.wav"/><Relationship Id="rId3" Type="http://schemas.openxmlformats.org/officeDocument/2006/relationships/image" Target="../media/image1.png"/><Relationship Id="rId2" Type="http://schemas.microsoft.com/office/2007/relationships/media" Target="../media/audio3.wav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microsoft.com/office/2007/relationships/media" Target="../media/audio6.wav"/><Relationship Id="rId10" Type="http://schemas.openxmlformats.org/officeDocument/2006/relationships/audio" Target="../media/audio6.wav"/><Relationship Id="rId1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9" Type="http://schemas.microsoft.com/office/2007/relationships/media" Target="../media/audio9.wav"/><Relationship Id="rId8" Type="http://schemas.openxmlformats.org/officeDocument/2006/relationships/audio" Target="../media/audio9.wav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microsoft.com/office/2007/relationships/media" Target="../media/audio8.wav"/><Relationship Id="rId4" Type="http://schemas.openxmlformats.org/officeDocument/2006/relationships/audio" Target="../media/audio8.wav"/><Relationship Id="rId3" Type="http://schemas.openxmlformats.org/officeDocument/2006/relationships/image" Target="../media/image1.png"/><Relationship Id="rId2" Type="http://schemas.microsoft.com/office/2007/relationships/media" Target="../media/audio7.wav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microsoft.com/office/2007/relationships/media" Target="../media/audio10.wav"/><Relationship Id="rId10" Type="http://schemas.openxmlformats.org/officeDocument/2006/relationships/audio" Target="../media/audio10.wav"/><Relationship Id="rId1" Type="http://schemas.openxmlformats.org/officeDocument/2006/relationships/audio" Target="../media/audio7.wav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microsoft.com/office/2007/relationships/media" Target="../media/audio14.wav"/><Relationship Id="rId8" Type="http://schemas.openxmlformats.org/officeDocument/2006/relationships/audio" Target="NULL" TargetMode="External"/><Relationship Id="rId7" Type="http://schemas.microsoft.com/office/2007/relationships/media" Target="../media/audio13.wav"/><Relationship Id="rId6" Type="http://schemas.openxmlformats.org/officeDocument/2006/relationships/audio" Target="../media/audio13.wav"/><Relationship Id="rId5" Type="http://schemas.microsoft.com/office/2007/relationships/media" Target="../media/audio12.wav"/><Relationship Id="rId4" Type="http://schemas.openxmlformats.org/officeDocument/2006/relationships/audio" Target="../media/audio12.wav"/><Relationship Id="rId3" Type="http://schemas.openxmlformats.org/officeDocument/2006/relationships/image" Target="../media/image1.png"/><Relationship Id="rId2" Type="http://schemas.microsoft.com/office/2007/relationships/media" Target="../media/audio11.wav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2.xml"/><Relationship Id="rId11" Type="http://schemas.microsoft.com/office/2007/relationships/media" Target="../media/media2.mp3"/><Relationship Id="rId10" Type="http://schemas.microsoft.com/office/2007/relationships/media" Target="../media/media1.mp3"/><Relationship Id="rId1" Type="http://schemas.openxmlformats.org/officeDocument/2006/relationships/audio" Target="../media/audio11.wav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microsoft.com/office/2007/relationships/media" Target="../media/audio15.wav"/><Relationship Id="rId7" Type="http://schemas.openxmlformats.org/officeDocument/2006/relationships/audio" Target="../media/audio15.wav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2.xml"/><Relationship Id="rId11" Type="http://schemas.microsoft.com/office/2007/relationships/media" Target="../media/audio16.wav"/><Relationship Id="rId10" Type="http://schemas.openxmlformats.org/officeDocument/2006/relationships/audio" Target="../media/audio16.wav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7090" y="2787015"/>
            <a:ext cx="8799195" cy="3415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Clap: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real data                                              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fake data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4" name="文本框 25"/>
          <p:cNvSpPr txBox="1">
            <a:spLocks noChangeArrowheads="1"/>
          </p:cNvSpPr>
          <p:nvPr/>
        </p:nvSpPr>
        <p:spPr bwMode="auto">
          <a:xfrm>
            <a:off x="847090" y="455930"/>
            <a:ext cx="63474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Achievement</a:t>
            </a:r>
            <a:endParaRPr lang="en-US" altLang="zh-CN" sz="3200" b="1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579300" y="517596"/>
            <a:ext cx="2611414" cy="2637647"/>
          </a:xfrm>
          <a:custGeom>
            <a:avLst/>
            <a:gdLst>
              <a:gd name="connsiteX0" fmla="*/ 0 w 3476172"/>
              <a:gd name="connsiteY0" fmla="*/ 0 h 3512456"/>
              <a:gd name="connsiteX1" fmla="*/ 1150373 w 3476172"/>
              <a:gd name="connsiteY1" fmla="*/ 0 h 3512456"/>
              <a:gd name="connsiteX2" fmla="*/ 3476172 w 3476172"/>
              <a:gd name="connsiteY2" fmla="*/ 2350075 h 3512456"/>
              <a:gd name="connsiteX3" fmla="*/ 3476172 w 3476172"/>
              <a:gd name="connsiteY3" fmla="*/ 3512456 h 351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172" h="3512456">
                <a:moveTo>
                  <a:pt x="0" y="0"/>
                </a:moveTo>
                <a:lnTo>
                  <a:pt x="1150373" y="0"/>
                </a:lnTo>
                <a:lnTo>
                  <a:pt x="3476172" y="2350075"/>
                </a:lnTo>
                <a:lnTo>
                  <a:pt x="3476172" y="3512456"/>
                </a:lnTo>
                <a:close/>
              </a:path>
            </a:pathLst>
          </a:custGeom>
          <a:solidFill>
            <a:srgbClr val="2E4C6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1301750"/>
            <a:ext cx="879919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l" eaLnBrk="1" hangingPunct="1">
              <a:buClrTx/>
              <a:buSzTx/>
              <a:buFontTx/>
            </a:pPr>
            <a:r>
              <a:rPr lang="en-US" altLang="zh-CN" sz="18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Starting from simple example to test the network. Adjust hyper parameters.</a:t>
            </a: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sz="18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Drum audio have 2350 training data with 8 type of audio: clap, cowbell, crash, hat, kick, ride, snare and tom</a:t>
            </a: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drum_clap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50110" y="4589780"/>
            <a:ext cx="619125" cy="619125"/>
          </a:xfrm>
          <a:prstGeom prst="rect">
            <a:avLst/>
          </a:prstGeom>
        </p:spPr>
      </p:pic>
      <p:pic>
        <p:nvPicPr>
          <p:cNvPr id="5" name="图片 4" descr="drum_cl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15" y="4707255"/>
            <a:ext cx="4712970" cy="1576070"/>
          </a:xfrm>
          <a:prstGeom prst="rect">
            <a:avLst/>
          </a:prstGeom>
        </p:spPr>
      </p:pic>
      <p:pic>
        <p:nvPicPr>
          <p:cNvPr id="6" name="Clap_00006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50110" y="2966085"/>
            <a:ext cx="619125" cy="619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5485" y="3145155"/>
            <a:ext cx="4518025" cy="149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8780" y="3780155"/>
            <a:ext cx="142875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2349">
        <p:random/>
      </p:transition>
    </mc:Choice>
    <mc:Fallback>
      <p:transition advTm="5234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500" fill="hold"/>
                                              <p:tgtEl>
                                                <p:spTgt spid="4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bldLvl="0" animBg="1"/>
      <p:bldP spid="3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5825" y="1039495"/>
            <a:ext cx="8799195" cy="2584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Cowbell: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real data                                              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fake data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4" name="文本框 25"/>
          <p:cNvSpPr txBox="1">
            <a:spLocks noChangeArrowheads="1"/>
          </p:cNvSpPr>
          <p:nvPr/>
        </p:nvSpPr>
        <p:spPr bwMode="auto">
          <a:xfrm>
            <a:off x="847090" y="455930"/>
            <a:ext cx="63474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Achievement</a:t>
            </a:r>
            <a:endParaRPr lang="en-US" altLang="zh-CN" sz="3200" b="1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579300" y="517596"/>
            <a:ext cx="2611414" cy="2637647"/>
          </a:xfrm>
          <a:custGeom>
            <a:avLst/>
            <a:gdLst>
              <a:gd name="connsiteX0" fmla="*/ 0 w 3476172"/>
              <a:gd name="connsiteY0" fmla="*/ 0 h 3512456"/>
              <a:gd name="connsiteX1" fmla="*/ 1150373 w 3476172"/>
              <a:gd name="connsiteY1" fmla="*/ 0 h 3512456"/>
              <a:gd name="connsiteX2" fmla="*/ 3476172 w 3476172"/>
              <a:gd name="connsiteY2" fmla="*/ 2350075 h 3512456"/>
              <a:gd name="connsiteX3" fmla="*/ 3476172 w 3476172"/>
              <a:gd name="connsiteY3" fmla="*/ 3512456 h 351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172" h="3512456">
                <a:moveTo>
                  <a:pt x="0" y="0"/>
                </a:moveTo>
                <a:lnTo>
                  <a:pt x="1150373" y="0"/>
                </a:lnTo>
                <a:lnTo>
                  <a:pt x="3476172" y="2350075"/>
                </a:lnTo>
                <a:lnTo>
                  <a:pt x="3476172" y="3512456"/>
                </a:lnTo>
                <a:close/>
              </a:path>
            </a:pathLst>
          </a:custGeom>
          <a:solidFill>
            <a:srgbClr val="2E4C6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2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24710" y="2311400"/>
            <a:ext cx="619125" cy="619125"/>
          </a:xfrm>
          <a:prstGeom prst="rect">
            <a:avLst/>
          </a:prstGeom>
        </p:spPr>
      </p:pic>
      <p:pic>
        <p:nvPicPr>
          <p:cNvPr id="9" name="Cowbell_02014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24710" y="1210945"/>
            <a:ext cx="619125" cy="619125"/>
          </a:xfrm>
          <a:prstGeom prst="rect">
            <a:avLst/>
          </a:prstGeom>
        </p:spPr>
      </p:pic>
      <p:pic>
        <p:nvPicPr>
          <p:cNvPr id="10" name="图片 9" descr="drum_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985" y="2480945"/>
            <a:ext cx="3631565" cy="12141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5825" y="3900170"/>
            <a:ext cx="8799195" cy="2584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Crash: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real data                                              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fake data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 descr="drum_cras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850" y="5344160"/>
            <a:ext cx="3573145" cy="1195070"/>
          </a:xfrm>
          <a:prstGeom prst="rect">
            <a:avLst/>
          </a:prstGeom>
        </p:spPr>
      </p:pic>
      <p:pic>
        <p:nvPicPr>
          <p:cNvPr id="21" name="drum_crash">
            <a:hlinkClick r:id="" action="ppaction://media"/>
          </p:cNvPr>
          <p:cNvPicPr/>
          <p:nvPr>
            <a:audi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24710" y="5144770"/>
            <a:ext cx="619125" cy="619125"/>
          </a:xfrm>
          <a:prstGeom prst="rect">
            <a:avLst/>
          </a:prstGeom>
        </p:spPr>
      </p:pic>
      <p:pic>
        <p:nvPicPr>
          <p:cNvPr id="23" name="Crash_00865">
            <a:hlinkClick r:id="" action="ppaction://media"/>
          </p:cNvPr>
          <p:cNvPicPr/>
          <p:nvPr>
            <a:audi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24710" y="4074795"/>
            <a:ext cx="619125" cy="619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2985" y="1106805"/>
            <a:ext cx="3631565" cy="1204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4260" y="4074795"/>
            <a:ext cx="3467735" cy="1150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2220" y="1726565"/>
            <a:ext cx="1428750" cy="142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2220" y="4478020"/>
            <a:ext cx="142875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3397">
        <p:random/>
      </p:transition>
    </mc:Choice>
    <mc:Fallback>
      <p:transition advTm="1339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100000">
                <p:cTn id="3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100000">
                <p:cTn id="3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100000">
                <p:cTn id="34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3" grpId="1" bldLvl="0" animBg="1"/>
      <p:bldP spid="16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5825" y="1039495"/>
            <a:ext cx="8799195" cy="2584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Hat: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real data                                              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fake data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4" name="文本框 25"/>
          <p:cNvSpPr txBox="1">
            <a:spLocks noChangeArrowheads="1"/>
          </p:cNvSpPr>
          <p:nvPr/>
        </p:nvSpPr>
        <p:spPr bwMode="auto">
          <a:xfrm>
            <a:off x="885825" y="455930"/>
            <a:ext cx="63474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Achievement</a:t>
            </a:r>
            <a:endParaRPr lang="en-US" altLang="zh-CN" sz="3200" b="1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579300" y="517596"/>
            <a:ext cx="2611414" cy="2637647"/>
          </a:xfrm>
          <a:custGeom>
            <a:avLst/>
            <a:gdLst>
              <a:gd name="connsiteX0" fmla="*/ 0 w 3476172"/>
              <a:gd name="connsiteY0" fmla="*/ 0 h 3512456"/>
              <a:gd name="connsiteX1" fmla="*/ 1150373 w 3476172"/>
              <a:gd name="connsiteY1" fmla="*/ 0 h 3512456"/>
              <a:gd name="connsiteX2" fmla="*/ 3476172 w 3476172"/>
              <a:gd name="connsiteY2" fmla="*/ 2350075 h 3512456"/>
              <a:gd name="connsiteX3" fmla="*/ 3476172 w 3476172"/>
              <a:gd name="connsiteY3" fmla="*/ 3512456 h 351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172" h="3512456">
                <a:moveTo>
                  <a:pt x="0" y="0"/>
                </a:moveTo>
                <a:lnTo>
                  <a:pt x="1150373" y="0"/>
                </a:lnTo>
                <a:lnTo>
                  <a:pt x="3476172" y="2350075"/>
                </a:lnTo>
                <a:lnTo>
                  <a:pt x="3476172" y="3512456"/>
                </a:lnTo>
                <a:close/>
              </a:path>
            </a:pathLst>
          </a:custGeom>
          <a:solidFill>
            <a:srgbClr val="2E4C6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5825" y="3900170"/>
            <a:ext cx="8799195" cy="2584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Snare: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real data                                              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fake data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Hat_01848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31390" y="1200785"/>
            <a:ext cx="619125" cy="619125"/>
          </a:xfrm>
          <a:prstGeom prst="rect">
            <a:avLst/>
          </a:prstGeom>
        </p:spPr>
      </p:pic>
      <p:pic>
        <p:nvPicPr>
          <p:cNvPr id="11" name="drum_kick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31390" y="2428875"/>
            <a:ext cx="619125" cy="619125"/>
          </a:xfrm>
          <a:prstGeom prst="rect">
            <a:avLst/>
          </a:prstGeom>
        </p:spPr>
      </p:pic>
      <p:pic>
        <p:nvPicPr>
          <p:cNvPr id="12" name="图片 11" descr="drum_ki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8850" y="2428875"/>
            <a:ext cx="3572510" cy="11950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410" y="4530090"/>
            <a:ext cx="1997710" cy="1324610"/>
          </a:xfrm>
          <a:prstGeom prst="rect">
            <a:avLst/>
          </a:prstGeom>
        </p:spPr>
      </p:pic>
      <p:pic>
        <p:nvPicPr>
          <p:cNvPr id="4" name="drum_snare">
            <a:hlinkClick r:id="" action="ppaction://media"/>
          </p:cNvPr>
          <p:cNvPicPr/>
          <p:nvPr>
            <a:audi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72970" y="5289550"/>
            <a:ext cx="619125" cy="619125"/>
          </a:xfrm>
          <a:prstGeom prst="rect">
            <a:avLst/>
          </a:prstGeom>
        </p:spPr>
      </p:pic>
      <p:pic>
        <p:nvPicPr>
          <p:cNvPr id="5" name="Snare_00016">
            <a:hlinkClick r:id="" action="ppaction://media"/>
          </p:cNvPr>
          <p:cNvPicPr/>
          <p:nvPr>
            <a:audi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72970" y="4239895"/>
            <a:ext cx="619125" cy="619125"/>
          </a:xfrm>
          <a:prstGeom prst="rect">
            <a:avLst/>
          </a:prstGeom>
        </p:spPr>
      </p:pic>
      <p:pic>
        <p:nvPicPr>
          <p:cNvPr id="8" name="图片 7" descr="drum_snar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850" y="5289550"/>
            <a:ext cx="3572510" cy="1195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8850" y="1130300"/>
            <a:ext cx="3622675" cy="12077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99485" y="3956685"/>
            <a:ext cx="3571875" cy="1184910"/>
          </a:xfrm>
          <a:prstGeom prst="rect">
            <a:avLst/>
          </a:prstGeom>
        </p:spPr>
      </p:pic>
      <p:pic>
        <p:nvPicPr>
          <p:cNvPr id="9" name="图片 8" descr="drum_snar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850" y="5289550"/>
            <a:ext cx="3572510" cy="11950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99485" y="3956685"/>
            <a:ext cx="3571875" cy="1184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3614">
        <p:random/>
      </p:transition>
    </mc:Choice>
    <mc:Fallback>
      <p:transition advTm="236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99000">
                <p:cTn id="3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100000">
                <p:cTn id="34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100000">
                <p:cTn id="35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36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1" bldLvl="0" animBg="1"/>
      <p:bldP spid="16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1980565"/>
            <a:ext cx="10058400" cy="3364230"/>
          </a:xfrm>
          <a:prstGeom prst="rect">
            <a:avLst/>
          </a:prstGeom>
        </p:spPr>
      </p:pic>
      <p:sp>
        <p:nvSpPr>
          <p:cNvPr id="26644" name="文本框 25"/>
          <p:cNvSpPr txBox="1">
            <a:spLocks noChangeArrowheads="1"/>
          </p:cNvSpPr>
          <p:nvPr/>
        </p:nvSpPr>
        <p:spPr bwMode="auto">
          <a:xfrm>
            <a:off x="847090" y="455930"/>
            <a:ext cx="63474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Achievement</a:t>
            </a:r>
            <a:endParaRPr lang="en-US" altLang="zh-CN" sz="3200" b="1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579300" y="517596"/>
            <a:ext cx="2611414" cy="2637647"/>
          </a:xfrm>
          <a:custGeom>
            <a:avLst/>
            <a:gdLst>
              <a:gd name="connsiteX0" fmla="*/ 0 w 3476172"/>
              <a:gd name="connsiteY0" fmla="*/ 0 h 3512456"/>
              <a:gd name="connsiteX1" fmla="*/ 1150373 w 3476172"/>
              <a:gd name="connsiteY1" fmla="*/ 0 h 3512456"/>
              <a:gd name="connsiteX2" fmla="*/ 3476172 w 3476172"/>
              <a:gd name="connsiteY2" fmla="*/ 2350075 h 3512456"/>
              <a:gd name="connsiteX3" fmla="*/ 3476172 w 3476172"/>
              <a:gd name="connsiteY3" fmla="*/ 3512456 h 351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172" h="3512456">
                <a:moveTo>
                  <a:pt x="0" y="0"/>
                </a:moveTo>
                <a:lnTo>
                  <a:pt x="1150373" y="0"/>
                </a:lnTo>
                <a:lnTo>
                  <a:pt x="3476172" y="2350075"/>
                </a:lnTo>
                <a:lnTo>
                  <a:pt x="3476172" y="3512456"/>
                </a:lnTo>
                <a:close/>
              </a:path>
            </a:pathLst>
          </a:custGeom>
          <a:solidFill>
            <a:srgbClr val="2E4C6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0415" y="1236980"/>
            <a:ext cx="879919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l" eaLnBrk="1" hangingPunct="1">
              <a:buClrTx/>
              <a:buSzTx/>
              <a:buFontTx/>
            </a:pPr>
            <a:r>
              <a:rPr lang="en-US" altLang="zh-CN" sz="18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The formation process of a drum waveform</a:t>
            </a: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" y="1980565"/>
            <a:ext cx="10058400" cy="3364230"/>
          </a:xfrm>
          <a:prstGeom prst="rect">
            <a:avLst/>
          </a:prstGeom>
        </p:spPr>
      </p:pic>
      <p:pic>
        <p:nvPicPr>
          <p:cNvPr id="31" name="图片 30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" y="1980565"/>
            <a:ext cx="10058400" cy="3364230"/>
          </a:xfrm>
          <a:prstGeom prst="rect">
            <a:avLst/>
          </a:prstGeom>
        </p:spPr>
      </p:pic>
      <p:pic>
        <p:nvPicPr>
          <p:cNvPr id="32" name="图片 3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" y="1994535"/>
            <a:ext cx="10058400" cy="3350260"/>
          </a:xfrm>
          <a:prstGeom prst="rect">
            <a:avLst/>
          </a:prstGeom>
        </p:spPr>
      </p:pic>
      <p:pic>
        <p:nvPicPr>
          <p:cNvPr id="33" name="图片 32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" y="1994535"/>
            <a:ext cx="10058400" cy="3350260"/>
          </a:xfrm>
          <a:prstGeom prst="rect">
            <a:avLst/>
          </a:prstGeom>
        </p:spPr>
      </p:pic>
      <p:pic>
        <p:nvPicPr>
          <p:cNvPr id="34" name="图片 33" descr="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70" y="1994535"/>
            <a:ext cx="10058400" cy="3350260"/>
          </a:xfrm>
          <a:prstGeom prst="rect">
            <a:avLst/>
          </a:prstGeom>
        </p:spPr>
      </p:pic>
      <p:pic>
        <p:nvPicPr>
          <p:cNvPr id="35" name="图片 34" descr="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70" y="1994535"/>
            <a:ext cx="10058400" cy="3350260"/>
          </a:xfrm>
          <a:prstGeom prst="rect">
            <a:avLst/>
          </a:prstGeom>
        </p:spPr>
      </p:pic>
      <p:pic>
        <p:nvPicPr>
          <p:cNvPr id="36" name="图片 35" descr="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970" y="1994535"/>
            <a:ext cx="10058400" cy="3350260"/>
          </a:xfrm>
          <a:prstGeom prst="rect">
            <a:avLst/>
          </a:prstGeom>
        </p:spPr>
      </p:pic>
      <p:pic>
        <p:nvPicPr>
          <p:cNvPr id="37" name="图片 36" descr="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70" y="1994535"/>
            <a:ext cx="10058400" cy="335026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648835" y="5469255"/>
            <a:ext cx="15081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48835" y="5469255"/>
            <a:ext cx="15081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48835" y="5469255"/>
            <a:ext cx="162496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1000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07255" y="5469255"/>
            <a:ext cx="156654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1500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07255" y="5469255"/>
            <a:ext cx="156654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48835" y="5469255"/>
            <a:ext cx="160464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2500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648835" y="5469255"/>
            <a:ext cx="160464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3000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48835" y="5469255"/>
            <a:ext cx="160464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4000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48835" y="5469255"/>
            <a:ext cx="162496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4500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24129">
        <p:random/>
      </p:transition>
    </mc:Choice>
    <mc:Fallback>
      <p:transition advTm="2412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500" fill="hold"/>
                                              <p:tgtEl>
                                                <p:spTgt spid="4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4" dur="500" fill="hold"/>
                                              <p:tgtEl>
                                                <p:spTgt spid="38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4" dur="500" fill="hold"/>
                                              <p:tgtEl>
                                                <p:spTgt spid="44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38" dur="500" fill="hold"/>
                                              <p:tgtEl>
                                                <p:spTgt spid="45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51" dur="500" fill="hold"/>
                                              <p:tgtEl>
                                                <p:spTgt spid="46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64" dur="500" fill="hold"/>
                                              <p:tgtEl>
                                                <p:spTgt spid="47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7" dur="500" fill="hold"/>
                                              <p:tgtEl>
                                                <p:spTgt spid="48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90" dur="500" fill="hold"/>
                                              <p:tgtEl>
                                                <p:spTgt spid="49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03" dur="500" fill="hold"/>
                                              <p:tgtEl>
                                                <p:spTgt spid="50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18" dur="500" fill="hold"/>
                                              <p:tgtEl>
                                                <p:spTgt spid="51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8" grpId="0" bldLvl="0" animBg="1"/>
      <p:bldP spid="38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7090" y="3843655"/>
            <a:ext cx="8799195" cy="2584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Bird sounds: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real data                                              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fake data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4" name="文本框 25"/>
          <p:cNvSpPr txBox="1">
            <a:spLocks noChangeArrowheads="1"/>
          </p:cNvSpPr>
          <p:nvPr/>
        </p:nvSpPr>
        <p:spPr bwMode="auto">
          <a:xfrm>
            <a:off x="847090" y="455930"/>
            <a:ext cx="63474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Achievement</a:t>
            </a:r>
            <a:endParaRPr lang="en-US" altLang="zh-CN" sz="3200" b="1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579300" y="517596"/>
            <a:ext cx="2611414" cy="2637647"/>
          </a:xfrm>
          <a:custGeom>
            <a:avLst/>
            <a:gdLst>
              <a:gd name="connsiteX0" fmla="*/ 0 w 3476172"/>
              <a:gd name="connsiteY0" fmla="*/ 0 h 3512456"/>
              <a:gd name="connsiteX1" fmla="*/ 1150373 w 3476172"/>
              <a:gd name="connsiteY1" fmla="*/ 0 h 3512456"/>
              <a:gd name="connsiteX2" fmla="*/ 3476172 w 3476172"/>
              <a:gd name="connsiteY2" fmla="*/ 2350075 h 3512456"/>
              <a:gd name="connsiteX3" fmla="*/ 3476172 w 3476172"/>
              <a:gd name="connsiteY3" fmla="*/ 3512456 h 351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172" h="3512456">
                <a:moveTo>
                  <a:pt x="0" y="0"/>
                </a:moveTo>
                <a:lnTo>
                  <a:pt x="1150373" y="0"/>
                </a:lnTo>
                <a:lnTo>
                  <a:pt x="3476172" y="2350075"/>
                </a:lnTo>
                <a:lnTo>
                  <a:pt x="3476172" y="3512456"/>
                </a:lnTo>
                <a:close/>
              </a:path>
            </a:pathLst>
          </a:custGeom>
          <a:solidFill>
            <a:srgbClr val="2E4C6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1097280"/>
            <a:ext cx="8799195" cy="258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l" eaLnBrk="1" hangingPunct="1">
              <a:buClrTx/>
              <a:buSzTx/>
              <a:buFontTx/>
            </a:pPr>
            <a:r>
              <a:rPr lang="en-US" altLang="zh-CN" sz="18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After attempt the simple audio, i am going to try to training bird sounds</a:t>
            </a: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sz="18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10000+ bird sounds had been downloaded from the xeno-canto</a:t>
            </a:r>
            <a:r>
              <a:rPr lang="en-US" altLang="zh-CN" sz="9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[1]</a:t>
            </a:r>
            <a:r>
              <a:rPr lang="en-US" altLang="zh-CN" sz="18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 which is a website dedicated to sharing bird sounds</a:t>
            </a: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sz="18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And all the bird sounds have been sampled in one second, finally i got 50000+ audio sample</a:t>
            </a: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sz="18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I trained nearly two weeks, but the result is not so good</a:t>
            </a: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7_5-3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982595" y="5544185"/>
            <a:ext cx="619125" cy="619125"/>
          </a:xfrm>
          <a:prstGeom prst="rect">
            <a:avLst/>
          </a:prstGeom>
        </p:spPr>
      </p:pic>
      <p:pic>
        <p:nvPicPr>
          <p:cNvPr id="5" name="14_28-9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797935" y="5544185"/>
            <a:ext cx="619125" cy="619125"/>
          </a:xfrm>
          <a:prstGeom prst="rect">
            <a:avLst/>
          </a:prstGeom>
        </p:spPr>
      </p:pic>
      <p:pic>
        <p:nvPicPr>
          <p:cNvPr id="6" name="15_12-7">
            <a:hlinkClick r:id="" action="ppaction://media"/>
          </p:cNvPr>
          <p:cNvPicPr/>
          <p:nvPr>
            <a:audi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58670" y="5544185"/>
            <a:ext cx="619125" cy="619125"/>
          </a:xfrm>
          <a:prstGeom prst="rect">
            <a:avLst/>
          </a:prstGeom>
        </p:spPr>
      </p:pic>
      <p:pic>
        <p:nvPicPr>
          <p:cNvPr id="8" name="real_birds">
            <a:hlinkClick r:id="" action="ppaction://media"/>
          </p:cNvPr>
          <p:cNvPicPr/>
          <p:nvPr>
            <a:audioFile r:link="rId8"/>
            <p:extLst>
              <p:ext uri="{DAA4B4D4-6D71-4841-9C94-3DE7FCFB9230}">
                <p14:media xmlns:p14="http://schemas.microsoft.com/office/powerpoint/2010/main" r:embed="rId9">
                  <p14:trim st="990.000000" end="74200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58670" y="4201160"/>
            <a:ext cx="619125" cy="5657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7090" y="6511925"/>
            <a:ext cx="117094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[1]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Peter Boesman. Bird recordings. https://www.xeno-canto.org/contributor/OOECIWCSWV, 2018. Accessed: 2018-01-08.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218222">
            <a:hlinkClick r:id="" action="ppaction://media"/>
          </p:cNvPr>
          <p:cNvPicPr/>
          <p:nvPr>
            <a:audioFile r:link="rId8"/>
            <p:extLst>
              <p:ext uri="{DAA4B4D4-6D71-4841-9C94-3DE7FCFB9230}">
                <p14:media xmlns:p14="http://schemas.microsoft.com/office/powerpoint/2010/main" r:embed="rId10">
                  <p14:trim end="11199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904490" y="4201160"/>
            <a:ext cx="624840" cy="565785"/>
          </a:xfrm>
          <a:prstGeom prst="rect">
            <a:avLst/>
          </a:prstGeom>
        </p:spPr>
      </p:pic>
      <p:pic>
        <p:nvPicPr>
          <p:cNvPr id="11" name="218343">
            <a:hlinkClick r:id="" action="ppaction://media"/>
          </p:cNvPr>
          <p:cNvPicPr/>
          <p:nvPr>
            <a:audioFile r:link="rId8"/>
            <p:extLst>
              <p:ext uri="{DAA4B4D4-6D71-4841-9C94-3DE7FCFB9230}">
                <p14:media xmlns:p14="http://schemas.microsoft.com/office/powerpoint/2010/main" r:embed="rId11">
                  <p14:trim end="21334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797935" y="4201160"/>
            <a:ext cx="619125" cy="53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6962">
        <p:random/>
      </p:transition>
    </mc:Choice>
    <mc:Fallback>
      <p:transition advTm="6696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500" fill="hold"/>
                                              <p:tgtEl>
                                                <p:spTgt spid="4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6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>
                <p:cTn id="2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29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>
                <p:cTn id="30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>
                <p:cTn id="3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4" grpId="0" bldLvl="0" animBg="1"/>
      <p:bldP spid="7" grpId="1" bldLvl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4" name="文本框 25"/>
          <p:cNvSpPr txBox="1">
            <a:spLocks noChangeArrowheads="1"/>
          </p:cNvSpPr>
          <p:nvPr/>
        </p:nvSpPr>
        <p:spPr bwMode="auto">
          <a:xfrm>
            <a:off x="847090" y="455930"/>
            <a:ext cx="63474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Achievement</a:t>
            </a:r>
            <a:endParaRPr lang="en-US" altLang="zh-CN" sz="3200" b="1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579300" y="517596"/>
            <a:ext cx="2611414" cy="2637647"/>
          </a:xfrm>
          <a:custGeom>
            <a:avLst/>
            <a:gdLst>
              <a:gd name="connsiteX0" fmla="*/ 0 w 3476172"/>
              <a:gd name="connsiteY0" fmla="*/ 0 h 3512456"/>
              <a:gd name="connsiteX1" fmla="*/ 1150373 w 3476172"/>
              <a:gd name="connsiteY1" fmla="*/ 0 h 3512456"/>
              <a:gd name="connsiteX2" fmla="*/ 3476172 w 3476172"/>
              <a:gd name="connsiteY2" fmla="*/ 2350075 h 3512456"/>
              <a:gd name="connsiteX3" fmla="*/ 3476172 w 3476172"/>
              <a:gd name="connsiteY3" fmla="*/ 3512456 h 351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172" h="3512456">
                <a:moveTo>
                  <a:pt x="0" y="0"/>
                </a:moveTo>
                <a:lnTo>
                  <a:pt x="1150373" y="0"/>
                </a:lnTo>
                <a:lnTo>
                  <a:pt x="3476172" y="2350075"/>
                </a:lnTo>
                <a:lnTo>
                  <a:pt x="3476172" y="3512456"/>
                </a:lnTo>
                <a:close/>
              </a:path>
            </a:pathLst>
          </a:custGeom>
          <a:solidFill>
            <a:srgbClr val="2E4C6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0415" y="1236980"/>
            <a:ext cx="879919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l" eaLnBrk="1" hangingPunct="1">
              <a:buClrTx/>
              <a:buSzTx/>
              <a:buFontTx/>
            </a:pPr>
            <a:r>
              <a:rPr lang="en-US" altLang="zh-CN" sz="1800" dirty="0">
                <a:solidFill>
                  <a:srgbClr val="2E4C64"/>
                </a:solidFill>
                <a:latin typeface="微软雅黑" panose="020B0503020204020204" charset="-122"/>
                <a:ea typeface="微软雅黑" panose="020B0503020204020204" charset="-122"/>
              </a:rPr>
              <a:t>The formation process of a bird waveform</a:t>
            </a:r>
            <a:endParaRPr lang="en-US" altLang="zh-CN" sz="1800" dirty="0">
              <a:solidFill>
                <a:srgbClr val="2E4C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48835" y="5469255"/>
            <a:ext cx="15081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1905000"/>
            <a:ext cx="9188450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905000"/>
            <a:ext cx="9144000" cy="304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48835" y="5469255"/>
            <a:ext cx="16351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905000"/>
            <a:ext cx="9144000" cy="3048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48835" y="5469255"/>
            <a:ext cx="16351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2600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" y="1905000"/>
            <a:ext cx="9144000" cy="3048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648835" y="5469255"/>
            <a:ext cx="16351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3000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0" y="1905000"/>
            <a:ext cx="9144000" cy="3048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8835" y="5469255"/>
            <a:ext cx="16351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3600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60" y="1905000"/>
            <a:ext cx="9144000" cy="304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648835" y="5469255"/>
            <a:ext cx="189166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8000+ epoch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4">
            <a:hlinkClick r:id="" action="ppaction://media"/>
          </p:cNvPr>
          <p:cNvPicPr/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63790" y="5469255"/>
            <a:ext cx="412750" cy="412750"/>
          </a:xfrm>
          <a:prstGeom prst="rect">
            <a:avLst/>
          </a:prstGeom>
        </p:spPr>
      </p:pic>
      <p:pic>
        <p:nvPicPr>
          <p:cNvPr id="23" name="8">
            <a:hlinkClick r:id="" action="ppaction://media"/>
          </p:cNvPr>
          <p:cNvPicPr/>
          <p:nvPr>
            <a:audi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63790" y="5447030"/>
            <a:ext cx="4127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3167">
        <p:random/>
      </p:transition>
    </mc:Choice>
    <mc:Fallback>
      <p:transition advTm="4316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500" fill="hold"/>
                                              <p:tgtEl>
                                                <p:spTgt spid="4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4" dur="500" fill="hold"/>
                                              <p:tgtEl>
                                                <p:spTgt spid="38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7" dur="500" fill="hold"/>
                                              <p:tgtEl>
                                                <p:spTgt spid="7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40" dur="500" fill="hold"/>
                                              <p:tgtEl>
                                                <p:spTgt spid="15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53" dur="500" fill="hold"/>
                                              <p:tgtEl>
                                                <p:spTgt spid="17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68" dur="500" fill="hold"/>
                                              <p:tgtEl>
                                                <p:spTgt spid="19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84" dur="500" fill="hold"/>
                                              <p:tgtEl>
                                                <p:spTgt spid="21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8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>
                <p:cTn id="8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4" grpId="0" bldLvl="0" animBg="1"/>
      <p:bldP spid="38" grpId="0" bldLvl="0" animBg="1"/>
      <p:bldP spid="38" grpId="1" bldLvl="0" animBg="1"/>
      <p:bldP spid="7" grpId="0" bldLvl="0" animBg="1"/>
      <p:bldP spid="7" grpId="1" bldLvl="0" animBg="1"/>
      <p:bldP spid="15" grpId="0" bldLvl="0" animBg="1"/>
      <p:bldP spid="15" grpId="1" bldLvl="0" animBg="1"/>
      <p:bldP spid="17" grpId="0" bldLvl="0" animBg="1"/>
      <p:bldP spid="17" grpId="1" bldLvl="0" animBg="1"/>
      <p:bldP spid="19" grpId="0" bldLvl="0" animBg="1"/>
      <p:bldP spid="19" grpId="1" bldLvl="0" animBg="1"/>
      <p:bldP spid="21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WPS 演示</Application>
  <PresentationFormat>宽屏</PresentationFormat>
  <Paragraphs>123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准准</cp:lastModifiedBy>
  <cp:revision>25</cp:revision>
  <dcterms:created xsi:type="dcterms:W3CDTF">2019-06-19T02:08:00Z</dcterms:created>
  <dcterms:modified xsi:type="dcterms:W3CDTF">2019-09-10T06:58:16Z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