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heme/theme5.xml" ContentType="application/vnd.openxmlformats-officedocument.theme+xml"/>
  <Override PartName="/ppt/slides/slide15.xml" ContentType="application/vnd.openxmlformats-officedocument.presentationml.slide+xml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theme/theme4.xml" ContentType="application/vnd.openxmlformats-officedocument.them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p14="http://schemas.microsoft.com/office/powerpoint/2010/main" xmlns:a="http://schemas.openxmlformats.org/drawingml/2006/main" xmlns:p="http://schemas.openxmlformats.org/presentationml/2006/main" xmlns:r="http://schemas.openxmlformats.org/officeDocument/2006/relationships" firstSlideNum="1">
  <p:sldMasterIdLst>
    <p:sldMasterId id="2147483648" r:id="rId0"/>
    <p:sldMasterId id="2147483660" r:id="rId1"/>
    <p:sldMasterId id="2147483662" r:id="rId2"/>
    <p:sldMasterId id="2147483665" r:id="rId3"/>
    <p:sldMasterId id="214748366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 type="screen16x9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9pPr>
  </p:defaultTextStyle>
  <p:extLst>
    <p:ext uri="{521415D9-36F7-43E2-AB2F-B90AF26B5E84}">
      <p14:sectionLst>
        <p14:section name="封面" id="{F8F386EF-A4D4-429D-9A99-A59116681E11}">
          <p14:sldIdLst>
            <p14:sldId id="256"/>
          </p14:sldIdLst>
        </p14:section>
        <p14:section name="进展概述" id="{FBC9A773-0BB9-4743-9F3C-EF655A8D7E37}">
          <p14:sldIdLst>
            <p14:sldId id="257"/>
          </p14:sldIdLst>
        </p14:section>
        <p14:section name="tl.full算子" id="{3BC79930-CDFE-4188-A6E0-EBD34E16CBD2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tl.where算子" id="{E9D9A5D4-63DA-4065-ABBA-BA2A21B79EE4}">
          <p14:sldIdLst>
            <p14:sldId id="264"/>
            <p14:sldId id="265"/>
          </p14:sldIdLst>
        </p14:section>
        <p14:section name="tl.sum算子" id="{ABCCB7E4-D214-4B14-B63F-B90B0CBAF0A9}">
          <p14:sldIdLst>
            <p14:sldId id="266"/>
            <p14:sldId id="267"/>
            <p14:sldId id="268"/>
            <p14:sldId id="269"/>
            <p14:sldId id="270"/>
          </p14:sldIdLst>
        </p14:section>
        <p14:section name="性能优化" id="{41DC29A2-1873-42D5-995F-D3D378B32D3E}">
          <p14:sldIdLst>
            <p14:sldId id="271"/>
          </p14:sldIdLst>
        </p14:section>
        <p14:section name="总结" id="{4B6AB693-5634-4610-91DF-EE35D2EB408A}">
          <p14:sldIdLst>
            <p14:sldId id="272"/>
          </p14:sldIdLst>
        </p14:section>
      </p14:sectionLst>
    </p:ext>
  </p:extLst>
</p:presentation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/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4.xml" /><Relationship Id="rId7" Type="http://schemas.openxmlformats.org/officeDocument/2006/relationships/slide" Target="slides/slide3.xml" /><Relationship Id="rId5" Type="http://schemas.openxmlformats.org/officeDocument/2006/relationships/slide" Target="slides/slide1.xml" /><Relationship Id="rId4" Type="http://schemas.openxmlformats.org/officeDocument/2006/relationships/slideMaster" Target="slideMasters/slideMaster5.xml" /><Relationship Id="rId3" Type="http://schemas.openxmlformats.org/officeDocument/2006/relationships/slideMaster" Target="slideMasters/slideMaster4.xml" /><Relationship Id="rId12" Type="http://schemas.openxmlformats.org/officeDocument/2006/relationships/slide" Target="slides/slide8.xml" /><Relationship Id="rId19" Type="http://schemas.openxmlformats.org/officeDocument/2006/relationships/slide" Target="slides/slide15.xml" /><Relationship Id="rId11" Type="http://schemas.openxmlformats.org/officeDocument/2006/relationships/slide" Target="slides/slide7.xml" /><Relationship Id="rId10" Type="http://schemas.openxmlformats.org/officeDocument/2006/relationships/slide" Target="slides/slide6.xml" /><Relationship Id="rId15" Type="http://schemas.openxmlformats.org/officeDocument/2006/relationships/slide" Target="slides/slide11.xml" /><Relationship Id="rId0" Type="http://schemas.openxmlformats.org/officeDocument/2006/relationships/slideMaster" Target="slideMasters/slideMaster1.xml" /><Relationship Id="rId18" Type="http://schemas.openxmlformats.org/officeDocument/2006/relationships/slide" Target="slides/slide14.xml" /><Relationship Id="rId13" Type="http://schemas.openxmlformats.org/officeDocument/2006/relationships/slide" Target="slides/slide9.xml" /><Relationship Id="rId1" Type="http://schemas.openxmlformats.org/officeDocument/2006/relationships/slideMaster" Target="slideMasters/slideMaster2.xml" /><Relationship Id="rId14" Type="http://schemas.openxmlformats.org/officeDocument/2006/relationships/slide" Target="slides/slide10.xml" /><Relationship Id="rId16" Type="http://schemas.openxmlformats.org/officeDocument/2006/relationships/slide" Target="slides/slide12.xml" /><Relationship Id="rId2" Type="http://schemas.openxmlformats.org/officeDocument/2006/relationships/slideMaster" Target="slideMasters/slideMaster3.xml" /><Relationship Id="rId9" Type="http://schemas.openxmlformats.org/officeDocument/2006/relationships/slide" Target="slides/slide5.xml" /><Relationship Id="rId6" Type="http://schemas.openxmlformats.org/officeDocument/2006/relationships/slide" Target="slides/slide2.xml" /><Relationship Id="rId17" Type="http://schemas.openxmlformats.org/officeDocument/2006/relationships/slide" Target="slides/slide13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2.xml" /></Relationships>
</file>

<file path=ppt/slideLayouts/_rels/slideLayout1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3.xml" /></Relationships>
</file>

<file path=ppt/slideLayouts/_rels/slideLayout1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3.xml" /></Relationships>
</file>

<file path=ppt/slideLayouts/_rels/slideLayout1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5.xml" /></Relationships>
</file>

<file path=ppt/slideLayouts/_rels/slideLayout1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4.xml" 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image" Target="media/image11.png" /><Relationship Id="rId0" Type="http://schemas.openxmlformats.org/officeDocument/2006/relationships/slideMaster" Target="../slideMasters/slideMaster4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pPr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pPr/>
            <a:r>
              <a:rPr lang="zh-CN"/>
              <a:t>单击此处编辑母版副标题样式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0F7DC6A6-BF1E-4CE5-B3E6-718B8EA0B82A}" type="datetime1">
              <a:rPr/>
              <a:t>2022/12/22</a:t>
            </a:fld>
            <a:endParaRPr lang="zh-CN"/>
          </a:p>
        </p:txBody>
      </p:sp>
      <p:sp>
        <p:nvSpPr>
          <p:cNvPr id="5" name="页脚占位符 4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8FC705DF-EB6A-4429-A9CF-8086C29D54D9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r>
              <a:rPr lang="zh-CN"/>
              <a:t>单击此处编辑母版标题样式</a:t>
            </a:r>
            <a:endParaRPr/>
          </a:p>
        </p:txBody>
      </p:sp>
      <p:sp>
        <p:nvSpPr>
          <p:cNvPr id="66" name="竖排文字占位符 2"/>
          <p:cNvSpPr>
            <a:spLocks noGrp="true"/>
          </p:cNvSpPr>
          <p:nvPr>
            <p:ph type="body" idx="1"/>
          </p:nvPr>
        </p:nvSpPr>
        <p:spPr/>
        <p:txBody>
          <a:bodyPr vert="eaVert"/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二级</a:t>
            </a:r>
            <a:endParaRPr/>
          </a:p>
          <a:p>
            <a:pPr lvl="2"/>
            <a:r>
              <a:rPr lang="zh-CN"/>
              <a:t>三级</a:t>
            </a:r>
            <a:endParaRPr/>
          </a:p>
          <a:p>
            <a:pPr lvl="3"/>
            <a:r>
              <a:rPr lang="zh-CN"/>
              <a:t>四级</a:t>
            </a:r>
            <a:endParaRPr/>
          </a:p>
          <a:p>
            <a:pPr lvl="4"/>
            <a:r>
              <a:rPr lang="zh-CN"/>
              <a:t>五级</a:t>
            </a:r>
            <a:endParaRPr/>
          </a:p>
        </p:txBody>
      </p:sp>
      <p:sp>
        <p:nvSpPr>
          <p:cNvPr id="67" name="日期占位符 3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9772B07E-4E44-4E95-89AF-F1EF6F4CC7EC}" type="datetime1">
              <a:rPr/>
              <a:t>2022/12/22</a:t>
            </a:fld>
            <a:endParaRPr lang="zh-CN"/>
          </a:p>
        </p:txBody>
      </p:sp>
      <p:sp>
        <p:nvSpPr>
          <p:cNvPr id="68" name="页脚占位符 4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69" name="灯片编号占位符 5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10D47AF7-089F-4725-8B45-DEA8A59F6C62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>
  <p:cSld name="竖排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true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pPr/>
            <a:r>
              <a:rPr lang="zh-CN"/>
              <a:t>单击此处编辑母版标题样式</a:t>
            </a:r>
            <a:endParaRPr/>
          </a:p>
        </p:txBody>
      </p:sp>
      <p:sp>
        <p:nvSpPr>
          <p:cNvPr id="15" name="竖排文字占位符 2"/>
          <p:cNvSpPr>
            <a:spLocks noGrp="true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二级</a:t>
            </a:r>
            <a:endParaRPr/>
          </a:p>
          <a:p>
            <a:pPr lvl="2"/>
            <a:r>
              <a:rPr lang="zh-CN"/>
              <a:t>三级</a:t>
            </a:r>
            <a:endParaRPr/>
          </a:p>
          <a:p>
            <a:pPr lvl="3"/>
            <a:r>
              <a:rPr lang="zh-CN"/>
              <a:t>四级</a:t>
            </a:r>
            <a:endParaRPr/>
          </a:p>
          <a:p>
            <a:pPr lvl="4"/>
            <a:r>
              <a:rPr lang="zh-CN"/>
              <a:t>五级</a:t>
            </a:r>
            <a:endParaRPr/>
          </a:p>
        </p:txBody>
      </p:sp>
      <p:sp>
        <p:nvSpPr>
          <p:cNvPr id="16" name="日期占位符 3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17AA1729-FFEC-4670-BE57-9BB1B6CF1583}" type="datetime1">
              <a:rPr/>
              <a:t>2022/12/22</a:t>
            </a:fld>
            <a:endParaRPr lang="zh-CN"/>
          </a:p>
        </p:txBody>
      </p:sp>
      <p:sp>
        <p:nvSpPr>
          <p:cNvPr id="17" name="页脚占位符 4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18" name="灯片编号占位符 5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A7AACFD0-6D64-47CD-A483-D6FD45307366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>
  <p:cSld name="标题和内容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72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73" name="日期占位符 3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7B03108F-6D01-401F-BB83-A4EE273EE035}" type="datetime1">
              <a:rPr/>
              <a:t/>
            </a:fld>
            <a:endParaRPr lang="zh-CN"/>
          </a:p>
        </p:txBody>
      </p:sp>
      <p:sp>
        <p:nvSpPr>
          <p:cNvPr id="74" name="页脚占位符 4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75" name="灯片编号占位符 5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2A18DFAB-279D-45FB-8988-01B47F34F95A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>
  <p:cSld name="标题和内容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1"/>
          <p:cNvSpPr>
            <a:spLocks noGrp="true"/>
          </p:cNvSpPr>
          <p:nvPr>
            <p:ph type="title"/>
          </p:nvPr>
        </p:nvSpPr>
        <p:spPr>
          <a:xfrm>
            <a:off x="838200" y="365126"/>
            <a:ext cx="10515600" cy="960336"/>
          </a:xfrm>
        </p:spPr>
        <p:txBody>
          <a:bodyPr/>
          <a:lstStyle/>
          <a:p>
            <a:pPr/>
            <a:r>
              <a:rPr lang="zh-CN" dirty="false"/>
              <a:t>单击此处编辑母版标题样式</a:t>
            </a:r>
            <a:endParaRPr dirty="false"/>
          </a:p>
        </p:txBody>
      </p:sp>
      <p:sp>
        <p:nvSpPr>
          <p:cNvPr id="78" name="内容占位符 2"/>
          <p:cNvSpPr>
            <a:spLocks noGrp="true"/>
          </p:cNvSpPr>
          <p:nvPr>
            <p:ph idx="1"/>
          </p:nvPr>
        </p:nvSpPr>
        <p:spPr>
          <a:xfrm>
            <a:off x="838200" y="1510018"/>
            <a:ext cx="10515600" cy="4666945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二级</a:t>
            </a:r>
            <a:endParaRPr/>
          </a:p>
          <a:p>
            <a:pPr lvl="2"/>
            <a:r>
              <a:rPr lang="zh-CN"/>
              <a:t>三级</a:t>
            </a:r>
            <a:endParaRPr/>
          </a:p>
          <a:p>
            <a:pPr lvl="3"/>
            <a:r>
              <a:rPr lang="zh-CN"/>
              <a:t>四级</a:t>
            </a:r>
            <a:endParaRPr/>
          </a:p>
          <a:p>
            <a:pPr lvl="4"/>
            <a:r>
              <a:rPr lang="zh-CN"/>
              <a:t>五级</a:t>
            </a:r>
            <a:endParaRPr/>
          </a:p>
        </p:txBody>
      </p:sp>
      <p:sp>
        <p:nvSpPr>
          <p:cNvPr id="79" name="日期占位符 3"/>
          <p:cNvSpPr>
            <a:spLocks noGrp="true"/>
          </p:cNvSpPr>
          <p:nvPr>
            <p:ph type="dt" idx="10"/>
          </p:nvPr>
        </p:nvSpPr>
        <p:spPr/>
        <p:txBody>
          <a:bodyPr/>
          <a:lstStyle/>
          <a:p>
            <a:pPr/>
            <a:fld id="{7B03108F-6D01-401F-BB83-A4EE273EE035}" type="datetime1">
              <a:rPr/>
              <a:t>10/12/2024</a:t>
            </a:fld>
            <a:endParaRPr lang="zh-CN"/>
          </a:p>
        </p:txBody>
      </p:sp>
      <p:sp>
        <p:nvSpPr>
          <p:cNvPr id="80" name="页脚占位符 4"/>
          <p:cNvSpPr>
            <a:spLocks noGrp="true"/>
          </p:cNvSpPr>
          <p:nvPr>
            <p:ph type="ftr" idx="11"/>
          </p:nvPr>
        </p:nvSpPr>
        <p:spPr/>
        <p:txBody>
          <a:bodyPr/>
          <a:lstStyle/>
          <a:p>
            <a:pPr/>
            <a:endParaRPr lang="zh-CN"/>
          </a:p>
        </p:txBody>
      </p:sp>
      <p:sp>
        <p:nvSpPr>
          <p:cNvPr id="81" name="灯片编号占位符 5"/>
          <p:cNvSpPr>
            <a:spLocks noGrp="true"/>
          </p:cNvSpPr>
          <p:nvPr>
            <p:ph type="sldNum" idx="12"/>
          </p:nvPr>
        </p:nvSpPr>
        <p:spPr/>
        <p:txBody>
          <a:bodyPr/>
          <a:lstStyle/>
          <a:p>
            <a:pPr/>
            <a:fld id="{2A18DFAB-279D-45FB-8988-01B47F34F95A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>
  <p:cSld name="标题幻灯片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 b="false"/>
            </a:lvl1pPr>
          </a:lstStyle>
          <a:p>
            <a:pPr/>
            <a:r>
              <a:rPr lang="zh-CN" dirty="false"/>
              <a:t>单击此处编辑母版标题样式</a:t>
            </a:r>
            <a:endParaRPr dirty="false"/>
          </a:p>
        </p:txBody>
      </p:sp>
      <p:sp>
        <p:nvSpPr>
          <p:cNvPr id="84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pPr/>
            <a:r>
              <a:rPr lang="zh-CN"/>
              <a:t>单击此处编辑母版副标题样式</a:t>
            </a:r>
            <a:endParaRPr/>
          </a:p>
        </p:txBody>
      </p:sp>
      <p:sp>
        <p:nvSpPr>
          <p:cNvPr id="85" name="日期占位符 3"/>
          <p:cNvSpPr>
            <a:spLocks noGrp="true"/>
          </p:cNvSpPr>
          <p:nvPr>
            <p:ph type="dt" idx="10"/>
          </p:nvPr>
        </p:nvSpPr>
        <p:spPr/>
        <p:txBody>
          <a:bodyPr/>
          <a:lstStyle/>
          <a:p>
            <a:pPr/>
            <a:fld id="{0F7DC6A6-BF1E-4CE5-B3E6-718B8EA0B82A}" type="datetime1">
              <a:rPr/>
              <a:t>10/12/2024</a:t>
            </a:fld>
            <a:endParaRPr lang="zh-CN"/>
          </a:p>
        </p:txBody>
      </p:sp>
      <p:sp>
        <p:nvSpPr>
          <p:cNvPr id="86" name="页脚占位符 4"/>
          <p:cNvSpPr>
            <a:spLocks noGrp="true"/>
          </p:cNvSpPr>
          <p:nvPr>
            <p:ph type="ftr" idx="11"/>
          </p:nvPr>
        </p:nvSpPr>
        <p:spPr/>
        <p:txBody>
          <a:bodyPr/>
          <a:lstStyle/>
          <a:p>
            <a:pPr/>
            <a:endParaRPr lang="zh-CN"/>
          </a:p>
        </p:txBody>
      </p:sp>
      <p:sp>
        <p:nvSpPr>
          <p:cNvPr id="87" name="灯片编号占位符 5"/>
          <p:cNvSpPr>
            <a:spLocks noGrp="true"/>
          </p:cNvSpPr>
          <p:nvPr>
            <p:ph type="sldNum" idx="12"/>
          </p:nvPr>
        </p:nvSpPr>
        <p:spPr/>
        <p:txBody>
          <a:bodyPr/>
          <a:lstStyle/>
          <a:p>
            <a:pPr/>
            <a:fld id="{8FC705DF-EB6A-4429-A9CF-8086C29D54D9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true"/>
          </p:cNvSpPr>
          <p:nvPr>
            <p:ph type="title"/>
          </p:nvPr>
        </p:nvSpPr>
        <p:spPr>
          <a:xfrm>
            <a:off x="838200" y="365126"/>
            <a:ext cx="10515600" cy="960336"/>
          </a:xfrm>
        </p:spPr>
        <p:txBody>
          <a:bodyPr/>
          <a:lstStyle/>
          <a:p>
            <a:pPr/>
            <a:r>
              <a:rPr lang="zh-CN" dirty="false"/>
              <a:t>单击此处编辑母版标题样式</a:t>
            </a:r>
            <a:endParaRPr dirty="false"/>
          </a:p>
        </p:txBody>
      </p:sp>
      <p:sp>
        <p:nvSpPr>
          <p:cNvPr id="90" name="内容占位符 2"/>
          <p:cNvSpPr>
            <a:spLocks noGrp="true"/>
          </p:cNvSpPr>
          <p:nvPr>
            <p:ph idx="1"/>
          </p:nvPr>
        </p:nvSpPr>
        <p:spPr>
          <a:xfrm>
            <a:off x="838200" y="1510018"/>
            <a:ext cx="10515600" cy="4666945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91" name="日期占位符 3"/>
          <p:cNvSpPr>
            <a:spLocks noGrp="true"/>
          </p:cNvSpPr>
          <p:nvPr>
            <p:ph type="dt" idx="10"/>
          </p:nvPr>
        </p:nvSpPr>
        <p:spPr/>
        <p:txBody>
          <a:bodyPr/>
          <a:lstStyle/>
          <a:p>
            <a:pPr/>
            <a:fld id="{7B03108F-6D01-401F-BB83-A4EE273EE035}" type="datetime1">
              <a:rPr/>
              <a:t/>
            </a:fld>
            <a:endParaRPr lang="zh-CN"/>
          </a:p>
        </p:txBody>
      </p:sp>
      <p:sp>
        <p:nvSpPr>
          <p:cNvPr id="92" name="页脚占位符 4"/>
          <p:cNvSpPr>
            <a:spLocks noGrp="true"/>
          </p:cNvSpPr>
          <p:nvPr>
            <p:ph type="ftr" idx="11"/>
          </p:nvPr>
        </p:nvSpPr>
        <p:spPr/>
        <p:txBody>
          <a:bodyPr/>
          <a:lstStyle/>
          <a:p>
            <a:pPr/>
            <a:endParaRPr lang="zh-CN"/>
          </a:p>
        </p:txBody>
      </p:sp>
      <p:sp>
        <p:nvSpPr>
          <p:cNvPr id="93" name="灯片编号占位符 5"/>
          <p:cNvSpPr>
            <a:spLocks noGrp="true"/>
          </p:cNvSpPr>
          <p:nvPr>
            <p:ph type="sldNum" idx="12"/>
          </p:nvPr>
        </p:nvSpPr>
        <p:spPr/>
        <p:txBody>
          <a:bodyPr/>
          <a:lstStyle/>
          <a:p>
            <a:pPr/>
            <a:fld id="{2A18DFAB-279D-45FB-8988-01B47F34F95A}" type="slidenum">
              <a:rPr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type="title">
  <p:cSld name="标题幻灯片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pPr/>
            <a:r>
              <a:rPr lang="zh-CN" altLang="en-US" dirty="false"/>
              <a:t>单击此处编辑母版标题样式</a:t>
            </a:r>
            <a:endParaRPr/>
          </a:p>
        </p:txBody>
      </p:sp>
      <p:sp>
        <p:nvSpPr>
          <p:cNvPr id="96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zh-CN" altLang="en-US" dirty="false"/>
              <a:t>单击此处编辑母版副标题样式</a:t>
            </a:r>
            <a:endParaRPr/>
          </a:p>
        </p:txBody>
      </p:sp>
      <p:sp>
        <p:nvSpPr>
          <p:cNvPr id="97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7A5BA94B-2C87-47C5-BC58-50B49652A092}" type="datetime1">
              <a:rPr/>
              <a:t>10/24/24</a:t>
            </a:fld>
            <a:endParaRPr lang="zh-CN" altLang="en-US" dirty="false"/>
          </a:p>
        </p:txBody>
      </p:sp>
      <p:sp>
        <p:nvSpPr>
          <p:cNvPr id="98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>
  <p:cSld name="标题和内容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内容占位符 2"/>
          <p:cNvSpPr>
            <a:spLocks noGrp="true"/>
          </p:cNvSpPr>
          <p:nvPr>
            <p:ph idx="1"/>
          </p:nvPr>
        </p:nvSpPr>
        <p:spPr>
          <a:xfrm>
            <a:off x="840508" y="1191492"/>
            <a:ext cx="10564327" cy="4985472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 sz="2800" b="true" i="false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  <a:defRPr sz="2400" b="true" i="false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 sz="2000" b="true" i="false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spcAft>
                <a:spcPts val="600"/>
              </a:spcAft>
              <a:defRPr sz="1800" b="true" i="false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 sz="1800" b="true" i="false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false"/>
              <a:t>单击此处编辑母版文本样式</a:t>
            </a:r>
            <a:endParaRPr/>
          </a:p>
          <a:p>
            <a:pPr lvl="1"/>
            <a:r>
              <a:rPr lang="zh-CN" altLang="en-US" dirty="false"/>
              <a:t>第二级</a:t>
            </a:r>
            <a:endParaRPr/>
          </a:p>
          <a:p>
            <a:pPr lvl="2"/>
            <a:r>
              <a:rPr lang="zh-CN" altLang="en-US" dirty="false"/>
              <a:t>第三级</a:t>
            </a:r>
            <a:endParaRPr/>
          </a:p>
          <a:p>
            <a:pPr lvl="3"/>
            <a:r>
              <a:rPr lang="zh-CN" altLang="en-US" dirty="false"/>
              <a:t>第四级</a:t>
            </a:r>
            <a:endParaRPr/>
          </a:p>
          <a:p>
            <a:pPr lvl="4"/>
            <a:r>
              <a:rPr lang="zh-CN" altLang="en-US" dirty="false"/>
              <a:t>第五级</a:t>
            </a:r>
            <a:endParaRPr/>
          </a:p>
        </p:txBody>
      </p:sp>
      <p:sp>
        <p:nvSpPr>
          <p:cNvPr id="101" name="矩形 8"/>
          <p:cNvSpPr/>
          <p:nvPr userDrawn="true"/>
        </p:nvSpPr>
        <p:spPr>
          <a:xfrm flipV="true">
            <a:off x="820835" y="1032435"/>
            <a:ext cx="10584000" cy="57600"/>
          </a:xfrm>
          <a:prstGeom prst="rect">
            <a:avLst/>
          </a:prstGeom>
          <a:gradFill flip="none" rotWithShape="true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false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en-US"/>
          </a:p>
        </p:txBody>
      </p:sp>
      <p:sp>
        <p:nvSpPr>
          <p:cNvPr id="102" name="标题 1"/>
          <p:cNvSpPr>
            <a:spLocks noGrp="true"/>
          </p:cNvSpPr>
          <p:nvPr>
            <p:ph type="title"/>
          </p:nvPr>
        </p:nvSpPr>
        <p:spPr>
          <a:xfrm>
            <a:off x="1745672" y="308391"/>
            <a:ext cx="9608127" cy="685800"/>
          </a:xfrm>
        </p:spPr>
        <p:txBody>
          <a:bodyPr>
            <a:normAutofit/>
          </a:bodyPr>
          <a:lstStyle>
            <a:lvl1pPr>
              <a:defRPr sz="3600" b="true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/>
            <a:r>
              <a:rPr lang="zh-CN" altLang="en-US" dirty="false"/>
              <a:t>单击此处编辑母版标题样式</a:t>
            </a:r>
            <a:endParaRPr/>
          </a:p>
        </p:txBody>
      </p:sp>
      <p:sp>
        <p:nvSpPr>
          <p:cNvPr id="103" name="矩形 11"/>
          <p:cNvSpPr/>
          <p:nvPr userDrawn="true"/>
        </p:nvSpPr>
        <p:spPr>
          <a:xfrm>
            <a:off x="-10830" y="6633595"/>
            <a:ext cx="3769217" cy="216000"/>
          </a:xfrm>
          <a:prstGeom prst="rect">
            <a:avLst/>
          </a:prstGeom>
          <a:solidFill>
            <a:srgbClr val="004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altLang="en-US" sz="1800"/>
          </a:p>
        </p:txBody>
      </p:sp>
      <p:sp>
        <p:nvSpPr>
          <p:cNvPr id="104" name="矩形 13"/>
          <p:cNvSpPr/>
          <p:nvPr userDrawn="true"/>
        </p:nvSpPr>
        <p:spPr>
          <a:xfrm>
            <a:off x="9912425" y="-1"/>
            <a:ext cx="2279576" cy="288000"/>
          </a:xfrm>
          <a:prstGeom prst="rect">
            <a:avLst/>
          </a:prstGeom>
          <a:solidFill>
            <a:srgbClr val="004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r"/>
            <a:fld id="{B53E9F33-406D-4198-A239-96B50F2E5000}" type="slidenum">
              <a:rPr/>
              <a:t>‹#›</a:t>
            </a:fld>
            <a:endParaRPr lang="zh-CN" altLang="en-US" sz="1800" b="true" dirty="false"/>
          </a:p>
        </p:txBody>
      </p:sp>
      <p:pic>
        <p:nvPicPr>
          <p:cNvPr id="105" name="Picture 2" descr="University of Science and Technology of China — Erudera"/>
          <p:cNvPicPr>
            <a:picLocks noChangeAspect="true" noChangeArrowheads="true"/>
          </p:cNvPicPr>
          <p:nvPr userDrawn="true"/>
        </p:nvPicPr>
        <p:blipFill>
          <a:blip r:embed="rId1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876251" y="307491"/>
            <a:ext cx="687600" cy="687600"/>
          </a:xfrm>
          <a:prstGeom prst="rect">
            <a:avLst/>
          </a:prstGeom>
          <a:noFill/>
          <a:extLst>
            <a:ext uri="{909E8E84-426E-40DD-AFC4-6F175D3DCCD1}"/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r>
              <a:rPr lang="zh-CN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二级</a:t>
            </a:r>
            <a:endParaRPr/>
          </a:p>
          <a:p>
            <a:pPr lvl="2"/>
            <a:r>
              <a:rPr lang="zh-CN"/>
              <a:t>三级</a:t>
            </a:r>
            <a:endParaRPr/>
          </a:p>
          <a:p>
            <a:pPr lvl="3"/>
            <a:r>
              <a:rPr lang="zh-CN"/>
              <a:t>四级</a:t>
            </a:r>
            <a:endParaRPr/>
          </a:p>
          <a:p>
            <a:pPr lvl="4"/>
            <a:r>
              <a:rPr lang="zh-CN"/>
              <a:t>五级</a:t>
            </a:r>
            <a:endParaRPr/>
          </a:p>
        </p:txBody>
      </p:sp>
      <p:sp>
        <p:nvSpPr>
          <p:cNvPr id="10" name="日期占位符 3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7B03108F-6D01-401F-BB83-A4EE273EE035}" type="datetime1">
              <a:rPr/>
              <a:t>2022/12/22</a:t>
            </a:fld>
            <a:endParaRPr lang="zh-CN"/>
          </a:p>
        </p:txBody>
      </p:sp>
      <p:sp>
        <p:nvSpPr>
          <p:cNvPr id="11" name="页脚占位符 4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12" name="灯片编号占位符 5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2A18DFAB-279D-45FB-8988-01B47F34F95A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pPr/>
            <a:r>
              <a:rPr lang="zh-CN"/>
              <a:t>单击此处编辑母版标题样式</a:t>
            </a:r>
            <a:endParaRPr/>
          </a:p>
        </p:txBody>
      </p:sp>
      <p:sp>
        <p:nvSpPr>
          <p:cNvPr id="21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/>
          </a:p>
        </p:txBody>
      </p:sp>
      <p:sp>
        <p:nvSpPr>
          <p:cNvPr id="22" name="日期占位符 3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8D5B006A-3E28-4231-AF04-14767498E664}" type="datetime1">
              <a:rPr/>
              <a:t>2022/12/22</a:t>
            </a:fld>
            <a:endParaRPr lang="zh-CN"/>
          </a:p>
        </p:txBody>
      </p:sp>
      <p:sp>
        <p:nvSpPr>
          <p:cNvPr id="23" name="页脚占位符 4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24" name="灯片编号占位符 5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C8B94FA0-F740-4CDC-A935-5AEA919A98DA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r>
              <a:rPr lang="zh-CN"/>
              <a:t>单击此处编辑母版标题样式</a:t>
            </a:r>
            <a:endParaRPr/>
          </a:p>
        </p:txBody>
      </p:sp>
      <p:sp>
        <p:nvSpPr>
          <p:cNvPr id="27" name="内容占位符 2"/>
          <p:cNvSpPr>
            <a:spLocks noGrp="true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二级</a:t>
            </a:r>
            <a:endParaRPr/>
          </a:p>
          <a:p>
            <a:pPr lvl="2"/>
            <a:r>
              <a:rPr lang="zh-CN"/>
              <a:t>三级</a:t>
            </a:r>
            <a:endParaRPr/>
          </a:p>
          <a:p>
            <a:pPr lvl="3"/>
            <a:r>
              <a:rPr lang="zh-CN"/>
              <a:t>四级</a:t>
            </a:r>
            <a:endParaRPr/>
          </a:p>
          <a:p>
            <a:pPr lvl="4"/>
            <a:r>
              <a:rPr lang="zh-CN"/>
              <a:t>五级</a:t>
            </a:r>
            <a:endParaRPr/>
          </a:p>
        </p:txBody>
      </p:sp>
      <p:sp>
        <p:nvSpPr>
          <p:cNvPr id="28" name="内容占位符 3"/>
          <p:cNvSpPr>
            <a:spLocks noGrp="true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二级</a:t>
            </a:r>
            <a:endParaRPr/>
          </a:p>
          <a:p>
            <a:pPr lvl="2"/>
            <a:r>
              <a:rPr lang="zh-CN"/>
              <a:t>三级</a:t>
            </a:r>
            <a:endParaRPr/>
          </a:p>
          <a:p>
            <a:pPr lvl="3"/>
            <a:r>
              <a:rPr lang="zh-CN"/>
              <a:t>四级</a:t>
            </a:r>
            <a:endParaRPr/>
          </a:p>
          <a:p>
            <a:pPr lvl="4"/>
            <a:r>
              <a:rPr lang="zh-CN"/>
              <a:t>五级</a:t>
            </a:r>
            <a:endParaRPr/>
          </a:p>
        </p:txBody>
      </p:sp>
      <p:sp>
        <p:nvSpPr>
          <p:cNvPr id="29" name="日期占位符 4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A1F3BCCF-927F-4C14-9052-F5177C3C439D}" type="datetime1">
              <a:rPr/>
              <a:t>2022/12/22</a:t>
            </a:fld>
            <a:endParaRPr lang="zh-CN"/>
          </a:p>
        </p:txBody>
      </p:sp>
      <p:sp>
        <p:nvSpPr>
          <p:cNvPr id="30" name="页脚占位符 5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31" name="灯片编号占位符 6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408259AF-2A25-452C-AA5F-7B080E8C5A7E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pPr/>
            <a:r>
              <a:rPr lang="zh-CN"/>
              <a:t>单击此处编辑母版标题样式</a:t>
            </a:r>
            <a:endParaRPr/>
          </a:p>
        </p:txBody>
      </p:sp>
      <p:sp>
        <p:nvSpPr>
          <p:cNvPr id="34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true"/>
            </a:lvl1pPr>
            <a:lvl2pPr marL="457200" lvl="1" indent="0">
              <a:buNone/>
              <a:defRPr sz="2000" b="true"/>
            </a:lvl2pPr>
            <a:lvl3pPr marL="914400" lvl="2" indent="0">
              <a:buNone/>
              <a:defRPr sz="1800" b="true"/>
            </a:lvl3pPr>
            <a:lvl4pPr marL="1371600" lvl="3" indent="0">
              <a:buNone/>
              <a:defRPr sz="1600" b="true"/>
            </a:lvl4pPr>
            <a:lvl5pPr marL="1828800" lvl="4" indent="0">
              <a:buNone/>
              <a:defRPr sz="1600" b="true"/>
            </a:lvl5pPr>
            <a:lvl6pPr marL="2286000" lvl="5" indent="0">
              <a:buNone/>
              <a:defRPr sz="1600" b="true"/>
            </a:lvl6pPr>
            <a:lvl7pPr marL="2743200" lvl="6" indent="0">
              <a:buNone/>
              <a:defRPr sz="1600" b="true"/>
            </a:lvl7pPr>
            <a:lvl8pPr marL="3200400" lvl="7" indent="0">
              <a:buNone/>
              <a:defRPr sz="1600" b="true"/>
            </a:lvl8pPr>
            <a:lvl9pPr marL="3657600" lvl="8" indent="0">
              <a:buNone/>
              <a:defRPr sz="1600" b="true"/>
            </a:lvl9pPr>
          </a:lstStyle>
          <a:p>
            <a:pPr lvl="0"/>
            <a:r>
              <a:rPr lang="zh-CN"/>
              <a:t>单击此处编辑母版文本样式</a:t>
            </a:r>
            <a:endParaRPr/>
          </a:p>
        </p:txBody>
      </p:sp>
      <p:sp>
        <p:nvSpPr>
          <p:cNvPr id="35" name="内容占位符 3"/>
          <p:cNvSpPr>
            <a:spLocks noGrp="true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二级</a:t>
            </a:r>
            <a:endParaRPr/>
          </a:p>
          <a:p>
            <a:pPr lvl="2"/>
            <a:r>
              <a:rPr lang="zh-CN"/>
              <a:t>三级</a:t>
            </a:r>
            <a:endParaRPr/>
          </a:p>
          <a:p>
            <a:pPr lvl="3"/>
            <a:r>
              <a:rPr lang="zh-CN"/>
              <a:t>四级</a:t>
            </a:r>
            <a:endParaRPr/>
          </a:p>
          <a:p>
            <a:pPr lvl="4"/>
            <a:r>
              <a:rPr lang="zh-CN"/>
              <a:t>五级</a:t>
            </a:r>
            <a:endParaRPr/>
          </a:p>
        </p:txBody>
      </p:sp>
      <p:sp>
        <p:nvSpPr>
          <p:cNvPr id="36" name="文本占位符 4"/>
          <p:cNvSpPr>
            <a:spLocks noGrp="true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true"/>
            </a:lvl1pPr>
            <a:lvl2pPr marL="457200" lvl="1" indent="0">
              <a:buNone/>
              <a:defRPr sz="2000" b="true"/>
            </a:lvl2pPr>
            <a:lvl3pPr marL="914400" lvl="2" indent="0">
              <a:buNone/>
              <a:defRPr sz="1800" b="true"/>
            </a:lvl3pPr>
            <a:lvl4pPr marL="1371600" lvl="3" indent="0">
              <a:buNone/>
              <a:defRPr sz="1600" b="true"/>
            </a:lvl4pPr>
            <a:lvl5pPr marL="1828800" lvl="4" indent="0">
              <a:buNone/>
              <a:defRPr sz="1600" b="true"/>
            </a:lvl5pPr>
            <a:lvl6pPr marL="2286000" lvl="5" indent="0">
              <a:buNone/>
              <a:defRPr sz="1600" b="true"/>
            </a:lvl6pPr>
            <a:lvl7pPr marL="2743200" lvl="6" indent="0">
              <a:buNone/>
              <a:defRPr sz="1600" b="true"/>
            </a:lvl7pPr>
            <a:lvl8pPr marL="3200400" lvl="7" indent="0">
              <a:buNone/>
              <a:defRPr sz="1600" b="true"/>
            </a:lvl8pPr>
            <a:lvl9pPr marL="3657600" lvl="8" indent="0">
              <a:buNone/>
              <a:defRPr sz="1600" b="true"/>
            </a:lvl9pPr>
          </a:lstStyle>
          <a:p>
            <a:pPr lvl="0"/>
            <a:r>
              <a:rPr lang="zh-CN"/>
              <a:t>单击此处编辑母版文本样式</a:t>
            </a:r>
            <a:endParaRPr/>
          </a:p>
        </p:txBody>
      </p:sp>
      <p:sp>
        <p:nvSpPr>
          <p:cNvPr id="37" name="内容占位符 5"/>
          <p:cNvSpPr>
            <a:spLocks noGrp="true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二级</a:t>
            </a:r>
            <a:endParaRPr/>
          </a:p>
          <a:p>
            <a:pPr lvl="2"/>
            <a:r>
              <a:rPr lang="zh-CN"/>
              <a:t>三级</a:t>
            </a:r>
            <a:endParaRPr/>
          </a:p>
          <a:p>
            <a:pPr lvl="3"/>
            <a:r>
              <a:rPr lang="zh-CN"/>
              <a:t>四级</a:t>
            </a:r>
            <a:endParaRPr/>
          </a:p>
          <a:p>
            <a:pPr lvl="4"/>
            <a:r>
              <a:rPr lang="zh-CN"/>
              <a:t>五级</a:t>
            </a:r>
            <a:endParaRPr/>
          </a:p>
        </p:txBody>
      </p:sp>
      <p:sp>
        <p:nvSpPr>
          <p:cNvPr id="38" name="日期占位符 6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E19FF268-CF0C-4595-A6A8-A0B1FC2FEB42}" type="datetime1">
              <a:rPr/>
              <a:t>2022/12/22</a:t>
            </a:fld>
            <a:endParaRPr lang="zh-CN"/>
          </a:p>
        </p:txBody>
      </p:sp>
      <p:sp>
        <p:nvSpPr>
          <p:cNvPr id="39" name="页脚占位符 7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40" name="灯片编号占位符 8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63A90A56-B7DA-460C-8F46-95BFAF0AF95F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r>
              <a:rPr lang="zh-CN"/>
              <a:t>单击此处编辑母版标题样式</a:t>
            </a:r>
            <a:endParaRPr/>
          </a:p>
        </p:txBody>
      </p:sp>
      <p:sp>
        <p:nvSpPr>
          <p:cNvPr id="43" name="日期占位符 2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E05E0E50-3259-4429-AAEB-7BA10F2285FC}" type="datetime1">
              <a:rPr/>
              <a:t>2022/12/22</a:t>
            </a:fld>
            <a:endParaRPr lang="zh-CN"/>
          </a:p>
        </p:txBody>
      </p:sp>
      <p:sp>
        <p:nvSpPr>
          <p:cNvPr id="44" name="页脚占位符 3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45" name="灯片编号占位符 4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C2178EC5-58A4-4F44-B83C-34BE3E218ABE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03EF5456-EA9D-47AD-816E-BBFCE6D3FB5C}" type="datetime1">
              <a:rPr/>
              <a:t>2022/12/22</a:t>
            </a:fld>
            <a:endParaRPr lang="zh-CN"/>
          </a:p>
        </p:txBody>
      </p:sp>
      <p:sp>
        <p:nvSpPr>
          <p:cNvPr id="48" name="页脚占位符 2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49" name="灯片编号占位符 3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E3199BA4-F8C4-48F6-BF3D-6D4BD834E815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pPr/>
            <a:r>
              <a:rPr lang="zh-CN"/>
              <a:t>单击此处编辑母版标题样式</a:t>
            </a:r>
            <a:endParaRPr/>
          </a:p>
        </p:txBody>
      </p:sp>
      <p:sp>
        <p:nvSpPr>
          <p:cNvPr id="52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二级</a:t>
            </a:r>
            <a:endParaRPr/>
          </a:p>
          <a:p>
            <a:pPr lvl="2"/>
            <a:r>
              <a:rPr lang="zh-CN"/>
              <a:t>三级</a:t>
            </a:r>
            <a:endParaRPr/>
          </a:p>
          <a:p>
            <a:pPr lvl="3"/>
            <a:r>
              <a:rPr lang="zh-CN"/>
              <a:t>四级</a:t>
            </a:r>
            <a:endParaRPr/>
          </a:p>
          <a:p>
            <a:pPr lvl="4"/>
            <a:r>
              <a:rPr lang="zh-CN"/>
              <a:t>五级</a:t>
            </a:r>
            <a:endParaRPr/>
          </a:p>
        </p:txBody>
      </p:sp>
      <p:sp>
        <p:nvSpPr>
          <p:cNvPr id="53" name="文本占位符 3"/>
          <p:cNvSpPr>
            <a:spLocks noGrp="true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/>
          </a:p>
        </p:txBody>
      </p:sp>
      <p:sp>
        <p:nvSpPr>
          <p:cNvPr id="54" name="日期占位符 4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BDD0B665-21F2-4210-A0AB-1FF516ABB0EC}" type="datetime1">
              <a:rPr/>
              <a:t>2022/12/22</a:t>
            </a:fld>
            <a:endParaRPr lang="zh-CN"/>
          </a:p>
        </p:txBody>
      </p:sp>
      <p:sp>
        <p:nvSpPr>
          <p:cNvPr id="55" name="页脚占位符 5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56" name="灯片编号占位符 6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D3120986-D9F8-450A-8E8A-7B53A97B66E9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pPr/>
            <a:r>
              <a:rPr lang="zh-CN"/>
              <a:t>单击此处编辑母版标题样式</a:t>
            </a:r>
            <a:endParaRPr/>
          </a:p>
        </p:txBody>
      </p:sp>
      <p:sp>
        <p:nvSpPr>
          <p:cNvPr id="59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/>
            <a:endParaRPr lang="zh-CN"/>
          </a:p>
        </p:txBody>
      </p:sp>
      <p:sp>
        <p:nvSpPr>
          <p:cNvPr id="60" name="文本占位符 3"/>
          <p:cNvSpPr>
            <a:spLocks noGrp="true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/>
          </a:p>
        </p:txBody>
      </p:sp>
      <p:sp>
        <p:nvSpPr>
          <p:cNvPr id="61" name="日期占位符 4"/>
          <p:cNvSpPr>
            <a:spLocks noGrp="true"/>
          </p:cNvSpPr>
          <p:nvPr>
            <p:ph type="dt" idx="10"/>
          </p:nvPr>
        </p:nvSpPr>
        <p:spPr/>
        <p:txBody>
          <a:bodyPr/>
          <a:p>
            <a:pPr/>
            <a:fld id="{4E233BD8-DB7E-4E6E-9456-6D1E77C88269}" type="datetime1">
              <a:rPr/>
              <a:t>2022/12/22</a:t>
            </a:fld>
            <a:endParaRPr lang="zh-CN"/>
          </a:p>
        </p:txBody>
      </p:sp>
      <p:sp>
        <p:nvSpPr>
          <p:cNvPr id="62" name="页脚占位符 5"/>
          <p:cNvSpPr>
            <a:spLocks noGrp="true"/>
          </p:cNvSpPr>
          <p:nvPr>
            <p:ph type="ftr" idx="11"/>
          </p:nvPr>
        </p:nvSpPr>
        <p:spPr/>
        <p:txBody>
          <a:bodyPr/>
          <a:p>
            <a:pPr/>
            <a:endParaRPr lang="zh-CN"/>
          </a:p>
        </p:txBody>
      </p:sp>
      <p:sp>
        <p:nvSpPr>
          <p:cNvPr id="63" name="灯片编号占位符 6"/>
          <p:cNvSpPr>
            <a:spLocks noGrp="true"/>
          </p:cNvSpPr>
          <p:nvPr>
            <p:ph type="sldNum" idx="12"/>
          </p:nvPr>
        </p:nvSpPr>
        <p:spPr/>
        <p:txBody>
          <a:bodyPr/>
          <a:p>
            <a:pPr/>
            <a:fld id="{747CCC7F-E1A2-469B-A337-764C3DF0731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9.xml" /><Relationship Id="rId5" Type="http://schemas.openxmlformats.org/officeDocument/2006/relationships/slideLayout" Target="../slideLayouts/slideLayout6.xml" /><Relationship Id="rId4" Type="http://schemas.openxmlformats.org/officeDocument/2006/relationships/slideLayout" Target="../slideLayouts/slideLayout5.xml" /><Relationship Id="rId6" Type="http://schemas.openxmlformats.org/officeDocument/2006/relationships/slideLayout" Target="../slideLayouts/slideLayout7.xml" /><Relationship Id="rId1" Type="http://schemas.openxmlformats.org/officeDocument/2006/relationships/slideLayout" Target="../slideLayouts/slideLayout2.xml" /><Relationship Id="rId0" Type="http://schemas.openxmlformats.org/officeDocument/2006/relationships/slideLayout" Target="../slideLayouts/slideLayout1.xml" /><Relationship Id="rId7" Type="http://schemas.openxmlformats.org/officeDocument/2006/relationships/slideLayout" Target="../slideLayouts/slideLayout8.xml" /><Relationship Id="rId2" Type="http://schemas.openxmlformats.org/officeDocument/2006/relationships/slideLayout" Target="../slideLayouts/slideLayout3.xml" /><Relationship Id="rId9" Type="http://schemas.openxmlformats.org/officeDocument/2006/relationships/slideLayout" Target="../slideLayouts/slideLayout10.xml" /><Relationship Id="rId10" Type="http://schemas.openxmlformats.org/officeDocument/2006/relationships/slideLayout" Target="../slideLayouts/slideLayout11.xml" /><Relationship Id="rId11" Type="http://schemas.openxmlformats.org/officeDocument/2006/relationships/theme" Target="../theme/theme1.xml" /><Relationship Id="rId3" Type="http://schemas.openxmlformats.org/officeDocument/2006/relationships/slideLayout" Target="../slideLayouts/slideLayout4.xml" 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 /><Relationship Id="rId0" Type="http://schemas.openxmlformats.org/officeDocument/2006/relationships/slideLayout" Target="../slideLayouts/slideLayout12.xml" /></Relationships>
</file>

<file path=ppt/slideMasters/_rels/slideMaster3.xml.rels><?xml version="1.0" encoding="UTF-8" standalone="yes"?><Relationships xmlns="http://schemas.openxmlformats.org/package/2006/relationships"><Relationship Id="rId2" Type="http://schemas.openxmlformats.org/officeDocument/2006/relationships/theme" Target="../theme/theme3.xml" /><Relationship Id="rId0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/Relationships>
</file>

<file path=ppt/slideMasters/_rels/slideMaster4.xml.rels><?xml version="1.0" encoding="UTF-8" standalone="yes"?><Relationships xmlns="http://schemas.openxmlformats.org/package/2006/relationships"><Relationship Id="rId2" Type="http://schemas.openxmlformats.org/officeDocument/2006/relationships/theme" Target="../theme/theme5.xml" /><Relationship Id="rId0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7.xml" 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 /><Relationship Id="rId0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vert="horz" lIns="91440" tIns="45720" rIns="91440" bIns="45720" anchor="ctr">
            <a:normAutofit/>
          </a:bodyPr>
          <a:p>
            <a:pPr/>
            <a:r>
              <a:rPr lang="zh-CN"/>
              <a:t>单击此处编辑母版标题样式</a:t>
            </a:r>
            <a:endParaRPr sz="440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vert="horz" lIns="91440" tIns="45720" rIns="91440" bIns="45720">
            <a:normAutofit/>
          </a:bodyPr>
          <a:p>
            <a:pPr/>
            <a:r>
              <a:rPr lang="zh-CN"/>
              <a:t>单击此处编辑母版文本样式</a:t>
            </a:r>
            <a:endParaRPr lang="zh-CN" sz="280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sz="2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/>
              <a:t>二级</a:t>
            </a:r>
            <a:endParaRPr lang="zh-CN" sz="240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sz="20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/>
              <a:t>三级</a:t>
            </a:r>
            <a:endParaRPr lang="zh-CN" sz="200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C14ADBE2-30DF-480B-A5CC-C216012A8DE2}" type="datetime1">
              <a:rPr/>
              <a:t>2022/12/22</a:t>
            </a:fld>
            <a:endParaRPr lang="zh-CN"/>
          </a:p>
        </p:txBody>
      </p:sp>
      <p:sp>
        <p:nvSpPr>
          <p:cNvPr id="5" name="页脚占位符 4"/>
          <p:cNvSpPr>
            <a:spLocks noGrp="true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D09DED9-3562-4003-9ED4-F9F7C2DA97F0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914400">
        <a:lnSpc>
          <a:spcPct val="130000"/>
        </a:lnSpc>
        <a:spcBef>
          <a:spcPct val="1"/>
        </a:spcBef>
        <a:buNone/>
        <a:defRPr lang="zh-CN" sz="4000">
          <a:solidFill>
            <a:schemeClr val="tx1">
              <a:alpha val="100000"/>
            </a:schemeClr>
          </a:solidFill>
          <a:latin typeface="默认字体"/>
          <a:ea typeface="默认字体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lang="zh-CN" sz="2000">
          <a:solidFill>
            <a:schemeClr val="tx1">
              <a:alpha val="100000"/>
            </a:schemeClr>
          </a:solidFill>
          <a:latin typeface="默认字体"/>
          <a:ea typeface="默认字体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sz="2000">
          <a:solidFill>
            <a:schemeClr val="tx1">
              <a:alpha val="100000"/>
            </a:schemeClr>
          </a:solidFill>
          <a:latin typeface="默认字体"/>
          <a:ea typeface="默认字体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sz="1800">
          <a:solidFill>
            <a:schemeClr val="tx1">
              <a:alpha val="100000"/>
            </a:schemeClr>
          </a:solidFill>
          <a:latin typeface="默认字体"/>
          <a:ea typeface="默认字体"/>
        </a:defRPr>
      </a:lvl3pPr>
      <a:lvl4pPr marL="1371600" lvl="3" indent="0" algn="l" defTabSz="914400">
        <a:lnSpc>
          <a:spcPct val="130000"/>
        </a:lnSpc>
        <a:spcBef>
          <a:spcPts val="500"/>
        </a:spcBef>
        <a:buNone/>
        <a:defRPr lang="zh-CN" sz="1800">
          <a:solidFill>
            <a:schemeClr val="tx1">
              <a:alpha val="100000"/>
            </a:schemeClr>
          </a:solidFill>
          <a:latin typeface="默认字体"/>
          <a:ea typeface="默认字体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sz="1800">
          <a:solidFill>
            <a:schemeClr val="tx1">
              <a:alpha val="100000"/>
            </a:schemeClr>
          </a:solidFill>
          <a:latin typeface="默认字体"/>
          <a:ea typeface="默认字体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9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10" name="日期占位符 3"/>
          <p:cNvSpPr>
            <a:spLocks noGrp="true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C14ADBE2-30DF-480B-A5CC-C216012A8DE2}" type="datetime1">
              <a:rPr/>
              <a:t/>
            </a:fld>
            <a:endParaRPr lang="zh-CN"/>
          </a:p>
        </p:txBody>
      </p:sp>
      <p:sp>
        <p:nvSpPr>
          <p:cNvPr id="11" name="页脚占位符 4"/>
          <p:cNvSpPr>
            <a:spLocks noGrp="true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zh-CN"/>
          </a:p>
        </p:txBody>
      </p:sp>
      <p:sp>
        <p:nvSpPr>
          <p:cNvPr id="12" name="灯片编号占位符 5"/>
          <p:cNvSpPr>
            <a:spLocks noGrp="true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D09DED9-3562-4003-9ED4-F9F7C2DA97F0}" type="slidenum">
              <a:rPr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0"/>
  </p:sldLayoutIdLst>
  <p:txStyles>
    <p:titleStyle>
      <a:lvl1pPr lvl="0" algn="l" defTabSz="914400">
        <a:lnSpc>
          <a:spcPct val="130000"/>
        </a:lnSpc>
        <a:spcBef>
          <a:spcPct val="1"/>
        </a:spcBef>
        <a:buNone/>
        <a:defRPr sz="4400" kern="1200">
          <a:solidFill>
            <a:schemeClr val="tx1"/>
          </a:solidFill>
          <a:latin typeface="默认字体"/>
          <a:ea typeface="默认字体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默认字体"/>
          <a:ea typeface="默认字体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默认字体"/>
          <a:ea typeface="默认字体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默认字体"/>
          <a:ea typeface="默认字体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9pPr>
    </p:otherStyle>
  </p:txStyles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/>
            <a:r>
              <a:rPr lang="zh-CN" dirty="false"/>
              <a:t>单击此处编辑母版标题样式</a:t>
            </a:r>
            <a:endParaRPr sz="44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</p:txBody>
      </p:sp>
      <p:sp>
        <p:nvSpPr>
          <p:cNvPr id="15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/>
            <a:r>
              <a:rPr lang="zh-CN" dirty="false"/>
              <a:t>单击此处编辑母版文本样式</a:t>
            </a:r>
            <a:endParaRPr lang="zh-CN" sz="28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sz="2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dirty="false"/>
              <a:t>二级</a:t>
            </a:r>
            <a:endParaRPr lang="zh-CN" sz="24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sz="20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dirty="false"/>
              <a:t>三级</a:t>
            </a:r>
            <a:endParaRPr lang="zh-CN" sz="20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sz="1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dirty="false"/>
              <a:t>四级</a:t>
            </a:r>
            <a:endParaRPr lang="zh-CN" sz="18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sz="1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dirty="false"/>
              <a:t>五级</a:t>
            </a:r>
            <a:endParaRPr lang="zh-CN" sz="18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</p:txBody>
      </p:sp>
      <p:sp>
        <p:nvSpPr>
          <p:cNvPr id="16" name="日期占位符 3"/>
          <p:cNvSpPr>
            <a:spLocks noGrp="true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C14ADBE2-30DF-480B-A5CC-C216012A8DE2}" type="datetime1">
              <a:rPr/>
              <a:t>10/12/2024</a:t>
            </a:fld>
            <a:endParaRPr lang="zh-CN"/>
          </a:p>
        </p:txBody>
      </p:sp>
      <p:sp>
        <p:nvSpPr>
          <p:cNvPr id="17" name="页脚占位符 4"/>
          <p:cNvSpPr>
            <a:spLocks noGrp="true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endParaRPr lang="zh-CN"/>
          </a:p>
        </p:txBody>
      </p:sp>
      <p:sp>
        <p:nvSpPr>
          <p:cNvPr id="18" name="灯片编号占位符 5"/>
          <p:cNvSpPr>
            <a:spLocks noGrp="true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fld id="{DD09DED9-3562-4003-9ED4-F9F7C2DA97F0}" type="slidenum">
              <a:r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0"/>
    <p:sldLayoutId id="2147483664" r:id="rId1"/>
  </p:sldLayoutIdLst>
  <p:txStyles>
    <p:titleStyle>
      <a:lvl1pPr lvl="0" algn="l" defTabSz="914400">
        <a:lnSpc>
          <a:spcPct val="130000"/>
        </a:lnSpc>
        <a:spcBef>
          <a:spcPct val="1"/>
        </a:spcBef>
        <a:buNone/>
        <a:defRPr lang="zh-CN" sz="4000">
          <a:solidFill>
            <a:schemeClr val="tx1">
              <a:alpha val="100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lang="zh-CN" sz="2400">
          <a:solidFill>
            <a:schemeClr val="tx1">
              <a:alpha val="100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sz="2000">
          <a:solidFill>
            <a:schemeClr val="tx1">
              <a:alpha val="100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sz="1800">
          <a:solidFill>
            <a:schemeClr val="tx1">
              <a:alpha val="100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sz="1600">
          <a:solidFill>
            <a:schemeClr val="tx1">
              <a:alpha val="100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sz="1400">
          <a:solidFill>
            <a:schemeClr val="tx1">
              <a:alpha val="100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9pPr>
    </p:otherStyle>
  </p:txStyles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7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28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D5A3AFF-FCE4-489A-AFC4-732B6E0511E6}" type="datetime1">
              <a:rPr/>
              <a:t>10/24/24</a:t>
            </a:fld>
            <a:endParaRPr lang="zh-CN" altLang="en-US" dirty="false"/>
          </a:p>
        </p:txBody>
      </p:sp>
      <p:sp>
        <p:nvSpPr>
          <p:cNvPr id="29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0"/>
    <p:sldLayoutId id="2147483667" r:id="rId1"/>
  </p:sldLayoutIdLst>
  <p:hf sldNum="false" hdr="false" ftr="false" dt="false"/>
  <p:txStyles>
    <p:titleStyle>
      <a:lvl1pPr algn="l" defTabSz="914400" rtl="false" eaLnBrk="true" latinLnBrk="false" hangingPunct="true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/>
            <a:r>
              <a:rPr lang="zh-CN" dirty="false"/>
              <a:t>单击此处编辑母版标题样式</a:t>
            </a:r>
            <a:endParaRPr sz="44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</p:txBody>
      </p:sp>
      <p:sp>
        <p:nvSpPr>
          <p:cNvPr id="21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/>
            <a:r>
              <a:rPr lang="zh-CN" dirty="false"/>
              <a:t>单击此处编辑母版文本样式</a:t>
            </a:r>
            <a:endParaRPr lang="zh-CN" sz="28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dirty="false"/>
              <a:t>二级</a:t>
            </a:r>
            <a:endParaRPr lang="zh-CN" sz="24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dirty="false"/>
              <a:t>三级</a:t>
            </a:r>
            <a:endParaRPr lang="zh-CN" sz="20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dirty="false"/>
              <a:t>四级</a:t>
            </a:r>
            <a:endParaRPr lang="zh-CN" sz="18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dirty="false"/>
              <a:t>五级</a:t>
            </a:r>
            <a:endParaRPr lang="zh-CN" sz="1800" dirty="false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</p:txBody>
      </p:sp>
      <p:sp>
        <p:nvSpPr>
          <p:cNvPr id="22" name="日期占位符 3"/>
          <p:cNvSpPr>
            <a:spLocks noGrp="true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/>
            <a:fld id="{C14ADBE2-30DF-480B-A5CC-C216012A8DE2}" type="datetime1">
              <a:rPr/>
              <a:t/>
            </a:fld>
            <a:endParaRPr lang="zh-CN"/>
          </a:p>
        </p:txBody>
      </p:sp>
      <p:sp>
        <p:nvSpPr>
          <p:cNvPr id="23" name="页脚占位符 4"/>
          <p:cNvSpPr>
            <a:spLocks noGrp="true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/>
            <a:endParaRPr lang="zh-CN"/>
          </a:p>
        </p:txBody>
      </p:sp>
      <p:sp>
        <p:nvSpPr>
          <p:cNvPr id="24" name="灯片编号占位符 5"/>
          <p:cNvSpPr>
            <a:spLocks noGrp="true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/>
            <a:fld id="{DD09DED9-3562-4003-9ED4-F9F7C2DA97F0}" type="slidenum">
              <a:rPr/>
              <a:t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0"/>
  </p:sldLayoutIdLst>
  <p:txStyles>
    <p:titleStyle>
      <a:lvl1pPr lvl="0" algn="l" defTabSz="914400">
        <a:lnSpc>
          <a:spcPct val="130000"/>
        </a:lnSpc>
        <a:spcBef>
          <a:spcPct val="1"/>
        </a:spcBef>
        <a:buNone/>
        <a:defRPr lang="zh-CN" sz="4000">
          <a:solidFill>
            <a:schemeClr val="tx1">
              <a:alpha val="100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lang="zh-CN" sz="2400">
          <a:solidFill>
            <a:schemeClr val="tx1">
              <a:alpha val="100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lang="zh-CN" sz="2000">
          <a:solidFill>
            <a:schemeClr val="tx1">
              <a:alpha val="100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lang="zh-CN" sz="1800">
          <a:solidFill>
            <a:schemeClr val="tx1">
              <a:alpha val="100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lang="zh-CN" sz="1600">
          <a:solidFill>
            <a:schemeClr val="tx1">
              <a:alpha val="100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lang="zh-CN" sz="1400">
          <a:solidFill>
            <a:schemeClr val="tx1">
              <a:alpha val="100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4.xml" /></Relationships>
</file>

<file path=ppt/slides/_rels/slide10.xml.rels><?xml version="1.0" encoding="UTF-8" standalone="yes"?><Relationships xmlns="http://schemas.openxmlformats.org/package/2006/relationships"><Relationship Id="rId2" Type="http://schemas.openxmlformats.org/officeDocument/2006/relationships/image" Target="media/image6.svg" /><Relationship Id="rId0" Type="http://schemas.openxmlformats.org/officeDocument/2006/relationships/slideLayout" Target="../slideLayouts/slideLayout13.xml" /><Relationship Id="rId1" Type="http://schemas.openxmlformats.org/officeDocument/2006/relationships/image" Target="media/image5.png" /></Relationships>
</file>

<file path=ppt/slides/_rels/slide11.xml.rels><?xml version="1.0" encoding="UTF-8" standalone="yes"?><Relationships xmlns="http://schemas.openxmlformats.org/package/2006/relationships"><Relationship Id="rId3" Type="http://schemas.openxmlformats.org/officeDocument/2006/relationships/image" Target="media/image9.svg" /><Relationship Id="rId2" Type="http://schemas.openxmlformats.org/officeDocument/2006/relationships/image" Target="media/image8.png" /><Relationship Id="rId0" Type="http://schemas.openxmlformats.org/officeDocument/2006/relationships/slideLayout" Target="../slideLayouts/slideLayout15.xml" /><Relationship Id="rId1" Type="http://schemas.openxmlformats.org/officeDocument/2006/relationships/image" Target="media/image7.png" /></Relationships>
</file>

<file path=ppt/slides/_rels/slide1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5.xml" /></Relationships>
</file>

<file path=ppt/slides/_rels/slide1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5.xml" 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image" Target="media/image10.png" /><Relationship Id="rId0" Type="http://schemas.openxmlformats.org/officeDocument/2006/relationships/slideLayout" Target="../slideLayouts/slideLayout15.xml" /></Relationships>
</file>

<file path=ppt/slides/_rels/slide1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5.xml" /></Relationships>
</file>

<file path=ppt/slides/_rels/slide1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5.xml" /></Relationships>
</file>

<file path=ppt/slides/_rels/slide1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3.xml" /></Relationships>
</file>

<file path=ppt/slides/_rels/slide2.xml.rels><?xml version="1.0" encoding="UTF-8" standalone="yes"?><Relationships xmlns="http://schemas.openxmlformats.org/package/2006/relationships"><Relationship Id="rId2" Type="http://schemas.openxmlformats.org/officeDocument/2006/relationships/image" Target="media/image13.png" /><Relationship Id="rId0" Type="http://schemas.openxmlformats.org/officeDocument/2006/relationships/slideLayout" Target="../slideLayouts/slideLayout13.xml" /><Relationship Id="rId3" Type="http://schemas.openxmlformats.org/officeDocument/2006/relationships/image" Target="media/image14.svg" /><Relationship Id="rId1" Type="http://schemas.openxmlformats.org/officeDocument/2006/relationships/image" Target="media/image12.png" /></Relationships>
</file>

<file path=ppt/slides/_rels/slide3.xml.rels><?xml version="1.0" encoding="UTF-8" standalone="yes"?><Relationships xmlns="http://schemas.openxmlformats.org/package/2006/relationships"><Relationship Id="rId3" Type="http://schemas.openxmlformats.org/officeDocument/2006/relationships/image" Target="media/image4.svg" /><Relationship Id="rId2" Type="http://schemas.openxmlformats.org/officeDocument/2006/relationships/image" Target="media/image3.png" /><Relationship Id="rId0" Type="http://schemas.openxmlformats.org/officeDocument/2006/relationships/slideLayout" Target="../slideLayouts/slideLayout13.xml" /><Relationship Id="rId1" Type="http://schemas.openxmlformats.org/officeDocument/2006/relationships/image" Target="media/image2.png" /></Relationships>
</file>

<file path=ppt/slides/_rels/slide4.xml.rels><?xml version="1.0" encoding="UTF-8" standalone="yes"?><Relationships xmlns="http://schemas.openxmlformats.org/package/2006/relationships"><Relationship Id="rId2" Type="http://schemas.openxmlformats.org/officeDocument/2006/relationships/image" Target="media/image16.svg" /><Relationship Id="rId0" Type="http://schemas.openxmlformats.org/officeDocument/2006/relationships/slideLayout" Target="../slideLayouts/slideLayout13.xml" /><Relationship Id="rId1" Type="http://schemas.openxmlformats.org/officeDocument/2006/relationships/image" Target="media/image15.png" /></Relationships>
</file>

<file path=ppt/slides/_rels/slide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3.xml" /></Relationships>
</file>

<file path=ppt/slides/_rels/slide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3.xml" /></Relationships>
</file>

<file path=ppt/slides/_rels/slide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3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Layout" Target="../slideLayouts/slideLayout13.xml" /></Relationships>
</file>

<file path=ppt/slides/_rels/slide9.xml.rels><?xml version="1.0" encoding="UTF-8" standalone="yes"?><Relationships xmlns="http://schemas.openxmlformats.org/package/2006/relationships"><Relationship Id="rId3" Type="http://schemas.openxmlformats.org/officeDocument/2006/relationships/image" Target="media/image4.svg" /><Relationship Id="rId2" Type="http://schemas.openxmlformats.org/officeDocument/2006/relationships/image" Target="media/image3.png" /><Relationship Id="rId0" Type="http://schemas.openxmlformats.org/officeDocument/2006/relationships/slideLayout" Target="../slideLayouts/slideLayout13.xml" /><Relationship Id="rId1" Type="http://schemas.openxmlformats.org/officeDocument/2006/relationships/image" Target="media/image2.png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/>
          <p:cNvSpPr>
            <a:spLocks noGrp="true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dirty="false"/>
              <a:t>工作进展</a:t>
            </a:r>
            <a:endParaRPr/>
          </a:p>
        </p:txBody>
      </p:sp>
      <p:sp>
        <p:nvSpPr>
          <p:cNvPr id="80" name="副标题 2"/>
          <p:cNvSpPr>
            <a:spLocks noGrp="true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zh-CN" dirty="false"/>
              <a:t>王时移、苏景波、</a:t>
            </a:r>
            <a:r>
              <a:rPr dirty="false"/>
              <a:t>周瓯翔、刘睿博、李宇哲</a:t>
            </a:r>
            <a:endParaRPr lang="zh-CN" dirty="fal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asvg="http://schemas.microsoft.com/office/drawing/2016/SVG/main" xmlns:p="http://schemas.openxmlformats.org/presentationml/2006/main" xmlns:r="http://schemas.openxmlformats.org/officeDocument/2006/relationships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 err="true"/>
              <a:t>tl.where</a:t>
            </a:r>
            <a:r>
              <a:rPr lang="zh-CN" altLang="en-US" dirty="false"/>
              <a:t>算子</a:t>
            </a:r>
            <a:endParaRPr dirty="false"/>
          </a:p>
        </p:txBody>
      </p:sp>
      <p:pic>
        <p:nvPicPr>
          <p:cNvPr id="18" name="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r:embed="rId2"/>
              </a:ext>
            </a:extLst>
          </a:blip>
          <a:stretch>
            <a:fillRect/>
          </a:stretch>
        </p:blipFill>
        <p:spPr>
          <a:xfrm rot="0" flipH="false" flipV="false">
            <a:off x="1443712" y="1325462"/>
            <a:ext cx="9304576" cy="530293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asvg="http://schemas.microsoft.com/office/drawing/2016/SVG/main" xmlns:p="http://schemas.openxmlformats.org/presentationml/2006/main" xmlns:r="http://schemas.openxmlformats.org/officeDocument/2006/relationships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 err="true"/>
              <a:t>tl.</a:t>
            </a:r>
            <a:r>
              <a:rPr lang="en-US" altLang="zh-CN" dirty="false" err="true"/>
              <a:t>sum</a:t>
            </a:r>
            <a:r>
              <a:rPr lang="zh-CN" altLang="en-US" dirty="false"/>
              <a:t>算子</a:t>
            </a:r>
            <a:endParaRPr dirty="false"/>
          </a:p>
        </p:txBody>
      </p:sp>
      <p:sp>
        <p:nvSpPr>
          <p:cNvPr id="21" name="Content Placeholder 3"/>
          <p:cNvSpPr>
            <a:spLocks noGrp="true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sz="2000" b="true"/>
              <a:t>工作进展</a:t>
            </a:r>
            <a:endParaRPr lang="zh-CN" sz="2200" b="true"/>
          </a:p>
          <a:p>
            <a:pPr marL="342900" indent="-342900">
              <a:buFont typeface="Arial" panose="020B0604020202020204" pitchFamily="34" charset="0"/>
              <a:buAutoNum type="circleNumDbPlain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完成了标量单元的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 tl.sum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算子，并在一维，二维样例上通过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fp16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，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fp32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类型的正确性验证（一定精度）</a:t>
            </a:r>
            <a:endParaRPr sz="2200">
              <a:solidFill>
                <a:srgbClr val="000000">
                  <a:alpha val="10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AutoNum type="circleNumDbPlain"/>
            </a:pPr>
            <a:r>
              <a:rPr sz="2000">
                <a:solidFill>
                  <a:srgbClr val="000000">
                    <a:alpha val="100000"/>
                  </a:srgbClr>
                </a:solidFill>
              </a:rPr>
              <a:t>确定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 tl.sum 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后续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 tiling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，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vectorization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，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lowering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流程</a:t>
            </a:r>
            <a:endParaRPr lang="zh-CN" sz="2200"/>
          </a:p>
          <a:p>
            <a:pPr>
              <a:buFont typeface="Wingdings" panose="05000000000000000000" pitchFamily="2" charset="2"/>
              <a:buChar char="§"/>
            </a:pPr>
            <a:r>
              <a:rPr lang="zh-CN" sz="2000" b="true"/>
              <a:t>待解决问题</a:t>
            </a:r>
            <a:endParaRPr lang="zh-CN" sz="2200" b="true"/>
          </a:p>
          <a:p>
            <a:pPr marL="342900" indent="-342900">
              <a:buFont typeface="Arial" panose="020B0604020202020204" pitchFamily="34" charset="0"/>
              <a:buAutoNum type="circleNumDbPlain"/>
            </a:pP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linalg dialect 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捕获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 linalg.reduce patern 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到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 vector dialect 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的降级</a:t>
            </a:r>
            <a:endParaRPr sz="2200">
              <a:solidFill>
                <a:srgbClr val="000000">
                  <a:alpha val="10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AutoNum type="circleNumDbPlain"/>
            </a:pP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vector dialect 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到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 davinci dialect</a:t>
            </a:r>
            <a:r>
              <a:rPr sz="2000">
                <a:solidFill>
                  <a:srgbClr val="000000">
                    <a:alpha val="100000"/>
                  </a:srgbClr>
                </a:solidFill>
              </a:rPr>
              <a:t>的降级</a:t>
            </a:r>
            <a:endParaRPr sz="2200">
              <a:solidFill>
                <a:srgbClr val="000000">
                  <a:alpha val="10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AutoNum type="circleNumDbPlain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将两条 Davinci IR翻译为LLVM IR Tiling</a:t>
            </a:r>
            <a:endParaRPr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2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429" y="5751519"/>
            <a:ext cx="10187142" cy="970460"/>
          </a:xfrm>
          <a:prstGeom prst="rect">
            <a:avLst/>
          </a:prstGeom>
        </p:spPr>
      </p:pic>
      <p:pic>
        <p:nvPicPr>
          <p:cNvPr id="23" name="Graphic 5" descr="Marker with solid fill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r:embed="rId3"/>
              </a:ext>
            </a:extLst>
          </a:blip>
          <a:stretch>
            <a:fillRect/>
          </a:stretch>
        </p:blipFill>
        <p:spPr>
          <a:xfrm>
            <a:off x="9958556" y="5029234"/>
            <a:ext cx="1209336" cy="12093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/>
          <p:cNvSpPr>
            <a:spLocks noGrp="true"/>
          </p:cNvSpPr>
          <p:nvPr>
            <p:ph type="title"/>
          </p:nvPr>
        </p:nvSpPr>
        <p:spPr/>
        <p:txBody>
          <a:bodyPr>
            <a:normAutofit fontScale="100000"/>
          </a:bodyPr>
          <a:lstStyle/>
          <a:p>
            <a:pPr>
              <a:buNone/>
            </a:pPr>
            <a:r>
              <a:rPr lang="en-US">
                <a:latin typeface="Microsoft YaHei"/>
                <a:ea typeface="Microsoft YaHei"/>
              </a:rPr>
              <a:t>tl.sum</a:t>
            </a:r>
            <a:r>
              <a:rPr lang="zh-CN">
                <a:latin typeface="Microsoft YaHei"/>
                <a:ea typeface="Microsoft YaHei"/>
              </a:rPr>
              <a:t>算子正确性</a:t>
            </a:r>
            <a:endParaRPr lang="en-US"/>
          </a:p>
        </p:txBody>
      </p:sp>
      <p:grpSp>
        <p:nvGrpSpPr>
          <p:cNvPr id="26" name="组合 65"/>
          <p:cNvGrpSpPr/>
          <p:nvPr/>
        </p:nvGrpSpPr>
        <p:grpSpPr>
          <a:xfrm rot="0" flipH="false" flipV="false">
            <a:off x="637540" y="1700213"/>
            <a:ext cx="5458460" cy="4631690"/>
            <a:chOff x="1320" y="2930"/>
            <a:chExt cx="8282" cy="6956"/>
          </a:xfrm>
        </p:grpSpPr>
        <p:sp>
          <p:nvSpPr>
            <p:cNvPr id="27" name="矩形 66"/>
            <p:cNvSpPr/>
            <p:nvPr/>
          </p:nvSpPr>
          <p:spPr>
            <a:xfrm>
              <a:off x="1638" y="2930"/>
              <a:ext cx="7964" cy="6956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false">
                <a:schemeClr val="accent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en-US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endParaRPr>
            </a:p>
          </p:txBody>
        </p:sp>
        <p:grpSp>
          <p:nvGrpSpPr>
            <p:cNvPr id="28" name="组合 67"/>
            <p:cNvGrpSpPr/>
            <p:nvPr/>
          </p:nvGrpSpPr>
          <p:grpSpPr>
            <a:xfrm>
              <a:off x="1320" y="3591"/>
              <a:ext cx="644" cy="745"/>
              <a:chOff x="2636582" y="2559050"/>
              <a:chExt cx="409098" cy="473075"/>
            </a:xfrm>
          </p:grpSpPr>
          <p:sp>
            <p:nvSpPr>
              <p:cNvPr id="29" name="矩形 68"/>
              <p:cNvSpPr/>
              <p:nvPr/>
            </p:nvSpPr>
            <p:spPr>
              <a:xfrm>
                <a:off x="2826543" y="2559050"/>
                <a:ext cx="219137" cy="4730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algn="ctr"/>
                <a:endParaRPr lang="zh-CN">
                  <a:latin typeface="Microsoft YaHei"/>
                  <a:ea typeface="Microsoft YaHei"/>
                </a:endParaRPr>
              </a:p>
            </p:txBody>
          </p:sp>
          <p:sp>
            <p:nvSpPr>
              <p:cNvPr id="30" name="PA_ImportSvg_636983900241446251"/>
              <p:cNvSpPr/>
              <p:nvPr/>
            </p:nvSpPr>
            <p:spPr>
              <a:xfrm rot="10800000">
                <a:off x="2636582" y="2622187"/>
                <a:ext cx="401195" cy="346800"/>
              </a:xfrm>
              <a:custGeom>
                <a:avLst/>
                <a:gdLst/>
                <a:ahLst/>
                <a:cxnLst/>
                <a:rect l="l" t="t" r="r" b="b"/>
                <a:pathLst>
                  <a:path w="14292586" h="12354751">
                    <a:moveTo>
                      <a:pt x="1" y="0"/>
                    </a:moveTo>
                    <a:lnTo>
                      <a:pt x="6016804" y="0"/>
                    </a:lnTo>
                    <a:lnTo>
                      <a:pt x="6016804" y="4339700"/>
                    </a:lnTo>
                    <a:cubicBezTo>
                      <a:pt x="6016804" y="6110134"/>
                      <a:pt x="5863353" y="7499112"/>
                      <a:pt x="5556444" y="8506676"/>
                    </a:cubicBezTo>
                    <a:cubicBezTo>
                      <a:pt x="5249537" y="9514240"/>
                      <a:pt x="4930378" y="10186854"/>
                      <a:pt x="4095301" y="10992906"/>
                    </a:cubicBezTo>
                    <a:cubicBezTo>
                      <a:pt x="3260225" y="11798956"/>
                      <a:pt x="2680814" y="12040837"/>
                      <a:pt x="1455066" y="12354750"/>
                    </a:cubicBezTo>
                    <a:lnTo>
                      <a:pt x="598736" y="10512869"/>
                    </a:lnTo>
                    <a:cubicBezTo>
                      <a:pt x="1455066" y="10185628"/>
                      <a:pt x="1976770" y="10039677"/>
                      <a:pt x="2781416" y="9204842"/>
                    </a:cubicBezTo>
                    <a:cubicBezTo>
                      <a:pt x="3586062" y="8370008"/>
                      <a:pt x="3645413" y="7562531"/>
                      <a:pt x="3645413" y="6868493"/>
                    </a:cubicBezTo>
                    <a:lnTo>
                      <a:pt x="1" y="6868493"/>
                    </a:lnTo>
                    <a:close/>
                    <a:moveTo>
                      <a:pt x="8275783" y="0"/>
                    </a:moveTo>
                    <a:lnTo>
                      <a:pt x="14292586" y="0"/>
                    </a:lnTo>
                    <a:lnTo>
                      <a:pt x="14292586" y="4339700"/>
                    </a:lnTo>
                    <a:cubicBezTo>
                      <a:pt x="14292586" y="6110134"/>
                      <a:pt x="14139135" y="7499112"/>
                      <a:pt x="13832227" y="8506676"/>
                    </a:cubicBezTo>
                    <a:cubicBezTo>
                      <a:pt x="13525318" y="9514240"/>
                      <a:pt x="13206159" y="10186854"/>
                      <a:pt x="12371083" y="10992906"/>
                    </a:cubicBezTo>
                    <a:cubicBezTo>
                      <a:pt x="11536006" y="11798956"/>
                      <a:pt x="10956597" y="12040837"/>
                      <a:pt x="9730848" y="12354750"/>
                    </a:cubicBezTo>
                    <a:lnTo>
                      <a:pt x="8874518" y="10512869"/>
                    </a:lnTo>
                    <a:cubicBezTo>
                      <a:pt x="9730848" y="10185628"/>
                      <a:pt x="10252552" y="10039677"/>
                      <a:pt x="11057198" y="9204842"/>
                    </a:cubicBezTo>
                    <a:cubicBezTo>
                      <a:pt x="11861845" y="8370008"/>
                      <a:pt x="11921195" y="7562531"/>
                      <a:pt x="11921195" y="6868493"/>
                    </a:cubicBezTo>
                    <a:lnTo>
                      <a:pt x="8275783" y="68684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false" vert="horz" wrap="square" lIns="91440" tIns="45720" rIns="91440" bIns="45720" numCol="1" spcCol="0" rtlCol="false" fromWordArt="false" anchor="ctr" anchorCtr="false" forceAA="false" compatLnSpc="true">
                <a:noAutofit/>
              </a:bodyPr>
              <a:lstStyle>
                <a:defPPr>
                  <a:defRPr lang="zh-CN"/>
                </a:defPPr>
                <a:lvl1pPr marL="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>
                  <a:latin typeface="Microsoft YaHei"/>
                  <a:ea typeface="Microsoft YaHei"/>
                </a:endParaRPr>
              </a:p>
            </p:txBody>
          </p:sp>
        </p:grpSp>
      </p:grpSp>
      <p:sp>
        <p:nvSpPr>
          <p:cNvPr id="31" name="文本框 354"/>
          <p:cNvSpPr txBox="true"/>
          <p:nvPr/>
        </p:nvSpPr>
        <p:spPr>
          <a:xfrm rot="0" flipH="false" flipV="false">
            <a:off x="1808480" y="2167255"/>
            <a:ext cx="3994150" cy="3346450"/>
          </a:xfrm>
          <a:prstGeom prst="rect">
            <a:avLst/>
          </a:prstGeom>
          <a:noFill/>
        </p:spPr>
        <p:txBody>
          <a:bodyPr wrap="square" lIns="101600" tIns="0" rIns="82550" bIns="0" rtlCol="false" anchor="t" anchorCtr="false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sz="1600" b="true" spc="30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GlobalKernelArgsToDavinciOpPass:</a:t>
            </a:r>
            <a:endParaRPr lang="zh-CN" sz="1400" b="true" spc="3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  <a:p>
            <a:pPr marL="316228" lvl="1" indent="-28575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ct val="80000"/>
              <a:buFont typeface="Wingdings" charset="2"/>
              <a:buChar char="n"/>
            </a:pP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将mlir的参数从kernel arguments转换成 Davinci的Operation</a:t>
            </a:r>
            <a:endParaRPr lang="zh-CN" sz="1200" spc="3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  <a:p>
            <a:pPr marL="0" lvl="0" indent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rPr lang="zh-CN" sz="1600" b="true" spc="30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问题：</a:t>
            </a:r>
            <a:endParaRPr lang="zh-CN" sz="1400" b="true" spc="3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  <a:p>
            <a:pPr marL="316228" lvl="1" indent="-28575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ct val="80000"/>
              <a:buFont typeface="Wingdings" charset="2"/>
              <a:buChar char="n"/>
            </a:pP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在转换 block_idx 这个 kernel argument 时需要将其插入多条 davinci dialect的指令。</a:t>
            </a:r>
            <a:endParaRPr lang="zh-CN" sz="1200" spc="3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  <a:p>
            <a:pPr marL="316228" lvl="1" indent="-28575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ct val="80000"/>
              <a:buFont typeface="Wingdings" charset="2"/>
              <a:buChar char="n"/>
            </a:pP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如果使用了多次 block_idx ，在原先的实现没有将其插入到正确的位置。</a:t>
            </a:r>
            <a:endParaRPr lang="zh-CN" sz="1200" spc="3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</p:txBody>
      </p:sp>
      <p:sp>
        <p:nvSpPr>
          <p:cNvPr id="32" name="icon_1"/>
          <p:cNvSpPr>
            <a:spLocks noChangeAspect="true"/>
          </p:cNvSpPr>
          <p:nvPr/>
        </p:nvSpPr>
        <p:spPr bwMode="auto">
          <a:xfrm>
            <a:off x="1198880" y="2266315"/>
            <a:ext cx="457200" cy="433730"/>
          </a:xfrm>
          <a:custGeom>
            <a:avLst/>
            <a:gdLst>
              <a:gd name="connsiteX0" fmla="*/ 476226 w 607614"/>
              <a:gd name="connsiteY0" fmla="*/ 313250 h 576423"/>
              <a:gd name="connsiteX1" fmla="*/ 607614 w 607614"/>
              <a:gd name="connsiteY1" fmla="*/ 445216 h 576423"/>
              <a:gd name="connsiteX2" fmla="*/ 476226 w 607614"/>
              <a:gd name="connsiteY2" fmla="*/ 576423 h 576423"/>
              <a:gd name="connsiteX3" fmla="*/ 354712 w 607614"/>
              <a:gd name="connsiteY3" fmla="*/ 499064 h 576423"/>
              <a:gd name="connsiteX4" fmla="*/ 354712 w 607614"/>
              <a:gd name="connsiteY4" fmla="*/ 536227 h 576423"/>
              <a:gd name="connsiteX5" fmla="*/ 334206 w 607614"/>
              <a:gd name="connsiteY5" fmla="*/ 536227 h 576423"/>
              <a:gd name="connsiteX6" fmla="*/ 334206 w 607614"/>
              <a:gd name="connsiteY6" fmla="*/ 455075 h 576423"/>
              <a:gd name="connsiteX7" fmla="*/ 415469 w 607614"/>
              <a:gd name="connsiteY7" fmla="*/ 455075 h 576423"/>
              <a:gd name="connsiteX8" fmla="*/ 415469 w 607614"/>
              <a:gd name="connsiteY8" fmla="*/ 475553 h 576423"/>
              <a:gd name="connsiteX9" fmla="*/ 366863 w 607614"/>
              <a:gd name="connsiteY9" fmla="*/ 475553 h 576423"/>
              <a:gd name="connsiteX10" fmla="*/ 476226 w 607614"/>
              <a:gd name="connsiteY10" fmla="*/ 555946 h 576423"/>
              <a:gd name="connsiteX11" fmla="*/ 587108 w 607614"/>
              <a:gd name="connsiteY11" fmla="*/ 445216 h 576423"/>
              <a:gd name="connsiteX12" fmla="*/ 476226 w 607614"/>
              <a:gd name="connsiteY12" fmla="*/ 333728 h 576423"/>
              <a:gd name="connsiteX13" fmla="*/ 392685 w 607614"/>
              <a:gd name="connsiteY13" fmla="*/ 370890 h 576423"/>
              <a:gd name="connsiteX14" fmla="*/ 378255 w 607614"/>
              <a:gd name="connsiteY14" fmla="*/ 371649 h 576423"/>
              <a:gd name="connsiteX15" fmla="*/ 377496 w 607614"/>
              <a:gd name="connsiteY15" fmla="*/ 357239 h 576423"/>
              <a:gd name="connsiteX16" fmla="*/ 476226 w 607614"/>
              <a:gd name="connsiteY16" fmla="*/ 313250 h 576423"/>
              <a:gd name="connsiteX17" fmla="*/ 192162 w 607614"/>
              <a:gd name="connsiteY17" fmla="*/ 91016 h 576423"/>
              <a:gd name="connsiteX18" fmla="*/ 101018 w 607614"/>
              <a:gd name="connsiteY18" fmla="*/ 162312 h 576423"/>
              <a:gd name="connsiteX19" fmla="*/ 101018 w 607614"/>
              <a:gd name="connsiteY19" fmla="*/ 216921 h 576423"/>
              <a:gd name="connsiteX20" fmla="*/ 97980 w 607614"/>
              <a:gd name="connsiteY20" fmla="*/ 219955 h 576423"/>
              <a:gd name="connsiteX21" fmla="*/ 91144 w 607614"/>
              <a:gd name="connsiteY21" fmla="*/ 231332 h 576423"/>
              <a:gd name="connsiteX22" fmla="*/ 91144 w 607614"/>
              <a:gd name="connsiteY22" fmla="*/ 266980 h 576423"/>
              <a:gd name="connsiteX23" fmla="*/ 98739 w 607614"/>
              <a:gd name="connsiteY23" fmla="*/ 279873 h 576423"/>
              <a:gd name="connsiteX24" fmla="*/ 101778 w 607614"/>
              <a:gd name="connsiteY24" fmla="*/ 282149 h 576423"/>
              <a:gd name="connsiteX25" fmla="*/ 103297 w 607614"/>
              <a:gd name="connsiteY25" fmla="*/ 286700 h 576423"/>
              <a:gd name="connsiteX26" fmla="*/ 138235 w 607614"/>
              <a:gd name="connsiteY26" fmla="*/ 346618 h 576423"/>
              <a:gd name="connsiteX27" fmla="*/ 141273 w 607614"/>
              <a:gd name="connsiteY27" fmla="*/ 349652 h 576423"/>
              <a:gd name="connsiteX28" fmla="*/ 141273 w 607614"/>
              <a:gd name="connsiteY28" fmla="*/ 386058 h 576423"/>
              <a:gd name="connsiteX29" fmla="*/ 119247 w 607614"/>
              <a:gd name="connsiteY29" fmla="*/ 422465 h 576423"/>
              <a:gd name="connsiteX30" fmla="*/ 52408 w 607614"/>
              <a:gd name="connsiteY30" fmla="*/ 464939 h 576423"/>
              <a:gd name="connsiteX31" fmla="*/ 20507 w 607614"/>
              <a:gd name="connsiteY31" fmla="*/ 518031 h 576423"/>
              <a:gd name="connsiteX32" fmla="*/ 20507 w 607614"/>
              <a:gd name="connsiteY32" fmla="*/ 536234 h 576423"/>
              <a:gd name="connsiteX33" fmla="*/ 142033 w 607614"/>
              <a:gd name="connsiteY33" fmla="*/ 536234 h 576423"/>
              <a:gd name="connsiteX34" fmla="*/ 142033 w 607614"/>
              <a:gd name="connsiteY34" fmla="*/ 513480 h 576423"/>
              <a:gd name="connsiteX35" fmla="*/ 189124 w 607614"/>
              <a:gd name="connsiteY35" fmla="*/ 433083 h 576423"/>
              <a:gd name="connsiteX36" fmla="*/ 246089 w 607614"/>
              <a:gd name="connsiteY36" fmla="*/ 401986 h 576423"/>
              <a:gd name="connsiteX37" fmla="*/ 252925 w 607614"/>
              <a:gd name="connsiteY37" fmla="*/ 398952 h 576423"/>
              <a:gd name="connsiteX38" fmla="*/ 279508 w 607614"/>
              <a:gd name="connsiteY38" fmla="*/ 383783 h 576423"/>
              <a:gd name="connsiteX39" fmla="*/ 293940 w 607614"/>
              <a:gd name="connsiteY39" fmla="*/ 360271 h 576423"/>
              <a:gd name="connsiteX40" fmla="*/ 293940 w 607614"/>
              <a:gd name="connsiteY40" fmla="*/ 326898 h 576423"/>
              <a:gd name="connsiteX41" fmla="*/ 285585 w 607614"/>
              <a:gd name="connsiteY41" fmla="*/ 315521 h 576423"/>
              <a:gd name="connsiteX42" fmla="*/ 285585 w 607614"/>
              <a:gd name="connsiteY42" fmla="*/ 314763 h 576423"/>
              <a:gd name="connsiteX43" fmla="*/ 280268 w 607614"/>
              <a:gd name="connsiteY43" fmla="*/ 307178 h 576423"/>
              <a:gd name="connsiteX44" fmla="*/ 279508 w 607614"/>
              <a:gd name="connsiteY44" fmla="*/ 305661 h 576423"/>
              <a:gd name="connsiteX45" fmla="*/ 274951 w 607614"/>
              <a:gd name="connsiteY45" fmla="*/ 297318 h 576423"/>
              <a:gd name="connsiteX46" fmla="*/ 274192 w 607614"/>
              <a:gd name="connsiteY46" fmla="*/ 295801 h 576423"/>
              <a:gd name="connsiteX47" fmla="*/ 273432 w 607614"/>
              <a:gd name="connsiteY47" fmla="*/ 294284 h 576423"/>
              <a:gd name="connsiteX48" fmla="*/ 272673 w 607614"/>
              <a:gd name="connsiteY48" fmla="*/ 293526 h 576423"/>
              <a:gd name="connsiteX49" fmla="*/ 270394 w 607614"/>
              <a:gd name="connsiteY49" fmla="*/ 287458 h 576423"/>
              <a:gd name="connsiteX50" fmla="*/ 269634 w 607614"/>
              <a:gd name="connsiteY50" fmla="*/ 285941 h 576423"/>
              <a:gd name="connsiteX51" fmla="*/ 268875 w 607614"/>
              <a:gd name="connsiteY51" fmla="*/ 284424 h 576423"/>
              <a:gd name="connsiteX52" fmla="*/ 268115 w 607614"/>
              <a:gd name="connsiteY52" fmla="*/ 282907 h 576423"/>
              <a:gd name="connsiteX53" fmla="*/ 265837 w 607614"/>
              <a:gd name="connsiteY53" fmla="*/ 276840 h 576423"/>
              <a:gd name="connsiteX54" fmla="*/ 264318 w 607614"/>
              <a:gd name="connsiteY54" fmla="*/ 274564 h 576423"/>
              <a:gd name="connsiteX55" fmla="*/ 262799 w 607614"/>
              <a:gd name="connsiteY55" fmla="*/ 268496 h 576423"/>
              <a:gd name="connsiteX56" fmla="*/ 261280 w 607614"/>
              <a:gd name="connsiteY56" fmla="*/ 265463 h 576423"/>
              <a:gd name="connsiteX57" fmla="*/ 261280 w 607614"/>
              <a:gd name="connsiteY57" fmla="*/ 263946 h 576423"/>
              <a:gd name="connsiteX58" fmla="*/ 260520 w 607614"/>
              <a:gd name="connsiteY58" fmla="*/ 260912 h 576423"/>
              <a:gd name="connsiteX59" fmla="*/ 258241 w 607614"/>
              <a:gd name="connsiteY59" fmla="*/ 254844 h 576423"/>
              <a:gd name="connsiteX60" fmla="*/ 258241 w 607614"/>
              <a:gd name="connsiteY60" fmla="*/ 254086 h 576423"/>
              <a:gd name="connsiteX61" fmla="*/ 248368 w 607614"/>
              <a:gd name="connsiteY61" fmla="*/ 242709 h 576423"/>
              <a:gd name="connsiteX62" fmla="*/ 243051 w 607614"/>
              <a:gd name="connsiteY62" fmla="*/ 222230 h 576423"/>
              <a:gd name="connsiteX63" fmla="*/ 243051 w 607614"/>
              <a:gd name="connsiteY63" fmla="*/ 182032 h 576423"/>
              <a:gd name="connsiteX64" fmla="*/ 252925 w 607614"/>
              <a:gd name="connsiteY64" fmla="*/ 155485 h 576423"/>
              <a:gd name="connsiteX65" fmla="*/ 252925 w 607614"/>
              <a:gd name="connsiteY65" fmla="*/ 107702 h 576423"/>
              <a:gd name="connsiteX66" fmla="*/ 192162 w 607614"/>
              <a:gd name="connsiteY66" fmla="*/ 91016 h 576423"/>
              <a:gd name="connsiteX67" fmla="*/ 374450 w 607614"/>
              <a:gd name="connsiteY67" fmla="*/ 0 h 576423"/>
              <a:gd name="connsiteX68" fmla="*/ 474709 w 607614"/>
              <a:gd name="connsiteY68" fmla="*/ 35648 h 576423"/>
              <a:gd name="connsiteX69" fmla="*/ 495976 w 607614"/>
              <a:gd name="connsiteY69" fmla="*/ 101634 h 576423"/>
              <a:gd name="connsiteX70" fmla="*/ 495976 w 607614"/>
              <a:gd name="connsiteY70" fmla="*/ 155485 h 576423"/>
              <a:gd name="connsiteX71" fmla="*/ 506609 w 607614"/>
              <a:gd name="connsiteY71" fmla="*/ 182032 h 576423"/>
              <a:gd name="connsiteX72" fmla="*/ 506609 w 607614"/>
              <a:gd name="connsiteY72" fmla="*/ 222230 h 576423"/>
              <a:gd name="connsiteX73" fmla="*/ 477747 w 607614"/>
              <a:gd name="connsiteY73" fmla="*/ 260912 h 576423"/>
              <a:gd name="connsiteX74" fmla="*/ 464835 w 607614"/>
              <a:gd name="connsiteY74" fmla="*/ 254086 h 576423"/>
              <a:gd name="connsiteX75" fmla="*/ 471670 w 607614"/>
              <a:gd name="connsiteY75" fmla="*/ 241950 h 576423"/>
              <a:gd name="connsiteX76" fmla="*/ 486102 w 607614"/>
              <a:gd name="connsiteY76" fmla="*/ 222230 h 576423"/>
              <a:gd name="connsiteX77" fmla="*/ 486102 w 607614"/>
              <a:gd name="connsiteY77" fmla="*/ 182032 h 576423"/>
              <a:gd name="connsiteX78" fmla="*/ 479266 w 607614"/>
              <a:gd name="connsiteY78" fmla="*/ 166862 h 576423"/>
              <a:gd name="connsiteX79" fmla="*/ 476228 w 607614"/>
              <a:gd name="connsiteY79" fmla="*/ 163828 h 576423"/>
              <a:gd name="connsiteX80" fmla="*/ 476228 w 607614"/>
              <a:gd name="connsiteY80" fmla="*/ 100117 h 576423"/>
              <a:gd name="connsiteX81" fmla="*/ 459518 w 607614"/>
              <a:gd name="connsiteY81" fmla="*/ 48542 h 576423"/>
              <a:gd name="connsiteX82" fmla="*/ 374450 w 607614"/>
              <a:gd name="connsiteY82" fmla="*/ 20479 h 576423"/>
              <a:gd name="connsiteX83" fmla="*/ 289382 w 607614"/>
              <a:gd name="connsiteY83" fmla="*/ 49300 h 576423"/>
              <a:gd name="connsiteX84" fmla="*/ 273432 w 607614"/>
              <a:gd name="connsiteY84" fmla="*/ 97084 h 576423"/>
              <a:gd name="connsiteX85" fmla="*/ 273432 w 607614"/>
              <a:gd name="connsiteY85" fmla="*/ 97842 h 576423"/>
              <a:gd name="connsiteX86" fmla="*/ 273432 w 607614"/>
              <a:gd name="connsiteY86" fmla="*/ 100876 h 576423"/>
              <a:gd name="connsiteX87" fmla="*/ 273432 w 607614"/>
              <a:gd name="connsiteY87" fmla="*/ 163828 h 576423"/>
              <a:gd name="connsiteX88" fmla="*/ 270394 w 607614"/>
              <a:gd name="connsiteY88" fmla="*/ 166862 h 576423"/>
              <a:gd name="connsiteX89" fmla="*/ 263558 w 607614"/>
              <a:gd name="connsiteY89" fmla="*/ 182032 h 576423"/>
              <a:gd name="connsiteX90" fmla="*/ 263558 w 607614"/>
              <a:gd name="connsiteY90" fmla="*/ 222230 h 576423"/>
              <a:gd name="connsiteX91" fmla="*/ 272673 w 607614"/>
              <a:gd name="connsiteY91" fmla="*/ 239675 h 576423"/>
              <a:gd name="connsiteX92" fmla="*/ 276470 w 607614"/>
              <a:gd name="connsiteY92" fmla="*/ 241950 h 576423"/>
              <a:gd name="connsiteX93" fmla="*/ 277230 w 607614"/>
              <a:gd name="connsiteY93" fmla="*/ 244984 h 576423"/>
              <a:gd name="connsiteX94" fmla="*/ 277230 w 607614"/>
              <a:gd name="connsiteY94" fmla="*/ 245743 h 576423"/>
              <a:gd name="connsiteX95" fmla="*/ 279508 w 607614"/>
              <a:gd name="connsiteY95" fmla="*/ 255603 h 576423"/>
              <a:gd name="connsiteX96" fmla="*/ 280268 w 607614"/>
              <a:gd name="connsiteY96" fmla="*/ 257878 h 576423"/>
              <a:gd name="connsiteX97" fmla="*/ 283306 w 607614"/>
              <a:gd name="connsiteY97" fmla="*/ 266221 h 576423"/>
              <a:gd name="connsiteX98" fmla="*/ 284825 w 607614"/>
              <a:gd name="connsiteY98" fmla="*/ 270772 h 576423"/>
              <a:gd name="connsiteX99" fmla="*/ 285585 w 607614"/>
              <a:gd name="connsiteY99" fmla="*/ 272289 h 576423"/>
              <a:gd name="connsiteX100" fmla="*/ 287104 w 607614"/>
              <a:gd name="connsiteY100" fmla="*/ 276081 h 576423"/>
              <a:gd name="connsiteX101" fmla="*/ 287863 w 607614"/>
              <a:gd name="connsiteY101" fmla="*/ 277598 h 576423"/>
              <a:gd name="connsiteX102" fmla="*/ 290901 w 607614"/>
              <a:gd name="connsiteY102" fmla="*/ 284424 h 576423"/>
              <a:gd name="connsiteX103" fmla="*/ 291661 w 607614"/>
              <a:gd name="connsiteY103" fmla="*/ 285183 h 576423"/>
              <a:gd name="connsiteX104" fmla="*/ 310649 w 607614"/>
              <a:gd name="connsiteY104" fmla="*/ 316280 h 576423"/>
              <a:gd name="connsiteX105" fmla="*/ 311409 w 607614"/>
              <a:gd name="connsiteY105" fmla="*/ 317038 h 576423"/>
              <a:gd name="connsiteX106" fmla="*/ 313687 w 607614"/>
              <a:gd name="connsiteY106" fmla="*/ 320072 h 576423"/>
              <a:gd name="connsiteX107" fmla="*/ 313687 w 607614"/>
              <a:gd name="connsiteY107" fmla="*/ 360271 h 576423"/>
              <a:gd name="connsiteX108" fmla="*/ 289382 w 607614"/>
              <a:gd name="connsiteY108" fmla="*/ 401986 h 576423"/>
              <a:gd name="connsiteX109" fmla="*/ 198998 w 607614"/>
              <a:gd name="connsiteY109" fmla="*/ 451286 h 576423"/>
              <a:gd name="connsiteX110" fmla="*/ 161781 w 607614"/>
              <a:gd name="connsiteY110" fmla="*/ 513480 h 576423"/>
              <a:gd name="connsiteX111" fmla="*/ 161781 w 607614"/>
              <a:gd name="connsiteY111" fmla="*/ 536234 h 576423"/>
              <a:gd name="connsiteX112" fmla="*/ 273432 w 607614"/>
              <a:gd name="connsiteY112" fmla="*/ 536234 h 576423"/>
              <a:gd name="connsiteX113" fmla="*/ 283306 w 607614"/>
              <a:gd name="connsiteY113" fmla="*/ 546094 h 576423"/>
              <a:gd name="connsiteX114" fmla="*/ 273432 w 607614"/>
              <a:gd name="connsiteY114" fmla="*/ 555954 h 576423"/>
              <a:gd name="connsiteX115" fmla="*/ 161781 w 607614"/>
              <a:gd name="connsiteY115" fmla="*/ 555954 h 576423"/>
              <a:gd name="connsiteX116" fmla="*/ 142033 w 607614"/>
              <a:gd name="connsiteY116" fmla="*/ 555954 h 576423"/>
              <a:gd name="connsiteX117" fmla="*/ 0 w 607614"/>
              <a:gd name="connsiteY117" fmla="*/ 555954 h 576423"/>
              <a:gd name="connsiteX118" fmla="*/ 0 w 607614"/>
              <a:gd name="connsiteY118" fmla="*/ 518031 h 576423"/>
              <a:gd name="connsiteX119" fmla="*/ 41774 w 607614"/>
              <a:gd name="connsiteY119" fmla="*/ 447494 h 576423"/>
              <a:gd name="connsiteX120" fmla="*/ 109373 w 607614"/>
              <a:gd name="connsiteY120" fmla="*/ 405020 h 576423"/>
              <a:gd name="connsiteX121" fmla="*/ 120766 w 607614"/>
              <a:gd name="connsiteY121" fmla="*/ 386058 h 576423"/>
              <a:gd name="connsiteX122" fmla="*/ 120766 w 607614"/>
              <a:gd name="connsiteY122" fmla="*/ 357995 h 576423"/>
              <a:gd name="connsiteX123" fmla="*/ 84308 w 607614"/>
              <a:gd name="connsiteY123" fmla="*/ 294284 h 576423"/>
              <a:gd name="connsiteX124" fmla="*/ 70637 w 607614"/>
              <a:gd name="connsiteY124" fmla="*/ 266980 h 576423"/>
              <a:gd name="connsiteX125" fmla="*/ 70637 w 607614"/>
              <a:gd name="connsiteY125" fmla="*/ 231332 h 576423"/>
              <a:gd name="connsiteX126" fmla="*/ 81270 w 607614"/>
              <a:gd name="connsiteY126" fmla="*/ 207819 h 576423"/>
              <a:gd name="connsiteX127" fmla="*/ 81270 w 607614"/>
              <a:gd name="connsiteY127" fmla="*/ 161553 h 576423"/>
              <a:gd name="connsiteX128" fmla="*/ 192162 w 607614"/>
              <a:gd name="connsiteY128" fmla="*/ 70537 h 576423"/>
              <a:gd name="connsiteX129" fmla="*/ 253684 w 607614"/>
              <a:gd name="connsiteY129" fmla="*/ 84190 h 576423"/>
              <a:gd name="connsiteX130" fmla="*/ 274192 w 607614"/>
              <a:gd name="connsiteY130" fmla="*/ 35648 h 576423"/>
              <a:gd name="connsiteX131" fmla="*/ 374450 w 607614"/>
              <a:gd name="connsiteY131" fmla="*/ 0 h 57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07614" h="576423">
                <a:moveTo>
                  <a:pt x="476226" y="313250"/>
                </a:moveTo>
                <a:cubicBezTo>
                  <a:pt x="548376" y="313250"/>
                  <a:pt x="607614" y="372407"/>
                  <a:pt x="607614" y="445216"/>
                </a:cubicBezTo>
                <a:cubicBezTo>
                  <a:pt x="607614" y="517266"/>
                  <a:pt x="548376" y="576423"/>
                  <a:pt x="476226" y="576423"/>
                </a:cubicBezTo>
                <a:cubicBezTo>
                  <a:pt x="423064" y="576423"/>
                  <a:pt x="375977" y="544569"/>
                  <a:pt x="354712" y="499064"/>
                </a:cubicBezTo>
                <a:lnTo>
                  <a:pt x="354712" y="536227"/>
                </a:lnTo>
                <a:lnTo>
                  <a:pt x="334206" y="536227"/>
                </a:lnTo>
                <a:lnTo>
                  <a:pt x="334206" y="455075"/>
                </a:lnTo>
                <a:lnTo>
                  <a:pt x="415469" y="455075"/>
                </a:lnTo>
                <a:lnTo>
                  <a:pt x="415469" y="475553"/>
                </a:lnTo>
                <a:lnTo>
                  <a:pt x="366863" y="475553"/>
                </a:lnTo>
                <a:cubicBezTo>
                  <a:pt x="380533" y="521817"/>
                  <a:pt x="425342" y="555946"/>
                  <a:pt x="476226" y="555946"/>
                </a:cubicBezTo>
                <a:cubicBezTo>
                  <a:pt x="537743" y="555946"/>
                  <a:pt x="587108" y="506648"/>
                  <a:pt x="587108" y="445216"/>
                </a:cubicBezTo>
                <a:cubicBezTo>
                  <a:pt x="587108" y="383784"/>
                  <a:pt x="537743" y="333728"/>
                  <a:pt x="476226" y="333728"/>
                </a:cubicBezTo>
                <a:cubicBezTo>
                  <a:pt x="443569" y="333728"/>
                  <a:pt x="413191" y="347379"/>
                  <a:pt x="392685" y="370890"/>
                </a:cubicBezTo>
                <a:cubicBezTo>
                  <a:pt x="388888" y="374683"/>
                  <a:pt x="382052" y="375441"/>
                  <a:pt x="378255" y="371649"/>
                </a:cubicBezTo>
                <a:cubicBezTo>
                  <a:pt x="373698" y="367857"/>
                  <a:pt x="373698" y="361789"/>
                  <a:pt x="377496" y="357239"/>
                </a:cubicBezTo>
                <a:cubicBezTo>
                  <a:pt x="401799" y="329177"/>
                  <a:pt x="437493" y="313250"/>
                  <a:pt x="476226" y="313250"/>
                </a:cubicBezTo>
                <a:close/>
                <a:moveTo>
                  <a:pt x="192162" y="91016"/>
                </a:moveTo>
                <a:cubicBezTo>
                  <a:pt x="106335" y="91016"/>
                  <a:pt x="101778" y="159278"/>
                  <a:pt x="101018" y="162312"/>
                </a:cubicBezTo>
                <a:lnTo>
                  <a:pt x="101018" y="216921"/>
                </a:lnTo>
                <a:lnTo>
                  <a:pt x="97980" y="219955"/>
                </a:lnTo>
                <a:cubicBezTo>
                  <a:pt x="93423" y="223747"/>
                  <a:pt x="91144" y="228298"/>
                  <a:pt x="91144" y="231332"/>
                </a:cubicBezTo>
                <a:lnTo>
                  <a:pt x="91144" y="266980"/>
                </a:lnTo>
                <a:cubicBezTo>
                  <a:pt x="91144" y="272289"/>
                  <a:pt x="94182" y="276840"/>
                  <a:pt x="98739" y="279873"/>
                </a:cubicBezTo>
                <a:lnTo>
                  <a:pt x="101778" y="282149"/>
                </a:lnTo>
                <a:lnTo>
                  <a:pt x="103297" y="286700"/>
                </a:lnTo>
                <a:cubicBezTo>
                  <a:pt x="110892" y="320830"/>
                  <a:pt x="137476" y="346618"/>
                  <a:pt x="138235" y="346618"/>
                </a:cubicBezTo>
                <a:lnTo>
                  <a:pt x="141273" y="349652"/>
                </a:lnTo>
                <a:lnTo>
                  <a:pt x="141273" y="386058"/>
                </a:lnTo>
                <a:cubicBezTo>
                  <a:pt x="141273" y="401228"/>
                  <a:pt x="132918" y="415638"/>
                  <a:pt x="119247" y="422465"/>
                </a:cubicBezTo>
                <a:lnTo>
                  <a:pt x="52408" y="464939"/>
                </a:lnTo>
                <a:cubicBezTo>
                  <a:pt x="31900" y="475557"/>
                  <a:pt x="20507" y="496036"/>
                  <a:pt x="20507" y="518031"/>
                </a:cubicBezTo>
                <a:lnTo>
                  <a:pt x="20507" y="536234"/>
                </a:lnTo>
                <a:lnTo>
                  <a:pt x="142033" y="536234"/>
                </a:lnTo>
                <a:lnTo>
                  <a:pt x="142033" y="513480"/>
                </a:lnTo>
                <a:cubicBezTo>
                  <a:pt x="142033" y="480108"/>
                  <a:pt x="160262" y="449011"/>
                  <a:pt x="189124" y="433083"/>
                </a:cubicBezTo>
                <a:lnTo>
                  <a:pt x="246089" y="401986"/>
                </a:lnTo>
                <a:lnTo>
                  <a:pt x="252925" y="398952"/>
                </a:lnTo>
                <a:lnTo>
                  <a:pt x="279508" y="383783"/>
                </a:lnTo>
                <a:cubicBezTo>
                  <a:pt x="288623" y="379232"/>
                  <a:pt x="293940" y="370131"/>
                  <a:pt x="293940" y="360271"/>
                </a:cubicBezTo>
                <a:lnTo>
                  <a:pt x="293940" y="326898"/>
                </a:lnTo>
                <a:cubicBezTo>
                  <a:pt x="291661" y="324623"/>
                  <a:pt x="288623" y="320830"/>
                  <a:pt x="285585" y="315521"/>
                </a:cubicBezTo>
                <a:cubicBezTo>
                  <a:pt x="285585" y="315521"/>
                  <a:pt x="285585" y="315521"/>
                  <a:pt x="285585" y="314763"/>
                </a:cubicBezTo>
                <a:cubicBezTo>
                  <a:pt x="284066" y="312487"/>
                  <a:pt x="281787" y="310212"/>
                  <a:pt x="280268" y="307178"/>
                </a:cubicBezTo>
                <a:lnTo>
                  <a:pt x="279508" y="305661"/>
                </a:lnTo>
                <a:cubicBezTo>
                  <a:pt x="277989" y="303386"/>
                  <a:pt x="276470" y="300352"/>
                  <a:pt x="274951" y="297318"/>
                </a:cubicBezTo>
                <a:cubicBezTo>
                  <a:pt x="274951" y="296560"/>
                  <a:pt x="274192" y="296560"/>
                  <a:pt x="274192" y="295801"/>
                </a:cubicBezTo>
                <a:lnTo>
                  <a:pt x="273432" y="294284"/>
                </a:lnTo>
                <a:cubicBezTo>
                  <a:pt x="273432" y="294284"/>
                  <a:pt x="273432" y="293526"/>
                  <a:pt x="272673" y="293526"/>
                </a:cubicBezTo>
                <a:cubicBezTo>
                  <a:pt x="271913" y="291250"/>
                  <a:pt x="271154" y="289733"/>
                  <a:pt x="270394" y="287458"/>
                </a:cubicBezTo>
                <a:cubicBezTo>
                  <a:pt x="269634" y="286700"/>
                  <a:pt x="269634" y="285941"/>
                  <a:pt x="269634" y="285941"/>
                </a:cubicBezTo>
                <a:lnTo>
                  <a:pt x="268875" y="284424"/>
                </a:lnTo>
                <a:cubicBezTo>
                  <a:pt x="268875" y="283666"/>
                  <a:pt x="268115" y="283666"/>
                  <a:pt x="268115" y="282907"/>
                </a:cubicBezTo>
                <a:cubicBezTo>
                  <a:pt x="267356" y="280632"/>
                  <a:pt x="266596" y="278356"/>
                  <a:pt x="265837" y="276840"/>
                </a:cubicBezTo>
                <a:cubicBezTo>
                  <a:pt x="265077" y="276081"/>
                  <a:pt x="265077" y="275323"/>
                  <a:pt x="264318" y="274564"/>
                </a:cubicBezTo>
                <a:cubicBezTo>
                  <a:pt x="263558" y="272289"/>
                  <a:pt x="263558" y="270013"/>
                  <a:pt x="262799" y="268496"/>
                </a:cubicBezTo>
                <a:cubicBezTo>
                  <a:pt x="262039" y="267738"/>
                  <a:pt x="262039" y="266221"/>
                  <a:pt x="261280" y="265463"/>
                </a:cubicBezTo>
                <a:cubicBezTo>
                  <a:pt x="261280" y="264704"/>
                  <a:pt x="261280" y="264704"/>
                  <a:pt x="261280" y="263946"/>
                </a:cubicBezTo>
                <a:lnTo>
                  <a:pt x="260520" y="260912"/>
                </a:lnTo>
                <a:cubicBezTo>
                  <a:pt x="259761" y="259395"/>
                  <a:pt x="259001" y="257119"/>
                  <a:pt x="258241" y="254844"/>
                </a:cubicBezTo>
                <a:cubicBezTo>
                  <a:pt x="258241" y="254086"/>
                  <a:pt x="258241" y="254086"/>
                  <a:pt x="258241" y="254086"/>
                </a:cubicBezTo>
                <a:cubicBezTo>
                  <a:pt x="254444" y="251052"/>
                  <a:pt x="251406" y="246501"/>
                  <a:pt x="248368" y="242709"/>
                </a:cubicBezTo>
                <a:cubicBezTo>
                  <a:pt x="245329" y="236641"/>
                  <a:pt x="243051" y="229815"/>
                  <a:pt x="243051" y="222230"/>
                </a:cubicBezTo>
                <a:lnTo>
                  <a:pt x="243051" y="182032"/>
                </a:lnTo>
                <a:cubicBezTo>
                  <a:pt x="243051" y="172172"/>
                  <a:pt x="246848" y="163070"/>
                  <a:pt x="252925" y="155485"/>
                </a:cubicBezTo>
                <a:lnTo>
                  <a:pt x="252925" y="107702"/>
                </a:lnTo>
                <a:cubicBezTo>
                  <a:pt x="236975" y="96325"/>
                  <a:pt x="216467" y="91016"/>
                  <a:pt x="192162" y="91016"/>
                </a:cubicBezTo>
                <a:close/>
                <a:moveTo>
                  <a:pt x="374450" y="0"/>
                </a:moveTo>
                <a:cubicBezTo>
                  <a:pt x="420782" y="0"/>
                  <a:pt x="454201" y="12136"/>
                  <a:pt x="474709" y="35648"/>
                </a:cubicBezTo>
                <a:cubicBezTo>
                  <a:pt x="499014" y="62953"/>
                  <a:pt x="496735" y="96325"/>
                  <a:pt x="495976" y="101634"/>
                </a:cubicBezTo>
                <a:lnTo>
                  <a:pt x="495976" y="155485"/>
                </a:lnTo>
                <a:cubicBezTo>
                  <a:pt x="502811" y="163070"/>
                  <a:pt x="506609" y="172172"/>
                  <a:pt x="506609" y="182032"/>
                </a:cubicBezTo>
                <a:lnTo>
                  <a:pt x="506609" y="222230"/>
                </a:lnTo>
                <a:cubicBezTo>
                  <a:pt x="506609" y="240433"/>
                  <a:pt x="494456" y="255603"/>
                  <a:pt x="477747" y="260912"/>
                </a:cubicBezTo>
                <a:cubicBezTo>
                  <a:pt x="472430" y="262429"/>
                  <a:pt x="466354" y="259395"/>
                  <a:pt x="464835" y="254086"/>
                </a:cubicBezTo>
                <a:cubicBezTo>
                  <a:pt x="463316" y="248776"/>
                  <a:pt x="466354" y="243467"/>
                  <a:pt x="471670" y="241950"/>
                </a:cubicBezTo>
                <a:cubicBezTo>
                  <a:pt x="480025" y="238916"/>
                  <a:pt x="486102" y="231332"/>
                  <a:pt x="486102" y="222230"/>
                </a:cubicBezTo>
                <a:lnTo>
                  <a:pt x="486102" y="182032"/>
                </a:lnTo>
                <a:cubicBezTo>
                  <a:pt x="486102" y="176722"/>
                  <a:pt x="483823" y="171413"/>
                  <a:pt x="479266" y="166862"/>
                </a:cubicBezTo>
                <a:lnTo>
                  <a:pt x="476228" y="163828"/>
                </a:lnTo>
                <a:lnTo>
                  <a:pt x="476228" y="100117"/>
                </a:lnTo>
                <a:cubicBezTo>
                  <a:pt x="476228" y="99359"/>
                  <a:pt x="479266" y="71296"/>
                  <a:pt x="459518" y="48542"/>
                </a:cubicBezTo>
                <a:cubicBezTo>
                  <a:pt x="442808" y="29580"/>
                  <a:pt x="413946" y="20479"/>
                  <a:pt x="374450" y="20479"/>
                </a:cubicBezTo>
                <a:cubicBezTo>
                  <a:pt x="334954" y="20479"/>
                  <a:pt x="306092" y="29580"/>
                  <a:pt x="289382" y="49300"/>
                </a:cubicBezTo>
                <a:cubicBezTo>
                  <a:pt x="273432" y="67504"/>
                  <a:pt x="272673" y="90257"/>
                  <a:pt x="273432" y="97084"/>
                </a:cubicBezTo>
                <a:lnTo>
                  <a:pt x="273432" y="97842"/>
                </a:lnTo>
                <a:lnTo>
                  <a:pt x="273432" y="100876"/>
                </a:lnTo>
                <a:lnTo>
                  <a:pt x="273432" y="163828"/>
                </a:lnTo>
                <a:lnTo>
                  <a:pt x="270394" y="166862"/>
                </a:lnTo>
                <a:cubicBezTo>
                  <a:pt x="265837" y="171413"/>
                  <a:pt x="263558" y="176722"/>
                  <a:pt x="263558" y="182032"/>
                </a:cubicBezTo>
                <a:lnTo>
                  <a:pt x="263558" y="222230"/>
                </a:lnTo>
                <a:cubicBezTo>
                  <a:pt x="263558" y="229056"/>
                  <a:pt x="266596" y="235882"/>
                  <a:pt x="272673" y="239675"/>
                </a:cubicBezTo>
                <a:lnTo>
                  <a:pt x="276470" y="241950"/>
                </a:lnTo>
                <a:lnTo>
                  <a:pt x="277230" y="244984"/>
                </a:lnTo>
                <a:lnTo>
                  <a:pt x="277230" y="245743"/>
                </a:lnTo>
                <a:cubicBezTo>
                  <a:pt x="277989" y="249535"/>
                  <a:pt x="278749" y="252569"/>
                  <a:pt x="279508" y="255603"/>
                </a:cubicBezTo>
                <a:lnTo>
                  <a:pt x="280268" y="257878"/>
                </a:lnTo>
                <a:cubicBezTo>
                  <a:pt x="281027" y="260912"/>
                  <a:pt x="282547" y="263946"/>
                  <a:pt x="283306" y="266221"/>
                </a:cubicBezTo>
                <a:cubicBezTo>
                  <a:pt x="284066" y="267738"/>
                  <a:pt x="284825" y="269255"/>
                  <a:pt x="284825" y="270772"/>
                </a:cubicBezTo>
                <a:cubicBezTo>
                  <a:pt x="285585" y="271530"/>
                  <a:pt x="285585" y="271530"/>
                  <a:pt x="285585" y="272289"/>
                </a:cubicBezTo>
                <a:cubicBezTo>
                  <a:pt x="286344" y="273806"/>
                  <a:pt x="287104" y="274564"/>
                  <a:pt x="287104" y="276081"/>
                </a:cubicBezTo>
                <a:lnTo>
                  <a:pt x="287863" y="277598"/>
                </a:lnTo>
                <a:cubicBezTo>
                  <a:pt x="288623" y="279873"/>
                  <a:pt x="290142" y="282149"/>
                  <a:pt x="290901" y="284424"/>
                </a:cubicBezTo>
                <a:lnTo>
                  <a:pt x="291661" y="285183"/>
                </a:lnTo>
                <a:cubicBezTo>
                  <a:pt x="300016" y="301869"/>
                  <a:pt x="308371" y="313246"/>
                  <a:pt x="310649" y="316280"/>
                </a:cubicBezTo>
                <a:cubicBezTo>
                  <a:pt x="311409" y="317038"/>
                  <a:pt x="311409" y="317038"/>
                  <a:pt x="311409" y="317038"/>
                </a:cubicBezTo>
                <a:lnTo>
                  <a:pt x="313687" y="320072"/>
                </a:lnTo>
                <a:lnTo>
                  <a:pt x="313687" y="360271"/>
                </a:lnTo>
                <a:cubicBezTo>
                  <a:pt x="313687" y="377715"/>
                  <a:pt x="304573" y="393643"/>
                  <a:pt x="289382" y="401986"/>
                </a:cubicBezTo>
                <a:lnTo>
                  <a:pt x="198998" y="451286"/>
                </a:lnTo>
                <a:cubicBezTo>
                  <a:pt x="176212" y="463422"/>
                  <a:pt x="161781" y="487692"/>
                  <a:pt x="161781" y="513480"/>
                </a:cubicBezTo>
                <a:lnTo>
                  <a:pt x="161781" y="536234"/>
                </a:lnTo>
                <a:lnTo>
                  <a:pt x="273432" y="536234"/>
                </a:lnTo>
                <a:cubicBezTo>
                  <a:pt x="278749" y="536234"/>
                  <a:pt x="283306" y="540785"/>
                  <a:pt x="283306" y="546094"/>
                </a:cubicBezTo>
                <a:cubicBezTo>
                  <a:pt x="283306" y="551403"/>
                  <a:pt x="278749" y="555954"/>
                  <a:pt x="273432" y="555954"/>
                </a:cubicBezTo>
                <a:lnTo>
                  <a:pt x="161781" y="555954"/>
                </a:lnTo>
                <a:lnTo>
                  <a:pt x="142033" y="555954"/>
                </a:lnTo>
                <a:lnTo>
                  <a:pt x="0" y="555954"/>
                </a:lnTo>
                <a:lnTo>
                  <a:pt x="0" y="518031"/>
                </a:lnTo>
                <a:cubicBezTo>
                  <a:pt x="0" y="488451"/>
                  <a:pt x="15950" y="461146"/>
                  <a:pt x="41774" y="447494"/>
                </a:cubicBezTo>
                <a:lnTo>
                  <a:pt x="109373" y="405020"/>
                </a:lnTo>
                <a:cubicBezTo>
                  <a:pt x="116968" y="401228"/>
                  <a:pt x="120766" y="393643"/>
                  <a:pt x="120766" y="386058"/>
                </a:cubicBezTo>
                <a:lnTo>
                  <a:pt x="120766" y="357995"/>
                </a:lnTo>
                <a:cubicBezTo>
                  <a:pt x="113171" y="349652"/>
                  <a:pt x="92663" y="326140"/>
                  <a:pt x="84308" y="294284"/>
                </a:cubicBezTo>
                <a:cubicBezTo>
                  <a:pt x="75953" y="287458"/>
                  <a:pt x="70637" y="277598"/>
                  <a:pt x="70637" y="266980"/>
                </a:cubicBezTo>
                <a:lnTo>
                  <a:pt x="70637" y="231332"/>
                </a:lnTo>
                <a:cubicBezTo>
                  <a:pt x="70637" y="223747"/>
                  <a:pt x="74434" y="215404"/>
                  <a:pt x="81270" y="207819"/>
                </a:cubicBezTo>
                <a:lnTo>
                  <a:pt x="81270" y="161553"/>
                </a:lnTo>
                <a:cubicBezTo>
                  <a:pt x="81270" y="160036"/>
                  <a:pt x="87346" y="70537"/>
                  <a:pt x="192162" y="70537"/>
                </a:cubicBezTo>
                <a:cubicBezTo>
                  <a:pt x="215708" y="70537"/>
                  <a:pt x="236215" y="75088"/>
                  <a:pt x="253684" y="84190"/>
                </a:cubicBezTo>
                <a:cubicBezTo>
                  <a:pt x="255203" y="70537"/>
                  <a:pt x="259761" y="52334"/>
                  <a:pt x="274192" y="35648"/>
                </a:cubicBezTo>
                <a:cubicBezTo>
                  <a:pt x="295459" y="12136"/>
                  <a:pt x="328878" y="0"/>
                  <a:pt x="374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pPr/>
            <a:endParaRPr sz="160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</a:endParaRPr>
          </a:p>
        </p:txBody>
      </p:sp>
      <p:sp>
        <p:nvSpPr>
          <p:cNvPr id="33" name="icon_2"/>
          <p:cNvSpPr>
            <a:spLocks noChangeAspect="true"/>
          </p:cNvSpPr>
          <p:nvPr/>
        </p:nvSpPr>
        <p:spPr bwMode="auto">
          <a:xfrm rot="0" flipH="false" flipV="false">
            <a:off x="1198880" y="3429000"/>
            <a:ext cx="457200" cy="456455"/>
          </a:xfrm>
          <a:custGeom>
            <a:avLst/>
            <a:gdLst>
              <a:gd name="connsiteX0" fmla="*/ 24790 w 606580"/>
              <a:gd name="connsiteY0" fmla="*/ 568513 h 605592"/>
              <a:gd name="connsiteX1" fmla="*/ 24790 w 606580"/>
              <a:gd name="connsiteY1" fmla="*/ 580935 h 605592"/>
              <a:gd name="connsiteX2" fmla="*/ 581882 w 606580"/>
              <a:gd name="connsiteY2" fmla="*/ 580935 h 605592"/>
              <a:gd name="connsiteX3" fmla="*/ 581882 w 606580"/>
              <a:gd name="connsiteY3" fmla="*/ 568513 h 605592"/>
              <a:gd name="connsiteX4" fmla="*/ 127110 w 606580"/>
              <a:gd name="connsiteY4" fmla="*/ 426408 h 605592"/>
              <a:gd name="connsiteX5" fmla="*/ 115225 w 606580"/>
              <a:gd name="connsiteY5" fmla="*/ 469698 h 605592"/>
              <a:gd name="connsiteX6" fmla="*/ 464243 w 606580"/>
              <a:gd name="connsiteY6" fmla="*/ 469698 h 605592"/>
              <a:gd name="connsiteX7" fmla="*/ 464243 w 606580"/>
              <a:gd name="connsiteY7" fmla="*/ 494355 h 605592"/>
              <a:gd name="connsiteX8" fmla="*/ 24790 w 606580"/>
              <a:gd name="connsiteY8" fmla="*/ 494355 h 605592"/>
              <a:gd name="connsiteX9" fmla="*/ 24790 w 606580"/>
              <a:gd name="connsiteY9" fmla="*/ 543856 h 605592"/>
              <a:gd name="connsiteX10" fmla="*/ 581882 w 606580"/>
              <a:gd name="connsiteY10" fmla="*/ 543856 h 605592"/>
              <a:gd name="connsiteX11" fmla="*/ 581882 w 606580"/>
              <a:gd name="connsiteY11" fmla="*/ 494355 h 605592"/>
              <a:gd name="connsiteX12" fmla="*/ 507604 w 606580"/>
              <a:gd name="connsiteY12" fmla="*/ 494355 h 605592"/>
              <a:gd name="connsiteX13" fmla="*/ 495626 w 606580"/>
              <a:gd name="connsiteY13" fmla="*/ 485271 h 605592"/>
              <a:gd name="connsiteX14" fmla="*/ 479563 w 606580"/>
              <a:gd name="connsiteY14" fmla="*/ 426408 h 605592"/>
              <a:gd name="connsiteX15" fmla="*/ 297080 w 606580"/>
              <a:gd name="connsiteY15" fmla="*/ 49396 h 605592"/>
              <a:gd name="connsiteX16" fmla="*/ 297080 w 606580"/>
              <a:gd name="connsiteY16" fmla="*/ 74148 h 605592"/>
              <a:gd name="connsiteX17" fmla="*/ 247621 w 606580"/>
              <a:gd name="connsiteY17" fmla="*/ 123560 h 605592"/>
              <a:gd name="connsiteX18" fmla="*/ 222845 w 606580"/>
              <a:gd name="connsiteY18" fmla="*/ 123560 h 605592"/>
              <a:gd name="connsiteX19" fmla="*/ 297080 w 606580"/>
              <a:gd name="connsiteY19" fmla="*/ 49396 h 605592"/>
              <a:gd name="connsiteX20" fmla="*/ 303337 w 606580"/>
              <a:gd name="connsiteY20" fmla="*/ 24750 h 605592"/>
              <a:gd name="connsiteX21" fmla="*/ 204267 w 606580"/>
              <a:gd name="connsiteY21" fmla="*/ 123566 h 605592"/>
              <a:gd name="connsiteX22" fmla="*/ 253848 w 606580"/>
              <a:gd name="connsiteY22" fmla="*/ 209218 h 605592"/>
              <a:gd name="connsiteX23" fmla="*/ 259976 w 606580"/>
              <a:gd name="connsiteY23" fmla="*/ 219878 h 605592"/>
              <a:gd name="connsiteX24" fmla="*/ 259976 w 606580"/>
              <a:gd name="connsiteY24" fmla="*/ 401658 h 605592"/>
              <a:gd name="connsiteX25" fmla="*/ 346604 w 606580"/>
              <a:gd name="connsiteY25" fmla="*/ 401658 h 605592"/>
              <a:gd name="connsiteX26" fmla="*/ 346604 w 606580"/>
              <a:gd name="connsiteY26" fmla="*/ 219878 h 605592"/>
              <a:gd name="connsiteX27" fmla="*/ 352825 w 606580"/>
              <a:gd name="connsiteY27" fmla="*/ 209218 h 605592"/>
              <a:gd name="connsiteX28" fmla="*/ 402313 w 606580"/>
              <a:gd name="connsiteY28" fmla="*/ 123566 h 605592"/>
              <a:gd name="connsiteX29" fmla="*/ 303337 w 606580"/>
              <a:gd name="connsiteY29" fmla="*/ 24750 h 605592"/>
              <a:gd name="connsiteX30" fmla="*/ 303337 w 606580"/>
              <a:gd name="connsiteY30" fmla="*/ 0 h 605592"/>
              <a:gd name="connsiteX31" fmla="*/ 427104 w 606580"/>
              <a:gd name="connsiteY31" fmla="*/ 123566 h 605592"/>
              <a:gd name="connsiteX32" fmla="*/ 371395 w 606580"/>
              <a:gd name="connsiteY32" fmla="*/ 226738 h 605592"/>
              <a:gd name="connsiteX33" fmla="*/ 371395 w 606580"/>
              <a:gd name="connsiteY33" fmla="*/ 401658 h 605592"/>
              <a:gd name="connsiteX34" fmla="*/ 489034 w 606580"/>
              <a:gd name="connsiteY34" fmla="*/ 401658 h 605592"/>
              <a:gd name="connsiteX35" fmla="*/ 500918 w 606580"/>
              <a:gd name="connsiteY35" fmla="*/ 410835 h 605592"/>
              <a:gd name="connsiteX36" fmla="*/ 517074 w 606580"/>
              <a:gd name="connsiteY36" fmla="*/ 469698 h 605592"/>
              <a:gd name="connsiteX37" fmla="*/ 581882 w 606580"/>
              <a:gd name="connsiteY37" fmla="*/ 469698 h 605592"/>
              <a:gd name="connsiteX38" fmla="*/ 606580 w 606580"/>
              <a:gd name="connsiteY38" fmla="*/ 494355 h 605592"/>
              <a:gd name="connsiteX39" fmla="*/ 606580 w 606580"/>
              <a:gd name="connsiteY39" fmla="*/ 593263 h 605592"/>
              <a:gd name="connsiteX40" fmla="*/ 594231 w 606580"/>
              <a:gd name="connsiteY40" fmla="*/ 605592 h 605592"/>
              <a:gd name="connsiteX41" fmla="*/ 12349 w 606580"/>
              <a:gd name="connsiteY41" fmla="*/ 605592 h 605592"/>
              <a:gd name="connsiteX42" fmla="*/ 0 w 606580"/>
              <a:gd name="connsiteY42" fmla="*/ 593263 h 605592"/>
              <a:gd name="connsiteX43" fmla="*/ 0 w 606580"/>
              <a:gd name="connsiteY43" fmla="*/ 494355 h 605592"/>
              <a:gd name="connsiteX44" fmla="*/ 24790 w 606580"/>
              <a:gd name="connsiteY44" fmla="*/ 469698 h 605592"/>
              <a:gd name="connsiteX45" fmla="*/ 89599 w 606580"/>
              <a:gd name="connsiteY45" fmla="*/ 469698 h 605592"/>
              <a:gd name="connsiteX46" fmla="*/ 105662 w 606580"/>
              <a:gd name="connsiteY46" fmla="*/ 410835 h 605592"/>
              <a:gd name="connsiteX47" fmla="*/ 117639 w 606580"/>
              <a:gd name="connsiteY47" fmla="*/ 401658 h 605592"/>
              <a:gd name="connsiteX48" fmla="*/ 235186 w 606580"/>
              <a:gd name="connsiteY48" fmla="*/ 401658 h 605592"/>
              <a:gd name="connsiteX49" fmla="*/ 235186 w 606580"/>
              <a:gd name="connsiteY49" fmla="*/ 226738 h 605592"/>
              <a:gd name="connsiteX50" fmla="*/ 179476 w 606580"/>
              <a:gd name="connsiteY50" fmla="*/ 123566 h 605592"/>
              <a:gd name="connsiteX51" fmla="*/ 303337 w 606580"/>
              <a:gd name="connsiteY51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6580" h="605592">
                <a:moveTo>
                  <a:pt x="24790" y="568513"/>
                </a:moveTo>
                <a:lnTo>
                  <a:pt x="24790" y="580935"/>
                </a:lnTo>
                <a:lnTo>
                  <a:pt x="581882" y="580935"/>
                </a:lnTo>
                <a:lnTo>
                  <a:pt x="581882" y="568513"/>
                </a:lnTo>
                <a:close/>
                <a:moveTo>
                  <a:pt x="127110" y="426408"/>
                </a:moveTo>
                <a:lnTo>
                  <a:pt x="115225" y="469698"/>
                </a:lnTo>
                <a:lnTo>
                  <a:pt x="464243" y="469698"/>
                </a:lnTo>
                <a:lnTo>
                  <a:pt x="464243" y="494355"/>
                </a:lnTo>
                <a:lnTo>
                  <a:pt x="24790" y="494355"/>
                </a:lnTo>
                <a:lnTo>
                  <a:pt x="24790" y="543856"/>
                </a:lnTo>
                <a:lnTo>
                  <a:pt x="581882" y="543856"/>
                </a:lnTo>
                <a:lnTo>
                  <a:pt x="581882" y="494355"/>
                </a:lnTo>
                <a:lnTo>
                  <a:pt x="507604" y="494355"/>
                </a:lnTo>
                <a:cubicBezTo>
                  <a:pt x="502033" y="494355"/>
                  <a:pt x="497112" y="490647"/>
                  <a:pt x="495626" y="485271"/>
                </a:cubicBezTo>
                <a:lnTo>
                  <a:pt x="479563" y="426408"/>
                </a:lnTo>
                <a:close/>
                <a:moveTo>
                  <a:pt x="297080" y="49396"/>
                </a:moveTo>
                <a:lnTo>
                  <a:pt x="297080" y="74148"/>
                </a:lnTo>
                <a:cubicBezTo>
                  <a:pt x="269799" y="74148"/>
                  <a:pt x="247621" y="96305"/>
                  <a:pt x="247621" y="123560"/>
                </a:cubicBezTo>
                <a:lnTo>
                  <a:pt x="222845" y="123560"/>
                </a:lnTo>
                <a:cubicBezTo>
                  <a:pt x="222845" y="82677"/>
                  <a:pt x="256158" y="49396"/>
                  <a:pt x="297080" y="49396"/>
                </a:cubicBezTo>
                <a:close/>
                <a:moveTo>
                  <a:pt x="303337" y="24750"/>
                </a:moveTo>
                <a:cubicBezTo>
                  <a:pt x="248742" y="24750"/>
                  <a:pt x="204267" y="69060"/>
                  <a:pt x="204267" y="123566"/>
                </a:cubicBezTo>
                <a:cubicBezTo>
                  <a:pt x="204267" y="158698"/>
                  <a:pt x="223208" y="191513"/>
                  <a:pt x="253848" y="209218"/>
                </a:cubicBezTo>
                <a:cubicBezTo>
                  <a:pt x="257655" y="211443"/>
                  <a:pt x="259976" y="215429"/>
                  <a:pt x="259976" y="219878"/>
                </a:cubicBezTo>
                <a:lnTo>
                  <a:pt x="259976" y="401658"/>
                </a:lnTo>
                <a:lnTo>
                  <a:pt x="346604" y="401658"/>
                </a:lnTo>
                <a:lnTo>
                  <a:pt x="346604" y="219878"/>
                </a:lnTo>
                <a:cubicBezTo>
                  <a:pt x="346604" y="215429"/>
                  <a:pt x="349018" y="211350"/>
                  <a:pt x="352825" y="209218"/>
                </a:cubicBezTo>
                <a:cubicBezTo>
                  <a:pt x="383372" y="191513"/>
                  <a:pt x="402313" y="158698"/>
                  <a:pt x="402313" y="123566"/>
                </a:cubicBezTo>
                <a:cubicBezTo>
                  <a:pt x="402313" y="69060"/>
                  <a:pt x="357932" y="24750"/>
                  <a:pt x="303337" y="24750"/>
                </a:cubicBezTo>
                <a:close/>
                <a:moveTo>
                  <a:pt x="303337" y="0"/>
                </a:moveTo>
                <a:cubicBezTo>
                  <a:pt x="371580" y="0"/>
                  <a:pt x="427104" y="55433"/>
                  <a:pt x="427104" y="123566"/>
                </a:cubicBezTo>
                <a:cubicBezTo>
                  <a:pt x="427104" y="165094"/>
                  <a:pt x="405934" y="203934"/>
                  <a:pt x="371395" y="226738"/>
                </a:cubicBezTo>
                <a:lnTo>
                  <a:pt x="371395" y="401658"/>
                </a:lnTo>
                <a:lnTo>
                  <a:pt x="489034" y="401658"/>
                </a:lnTo>
                <a:cubicBezTo>
                  <a:pt x="494605" y="401658"/>
                  <a:pt x="499433" y="405459"/>
                  <a:pt x="500918" y="410835"/>
                </a:cubicBezTo>
                <a:lnTo>
                  <a:pt x="517074" y="469698"/>
                </a:lnTo>
                <a:lnTo>
                  <a:pt x="581882" y="469698"/>
                </a:lnTo>
                <a:cubicBezTo>
                  <a:pt x="595531" y="469698"/>
                  <a:pt x="606580" y="480729"/>
                  <a:pt x="606580" y="494355"/>
                </a:cubicBezTo>
                <a:lnTo>
                  <a:pt x="606580" y="593263"/>
                </a:lnTo>
                <a:cubicBezTo>
                  <a:pt x="606580" y="600123"/>
                  <a:pt x="601102" y="605592"/>
                  <a:pt x="594231" y="605592"/>
                </a:cubicBezTo>
                <a:lnTo>
                  <a:pt x="12349" y="605592"/>
                </a:lnTo>
                <a:cubicBezTo>
                  <a:pt x="5571" y="605592"/>
                  <a:pt x="0" y="600123"/>
                  <a:pt x="0" y="593263"/>
                </a:cubicBezTo>
                <a:lnTo>
                  <a:pt x="0" y="494355"/>
                </a:lnTo>
                <a:cubicBezTo>
                  <a:pt x="0" y="480729"/>
                  <a:pt x="11142" y="469698"/>
                  <a:pt x="24790" y="469698"/>
                </a:cubicBezTo>
                <a:lnTo>
                  <a:pt x="89599" y="469698"/>
                </a:lnTo>
                <a:lnTo>
                  <a:pt x="105662" y="410835"/>
                </a:lnTo>
                <a:cubicBezTo>
                  <a:pt x="107147" y="405459"/>
                  <a:pt x="112068" y="401658"/>
                  <a:pt x="117639" y="401658"/>
                </a:cubicBezTo>
                <a:lnTo>
                  <a:pt x="235186" y="401658"/>
                </a:lnTo>
                <a:lnTo>
                  <a:pt x="235186" y="226738"/>
                </a:lnTo>
                <a:cubicBezTo>
                  <a:pt x="200646" y="203934"/>
                  <a:pt x="179476" y="165094"/>
                  <a:pt x="179476" y="123566"/>
                </a:cubicBezTo>
                <a:cubicBezTo>
                  <a:pt x="179476" y="55433"/>
                  <a:pt x="235000" y="0"/>
                  <a:pt x="303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pPr/>
            <a:endParaRPr sz="160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</a:endParaRPr>
          </a:p>
        </p:txBody>
      </p:sp>
      <p:grpSp>
        <p:nvGrpSpPr>
          <p:cNvPr id="34" name="组合 65"/>
          <p:cNvGrpSpPr/>
          <p:nvPr/>
        </p:nvGrpSpPr>
        <p:grpSpPr>
          <a:xfrm rot="0" flipH="false" flipV="false">
            <a:off x="6393816" y="1700213"/>
            <a:ext cx="5259070" cy="4631690"/>
            <a:chOff x="1320" y="2930"/>
            <a:chExt cx="8282" cy="6956"/>
          </a:xfrm>
        </p:grpSpPr>
        <p:sp>
          <p:nvSpPr>
            <p:cNvPr id="35" name="矩形 66"/>
            <p:cNvSpPr/>
            <p:nvPr/>
          </p:nvSpPr>
          <p:spPr>
            <a:xfrm>
              <a:off x="1638" y="2930"/>
              <a:ext cx="7964" cy="6956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false">
                <a:schemeClr val="accent1">
                  <a:alpha val="10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en-US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endParaRPr>
            </a:p>
          </p:txBody>
        </p:sp>
        <p:grpSp>
          <p:nvGrpSpPr>
            <p:cNvPr id="36" name="组合 67"/>
            <p:cNvGrpSpPr/>
            <p:nvPr/>
          </p:nvGrpSpPr>
          <p:grpSpPr>
            <a:xfrm>
              <a:off x="1320" y="3591"/>
              <a:ext cx="644" cy="745"/>
              <a:chOff x="2636582" y="2559050"/>
              <a:chExt cx="409098" cy="473075"/>
            </a:xfrm>
          </p:grpSpPr>
          <p:sp>
            <p:nvSpPr>
              <p:cNvPr id="37" name="矩形 68"/>
              <p:cNvSpPr/>
              <p:nvPr/>
            </p:nvSpPr>
            <p:spPr>
              <a:xfrm>
                <a:off x="2826543" y="2559050"/>
                <a:ext cx="219137" cy="4730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algn="ctr"/>
                <a:endParaRPr lang="zh-CN">
                  <a:latin typeface="Microsoft YaHei"/>
                  <a:ea typeface="Microsoft YaHei"/>
                </a:endParaRPr>
              </a:p>
            </p:txBody>
          </p:sp>
          <p:sp>
            <p:nvSpPr>
              <p:cNvPr id="38" name="PA_ImportSvg_636983900241446251"/>
              <p:cNvSpPr/>
              <p:nvPr/>
            </p:nvSpPr>
            <p:spPr>
              <a:xfrm rot="10800000">
                <a:off x="2636582" y="2622187"/>
                <a:ext cx="401195" cy="346800"/>
              </a:xfrm>
              <a:custGeom>
                <a:avLst/>
                <a:gdLst/>
                <a:ahLst/>
                <a:cxnLst/>
                <a:rect l="l" t="t" r="r" b="b"/>
                <a:pathLst>
                  <a:path w="14292586" h="12354751">
                    <a:moveTo>
                      <a:pt x="1" y="0"/>
                    </a:moveTo>
                    <a:lnTo>
                      <a:pt x="6016804" y="0"/>
                    </a:lnTo>
                    <a:lnTo>
                      <a:pt x="6016804" y="4339700"/>
                    </a:lnTo>
                    <a:cubicBezTo>
                      <a:pt x="6016804" y="6110134"/>
                      <a:pt x="5863353" y="7499112"/>
                      <a:pt x="5556444" y="8506676"/>
                    </a:cubicBezTo>
                    <a:cubicBezTo>
                      <a:pt x="5249537" y="9514240"/>
                      <a:pt x="4930378" y="10186854"/>
                      <a:pt x="4095301" y="10992906"/>
                    </a:cubicBezTo>
                    <a:cubicBezTo>
                      <a:pt x="3260225" y="11798956"/>
                      <a:pt x="2680814" y="12040837"/>
                      <a:pt x="1455066" y="12354750"/>
                    </a:cubicBezTo>
                    <a:lnTo>
                      <a:pt x="598736" y="10512869"/>
                    </a:lnTo>
                    <a:cubicBezTo>
                      <a:pt x="1455066" y="10185628"/>
                      <a:pt x="1976770" y="10039677"/>
                      <a:pt x="2781416" y="9204842"/>
                    </a:cubicBezTo>
                    <a:cubicBezTo>
                      <a:pt x="3586062" y="8370008"/>
                      <a:pt x="3645413" y="7562531"/>
                      <a:pt x="3645413" y="6868493"/>
                    </a:cubicBezTo>
                    <a:lnTo>
                      <a:pt x="1" y="6868493"/>
                    </a:lnTo>
                    <a:close/>
                    <a:moveTo>
                      <a:pt x="8275783" y="0"/>
                    </a:moveTo>
                    <a:lnTo>
                      <a:pt x="14292586" y="0"/>
                    </a:lnTo>
                    <a:lnTo>
                      <a:pt x="14292586" y="4339700"/>
                    </a:lnTo>
                    <a:cubicBezTo>
                      <a:pt x="14292586" y="6110134"/>
                      <a:pt x="14139135" y="7499112"/>
                      <a:pt x="13832227" y="8506676"/>
                    </a:cubicBezTo>
                    <a:cubicBezTo>
                      <a:pt x="13525318" y="9514240"/>
                      <a:pt x="13206159" y="10186854"/>
                      <a:pt x="12371083" y="10992906"/>
                    </a:cubicBezTo>
                    <a:cubicBezTo>
                      <a:pt x="11536006" y="11798956"/>
                      <a:pt x="10956597" y="12040837"/>
                      <a:pt x="9730848" y="12354750"/>
                    </a:cubicBezTo>
                    <a:lnTo>
                      <a:pt x="8874518" y="10512869"/>
                    </a:lnTo>
                    <a:cubicBezTo>
                      <a:pt x="9730848" y="10185628"/>
                      <a:pt x="10252552" y="10039677"/>
                      <a:pt x="11057198" y="9204842"/>
                    </a:cubicBezTo>
                    <a:cubicBezTo>
                      <a:pt x="11861845" y="8370008"/>
                      <a:pt x="11921195" y="7562531"/>
                      <a:pt x="11921195" y="6868493"/>
                    </a:cubicBezTo>
                    <a:lnTo>
                      <a:pt x="8275783" y="68684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false" vert="horz" wrap="square" lIns="91440" tIns="45720" rIns="91440" bIns="45720" numCol="1" spcCol="0" rtlCol="false" fromWordArt="false" anchor="ctr" anchorCtr="false" forceAA="false" compatLnSpc="true">
                <a:noAutofit/>
              </a:bodyPr>
              <a:lstStyle>
                <a:defPPr>
                  <a:defRPr lang="zh-CN"/>
                </a:defPPr>
                <a:lvl1pPr marL="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false" eaLnBrk="true" latinLnBrk="false" hangingPunct="true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>
                  <a:latin typeface="Microsoft YaHei"/>
                  <a:ea typeface="Microsoft YaHei"/>
                </a:endParaRPr>
              </a:p>
            </p:txBody>
          </p:sp>
        </p:grpSp>
      </p:grpSp>
      <p:sp>
        <p:nvSpPr>
          <p:cNvPr id="39" name="文本框 284"/>
          <p:cNvSpPr txBox="true"/>
          <p:nvPr/>
        </p:nvSpPr>
        <p:spPr>
          <a:xfrm>
            <a:off x="7434580" y="2128520"/>
            <a:ext cx="3778250" cy="3041650"/>
          </a:xfrm>
          <a:prstGeom prst="rect">
            <a:avLst/>
          </a:prstGeom>
          <a:noFill/>
        </p:spPr>
        <p:txBody>
          <a:bodyPr wrap="square" lIns="101600" tIns="0" rIns="82550" bIns="0" rtlCol="false" anchor="t" anchorCtr="false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sz="1600" b="true" spc="30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具体问题：</a:t>
            </a:r>
            <a:endParaRPr lang="zh-CN" sz="1600" b="true" spc="3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  <a:p>
            <a:pPr marL="318135" lvl="1" indent="-285750" algn="l">
              <a:lnSpc>
                <a:spcPct val="130000"/>
              </a:lnSpc>
              <a:spcBef>
                <a:spcPts val="505"/>
              </a:spcBef>
              <a:spcAft>
                <a:spcPts val="0"/>
              </a:spcAft>
              <a:buSzPct val="80000"/>
              <a:buFont typeface="Wingdings" charset="2"/>
              <a:buChar char="n"/>
            </a:pP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原先代码中</a:t>
            </a:r>
            <a:r>
              <a:rPr lang="en-US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 user_begin </a:t>
            </a: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接口实际得到的是</a:t>
            </a:r>
            <a:r>
              <a:rPr lang="en-US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 </a:t>
            </a: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最后一个</a:t>
            </a:r>
            <a:r>
              <a:rPr lang="en-US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 user</a:t>
            </a: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（而不是第一个）</a:t>
            </a:r>
            <a:endParaRPr lang="zh-CN" sz="1400" spc="3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  <a:p>
            <a:pPr marL="318135" lvl="1" indent="-285750" algn="l">
              <a:lnSpc>
                <a:spcPct val="130000"/>
              </a:lnSpc>
              <a:spcBef>
                <a:spcPts val="505"/>
              </a:spcBef>
              <a:spcAft>
                <a:spcPts val="0"/>
              </a:spcAft>
              <a:buSzPct val="80000"/>
              <a:buFont typeface="Wingdings" charset="2"/>
              <a:buChar char="n"/>
            </a:pP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并且没有相关迭代器的实现</a:t>
            </a:r>
            <a:endParaRPr lang="zh-CN" sz="1400" spc="3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  <a:p>
            <a:pPr marL="0" lvl="0" indent="0" algn="l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sz="1600" b="true" spc="30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解决方法：</a:t>
            </a:r>
            <a:endParaRPr lang="zh-CN" sz="1600" b="true" spc="3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  <a:p>
            <a:pPr marL="318135" lvl="1" indent="-285750" algn="l">
              <a:lnSpc>
                <a:spcPct val="130000"/>
              </a:lnSpc>
              <a:spcBef>
                <a:spcPts val="505"/>
              </a:spcBef>
              <a:spcAft>
                <a:spcPts val="0"/>
              </a:spcAft>
              <a:buSzPct val="80000"/>
              <a:buFont typeface="Wingdings" charset="2"/>
              <a:buChar char="n"/>
            </a:pP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插入</a:t>
            </a:r>
            <a:r>
              <a:rPr lang="en-US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 davinci </a:t>
            </a: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指令时，插入到</a:t>
            </a:r>
            <a:r>
              <a:rPr lang="en-US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 </a:t>
            </a: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第一个</a:t>
            </a:r>
            <a:r>
              <a:rPr lang="en-US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user</a:t>
            </a:r>
            <a:r>
              <a:rPr lang="zh-CN" sz="1600" spc="3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的位置之前</a:t>
            </a:r>
            <a:endParaRPr lang="zh-CN" sz="1400" spc="3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</p:txBody>
      </p:sp>
      <p:sp>
        <p:nvSpPr>
          <p:cNvPr id="40" name="icon_1"/>
          <p:cNvSpPr>
            <a:spLocks noChangeAspect="true"/>
          </p:cNvSpPr>
          <p:nvPr/>
        </p:nvSpPr>
        <p:spPr bwMode="auto">
          <a:xfrm>
            <a:off x="6857926" y="2242185"/>
            <a:ext cx="391310" cy="45720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20914" h="608627">
                <a:moveTo>
                  <a:pt x="392723" y="253643"/>
                </a:moveTo>
                <a:cubicBezTo>
                  <a:pt x="339481" y="253643"/>
                  <a:pt x="296212" y="296991"/>
                  <a:pt x="296212" y="350151"/>
                </a:cubicBezTo>
                <a:lnTo>
                  <a:pt x="296212" y="579338"/>
                </a:lnTo>
                <a:lnTo>
                  <a:pt x="491580" y="579338"/>
                </a:lnTo>
                <a:lnTo>
                  <a:pt x="491580" y="350151"/>
                </a:lnTo>
                <a:cubicBezTo>
                  <a:pt x="491580" y="296991"/>
                  <a:pt x="448311" y="253643"/>
                  <a:pt x="395069" y="253643"/>
                </a:cubicBezTo>
                <a:close/>
                <a:moveTo>
                  <a:pt x="74323" y="92229"/>
                </a:moveTo>
                <a:cubicBezTo>
                  <a:pt x="82385" y="92229"/>
                  <a:pt x="88982" y="98820"/>
                  <a:pt x="88982" y="106876"/>
                </a:cubicBezTo>
                <a:cubicBezTo>
                  <a:pt x="88982" y="114931"/>
                  <a:pt x="82385" y="121522"/>
                  <a:pt x="74323" y="121522"/>
                </a:cubicBezTo>
                <a:cubicBezTo>
                  <a:pt x="49548" y="121522"/>
                  <a:pt x="29319" y="141588"/>
                  <a:pt x="29319" y="166488"/>
                </a:cubicBezTo>
                <a:cubicBezTo>
                  <a:pt x="29319" y="191241"/>
                  <a:pt x="49548" y="211453"/>
                  <a:pt x="74323" y="211453"/>
                </a:cubicBezTo>
                <a:lnTo>
                  <a:pt x="74909" y="211453"/>
                </a:lnTo>
                <a:cubicBezTo>
                  <a:pt x="86197" y="211453"/>
                  <a:pt x="97045" y="213943"/>
                  <a:pt x="107013" y="218777"/>
                </a:cubicBezTo>
                <a:cubicBezTo>
                  <a:pt x="114343" y="222292"/>
                  <a:pt x="117421" y="231080"/>
                  <a:pt x="113903" y="238403"/>
                </a:cubicBezTo>
                <a:cubicBezTo>
                  <a:pt x="110238" y="245580"/>
                  <a:pt x="101589" y="248656"/>
                  <a:pt x="94259" y="245141"/>
                </a:cubicBezTo>
                <a:cubicBezTo>
                  <a:pt x="88249" y="242211"/>
                  <a:pt x="81652" y="240747"/>
                  <a:pt x="74909" y="240747"/>
                </a:cubicBezTo>
                <a:lnTo>
                  <a:pt x="73736" y="240747"/>
                </a:lnTo>
                <a:cubicBezTo>
                  <a:pt x="49255" y="240747"/>
                  <a:pt x="29319" y="260666"/>
                  <a:pt x="29319" y="285126"/>
                </a:cubicBezTo>
                <a:lnTo>
                  <a:pt x="29319" y="399957"/>
                </a:lnTo>
                <a:lnTo>
                  <a:pt x="67140" y="399957"/>
                </a:lnTo>
                <a:cubicBezTo>
                  <a:pt x="75202" y="399957"/>
                  <a:pt x="81799" y="406548"/>
                  <a:pt x="81799" y="414603"/>
                </a:cubicBezTo>
                <a:cubicBezTo>
                  <a:pt x="81799" y="422659"/>
                  <a:pt x="75202" y="429250"/>
                  <a:pt x="67140" y="429250"/>
                </a:cubicBezTo>
                <a:lnTo>
                  <a:pt x="14659" y="429250"/>
                </a:lnTo>
                <a:cubicBezTo>
                  <a:pt x="6597" y="429250"/>
                  <a:pt x="0" y="422659"/>
                  <a:pt x="0" y="414603"/>
                </a:cubicBezTo>
                <a:lnTo>
                  <a:pt x="0" y="285126"/>
                </a:lnTo>
                <a:cubicBezTo>
                  <a:pt x="0" y="260813"/>
                  <a:pt x="11727" y="239282"/>
                  <a:pt x="29758" y="225954"/>
                </a:cubicBezTo>
                <a:cubicBezTo>
                  <a:pt x="11727" y="212332"/>
                  <a:pt x="0" y="190801"/>
                  <a:pt x="0" y="166488"/>
                </a:cubicBezTo>
                <a:cubicBezTo>
                  <a:pt x="0" y="125477"/>
                  <a:pt x="33277" y="92229"/>
                  <a:pt x="74323" y="92229"/>
                </a:cubicBezTo>
                <a:close/>
                <a:moveTo>
                  <a:pt x="214854" y="30767"/>
                </a:moveTo>
                <a:cubicBezTo>
                  <a:pt x="224241" y="30767"/>
                  <a:pt x="233629" y="32085"/>
                  <a:pt x="242576" y="34575"/>
                </a:cubicBezTo>
                <a:cubicBezTo>
                  <a:pt x="250350" y="36771"/>
                  <a:pt x="254897" y="44826"/>
                  <a:pt x="252697" y="52587"/>
                </a:cubicBezTo>
                <a:cubicBezTo>
                  <a:pt x="250497" y="60349"/>
                  <a:pt x="242430" y="64888"/>
                  <a:pt x="234655" y="62692"/>
                </a:cubicBezTo>
                <a:cubicBezTo>
                  <a:pt x="228202" y="60934"/>
                  <a:pt x="221601" y="60056"/>
                  <a:pt x="214854" y="60056"/>
                </a:cubicBezTo>
                <a:cubicBezTo>
                  <a:pt x="174810" y="60056"/>
                  <a:pt x="142100" y="92712"/>
                  <a:pt x="142100" y="132838"/>
                </a:cubicBezTo>
                <a:cubicBezTo>
                  <a:pt x="142100" y="172817"/>
                  <a:pt x="174810" y="205474"/>
                  <a:pt x="214854" y="205474"/>
                </a:cubicBezTo>
                <a:lnTo>
                  <a:pt x="215734" y="205474"/>
                </a:lnTo>
                <a:cubicBezTo>
                  <a:pt x="240816" y="205474"/>
                  <a:pt x="264725" y="214700"/>
                  <a:pt x="283353" y="231248"/>
                </a:cubicBezTo>
                <a:cubicBezTo>
                  <a:pt x="289367" y="236666"/>
                  <a:pt x="289954" y="245892"/>
                  <a:pt x="284527" y="251896"/>
                </a:cubicBezTo>
                <a:cubicBezTo>
                  <a:pt x="279100" y="258047"/>
                  <a:pt x="269859" y="258486"/>
                  <a:pt x="263845" y="253068"/>
                </a:cubicBezTo>
                <a:cubicBezTo>
                  <a:pt x="250644" y="241352"/>
                  <a:pt x="233482" y="234762"/>
                  <a:pt x="215734" y="234762"/>
                </a:cubicBezTo>
                <a:lnTo>
                  <a:pt x="213974" y="234762"/>
                </a:lnTo>
                <a:cubicBezTo>
                  <a:pt x="174370" y="234762"/>
                  <a:pt x="142100" y="266980"/>
                  <a:pt x="142100" y="306666"/>
                </a:cubicBezTo>
                <a:lnTo>
                  <a:pt x="142100" y="481958"/>
                </a:lnTo>
                <a:lnTo>
                  <a:pt x="213533" y="481958"/>
                </a:lnTo>
                <a:cubicBezTo>
                  <a:pt x="221601" y="481958"/>
                  <a:pt x="228202" y="488548"/>
                  <a:pt x="228202" y="496603"/>
                </a:cubicBezTo>
                <a:cubicBezTo>
                  <a:pt x="228202" y="504657"/>
                  <a:pt x="221601" y="511247"/>
                  <a:pt x="213533" y="511247"/>
                </a:cubicBezTo>
                <a:lnTo>
                  <a:pt x="127432" y="511247"/>
                </a:lnTo>
                <a:cubicBezTo>
                  <a:pt x="119365" y="511247"/>
                  <a:pt x="112764" y="504657"/>
                  <a:pt x="112764" y="496603"/>
                </a:cubicBezTo>
                <a:lnTo>
                  <a:pt x="112764" y="306666"/>
                </a:lnTo>
                <a:cubicBezTo>
                  <a:pt x="112764" y="269909"/>
                  <a:pt x="132419" y="237691"/>
                  <a:pt x="161902" y="219972"/>
                </a:cubicBezTo>
                <a:cubicBezTo>
                  <a:pt x="132419" y="202106"/>
                  <a:pt x="112764" y="169595"/>
                  <a:pt x="112764" y="132838"/>
                </a:cubicBezTo>
                <a:cubicBezTo>
                  <a:pt x="112764" y="76457"/>
                  <a:pt x="158528" y="30767"/>
                  <a:pt x="214854" y="30767"/>
                </a:cubicBezTo>
                <a:close/>
                <a:moveTo>
                  <a:pt x="393896" y="29289"/>
                </a:moveTo>
                <a:cubicBezTo>
                  <a:pt x="340067" y="29289"/>
                  <a:pt x="296212" y="73076"/>
                  <a:pt x="296212" y="126822"/>
                </a:cubicBezTo>
                <a:cubicBezTo>
                  <a:pt x="296212" y="180567"/>
                  <a:pt x="340067" y="224354"/>
                  <a:pt x="393896" y="224354"/>
                </a:cubicBezTo>
                <a:cubicBezTo>
                  <a:pt x="447725" y="224354"/>
                  <a:pt x="491580" y="180567"/>
                  <a:pt x="491580" y="126822"/>
                </a:cubicBezTo>
                <a:cubicBezTo>
                  <a:pt x="491580" y="73076"/>
                  <a:pt x="447725" y="29289"/>
                  <a:pt x="393896" y="29289"/>
                </a:cubicBezTo>
                <a:close/>
                <a:moveTo>
                  <a:pt x="393896" y="0"/>
                </a:moveTo>
                <a:cubicBezTo>
                  <a:pt x="464005" y="0"/>
                  <a:pt x="520914" y="56967"/>
                  <a:pt x="520914" y="126822"/>
                </a:cubicBezTo>
                <a:cubicBezTo>
                  <a:pt x="520914" y="175295"/>
                  <a:pt x="493633" y="217471"/>
                  <a:pt x="453445" y="238852"/>
                </a:cubicBezTo>
                <a:cubicBezTo>
                  <a:pt x="493486" y="259941"/>
                  <a:pt x="520914" y="301824"/>
                  <a:pt x="520914" y="350151"/>
                </a:cubicBezTo>
                <a:lnTo>
                  <a:pt x="520914" y="593982"/>
                </a:lnTo>
                <a:cubicBezTo>
                  <a:pt x="520914" y="602037"/>
                  <a:pt x="514314" y="608627"/>
                  <a:pt x="506247" y="608627"/>
                </a:cubicBezTo>
                <a:lnTo>
                  <a:pt x="281545" y="608627"/>
                </a:lnTo>
                <a:cubicBezTo>
                  <a:pt x="273478" y="608627"/>
                  <a:pt x="266878" y="602037"/>
                  <a:pt x="266878" y="593982"/>
                </a:cubicBezTo>
                <a:lnTo>
                  <a:pt x="266878" y="350151"/>
                </a:lnTo>
                <a:cubicBezTo>
                  <a:pt x="266878" y="301824"/>
                  <a:pt x="294306" y="259941"/>
                  <a:pt x="334347" y="238852"/>
                </a:cubicBezTo>
                <a:cubicBezTo>
                  <a:pt x="294159" y="217471"/>
                  <a:pt x="266878" y="175295"/>
                  <a:pt x="266878" y="126822"/>
                </a:cubicBezTo>
                <a:cubicBezTo>
                  <a:pt x="266878" y="56967"/>
                  <a:pt x="323787" y="0"/>
                  <a:pt x="3938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pPr/>
            <a:endParaRPr sz="160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</a:endParaRPr>
          </a:p>
        </p:txBody>
      </p:sp>
      <p:sp>
        <p:nvSpPr>
          <p:cNvPr id="41" name="icon_2"/>
          <p:cNvSpPr>
            <a:spLocks noChangeAspect="true"/>
          </p:cNvSpPr>
          <p:nvPr/>
        </p:nvSpPr>
        <p:spPr bwMode="auto">
          <a:xfrm>
            <a:off x="6824980" y="3830955"/>
            <a:ext cx="457200" cy="433547"/>
          </a:xfrm>
          <a:custGeom>
            <a:avLst/>
            <a:gdLst>
              <a:gd name="T0" fmla="*/ 2109 w 2697"/>
              <a:gd name="T1" fmla="*/ 1504 h 2561"/>
              <a:gd name="T2" fmla="*/ 2031 w 2697"/>
              <a:gd name="T3" fmla="*/ 1048 h 2561"/>
              <a:gd name="T4" fmla="*/ 1477 w 2697"/>
              <a:gd name="T5" fmla="*/ 382 h 2561"/>
              <a:gd name="T6" fmla="*/ 1296 w 2697"/>
              <a:gd name="T7" fmla="*/ 0 h 2561"/>
              <a:gd name="T8" fmla="*/ 1131 w 2697"/>
              <a:gd name="T9" fmla="*/ 401 h 2561"/>
              <a:gd name="T10" fmla="*/ 665 w 2697"/>
              <a:gd name="T11" fmla="*/ 1048 h 2561"/>
              <a:gd name="T12" fmla="*/ 592 w 2697"/>
              <a:gd name="T13" fmla="*/ 1505 h 2561"/>
              <a:gd name="T14" fmla="*/ 235 w 2697"/>
              <a:gd name="T15" fmla="*/ 2073 h 2561"/>
              <a:gd name="T16" fmla="*/ 235 w 2697"/>
              <a:gd name="T17" fmla="*/ 2542 h 2561"/>
              <a:gd name="T18" fmla="*/ 322 w 2697"/>
              <a:gd name="T19" fmla="*/ 2090 h 2561"/>
              <a:gd name="T20" fmla="*/ 1022 w 2697"/>
              <a:gd name="T21" fmla="*/ 2105 h 2561"/>
              <a:gd name="T22" fmla="*/ 1097 w 2697"/>
              <a:gd name="T23" fmla="*/ 2561 h 2561"/>
              <a:gd name="T24" fmla="*/ 1104 w 2697"/>
              <a:gd name="T25" fmla="*/ 2092 h 2561"/>
              <a:gd name="T26" fmla="*/ 900 w 2697"/>
              <a:gd name="T27" fmla="*/ 1283 h 2561"/>
              <a:gd name="T28" fmla="*/ 1193 w 2697"/>
              <a:gd name="T29" fmla="*/ 444 h 2561"/>
              <a:gd name="T30" fmla="*/ 1420 w 2697"/>
              <a:gd name="T31" fmla="*/ 433 h 2561"/>
              <a:gd name="T32" fmla="*/ 1796 w 2697"/>
              <a:gd name="T33" fmla="*/ 1283 h 2561"/>
              <a:gd name="T34" fmla="*/ 1609 w 2697"/>
              <a:gd name="T35" fmla="*/ 2074 h 2561"/>
              <a:gd name="T36" fmla="*/ 1365 w 2697"/>
              <a:gd name="T37" fmla="*/ 2307 h 2561"/>
              <a:gd name="T38" fmla="*/ 1835 w 2697"/>
              <a:gd name="T39" fmla="*/ 2307 h 2561"/>
              <a:gd name="T40" fmla="*/ 2033 w 2697"/>
              <a:gd name="T41" fmla="*/ 1526 h 2561"/>
              <a:gd name="T42" fmla="*/ 2227 w 2697"/>
              <a:gd name="T43" fmla="*/ 2326 h 2561"/>
              <a:gd name="T44" fmla="*/ 2697 w 2697"/>
              <a:gd name="T45" fmla="*/ 2326 h 2561"/>
              <a:gd name="T46" fmla="*/ 394 w 2697"/>
              <a:gd name="T47" fmla="*/ 2307 h 2561"/>
              <a:gd name="T48" fmla="*/ 76 w 2697"/>
              <a:gd name="T49" fmla="*/ 2307 h 2561"/>
              <a:gd name="T50" fmla="*/ 394 w 2697"/>
              <a:gd name="T51" fmla="*/ 2307 h 2561"/>
              <a:gd name="T52" fmla="*/ 1096 w 2697"/>
              <a:gd name="T53" fmla="*/ 2485 h 2561"/>
              <a:gd name="T54" fmla="*/ 1096 w 2697"/>
              <a:gd name="T55" fmla="*/ 2168 h 2561"/>
              <a:gd name="T56" fmla="*/ 665 w 2697"/>
              <a:gd name="T57" fmla="*/ 1442 h 2561"/>
              <a:gd name="T58" fmla="*/ 665 w 2697"/>
              <a:gd name="T59" fmla="*/ 1124 h 2561"/>
              <a:gd name="T60" fmla="*/ 665 w 2697"/>
              <a:gd name="T61" fmla="*/ 1442 h 2561"/>
              <a:gd name="T62" fmla="*/ 1600 w 2697"/>
              <a:gd name="T63" fmla="*/ 2466 h 2561"/>
              <a:gd name="T64" fmla="*/ 1600 w 2697"/>
              <a:gd name="T65" fmla="*/ 2149 h 2561"/>
              <a:gd name="T66" fmla="*/ 1138 w 2697"/>
              <a:gd name="T67" fmla="*/ 234 h 2561"/>
              <a:gd name="T68" fmla="*/ 1455 w 2697"/>
              <a:gd name="T69" fmla="*/ 234 h 2561"/>
              <a:gd name="T70" fmla="*/ 1138 w 2697"/>
              <a:gd name="T71" fmla="*/ 234 h 2561"/>
              <a:gd name="T72" fmla="*/ 2031 w 2697"/>
              <a:gd name="T73" fmla="*/ 1124 h 2561"/>
              <a:gd name="T74" fmla="*/ 2031 w 2697"/>
              <a:gd name="T75" fmla="*/ 1442 h 2561"/>
              <a:gd name="T76" fmla="*/ 2462 w 2697"/>
              <a:gd name="T77" fmla="*/ 2485 h 2561"/>
              <a:gd name="T78" fmla="*/ 2462 w 2697"/>
              <a:gd name="T79" fmla="*/ 2168 h 2561"/>
              <a:gd name="T80" fmla="*/ 2462 w 2697"/>
              <a:gd name="T81" fmla="*/ 2485 h 2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97" h="2561">
                <a:moveTo>
                  <a:pt x="2469" y="2092"/>
                </a:moveTo>
                <a:lnTo>
                  <a:pt x="2109" y="1504"/>
                </a:lnTo>
                <a:cubicBezTo>
                  <a:pt x="2200" y="1472"/>
                  <a:pt x="2266" y="1385"/>
                  <a:pt x="2266" y="1283"/>
                </a:cubicBezTo>
                <a:cubicBezTo>
                  <a:pt x="2266" y="1154"/>
                  <a:pt x="2160" y="1048"/>
                  <a:pt x="2031" y="1048"/>
                </a:cubicBezTo>
                <a:cubicBezTo>
                  <a:pt x="1991" y="1048"/>
                  <a:pt x="1955" y="1059"/>
                  <a:pt x="1922" y="1076"/>
                </a:cubicBezTo>
                <a:lnTo>
                  <a:pt x="1477" y="382"/>
                </a:lnTo>
                <a:cubicBezTo>
                  <a:pt x="1510" y="342"/>
                  <a:pt x="1531" y="291"/>
                  <a:pt x="1531" y="234"/>
                </a:cubicBezTo>
                <a:cubicBezTo>
                  <a:pt x="1531" y="105"/>
                  <a:pt x="1426" y="0"/>
                  <a:pt x="1296" y="0"/>
                </a:cubicBezTo>
                <a:cubicBezTo>
                  <a:pt x="1167" y="0"/>
                  <a:pt x="1062" y="105"/>
                  <a:pt x="1062" y="234"/>
                </a:cubicBezTo>
                <a:cubicBezTo>
                  <a:pt x="1062" y="299"/>
                  <a:pt x="1088" y="358"/>
                  <a:pt x="1131" y="401"/>
                </a:cubicBezTo>
                <a:lnTo>
                  <a:pt x="713" y="1053"/>
                </a:lnTo>
                <a:cubicBezTo>
                  <a:pt x="698" y="1050"/>
                  <a:pt x="682" y="1048"/>
                  <a:pt x="665" y="1048"/>
                </a:cubicBezTo>
                <a:cubicBezTo>
                  <a:pt x="536" y="1048"/>
                  <a:pt x="431" y="1154"/>
                  <a:pt x="431" y="1283"/>
                </a:cubicBezTo>
                <a:cubicBezTo>
                  <a:pt x="431" y="1387"/>
                  <a:pt x="499" y="1474"/>
                  <a:pt x="592" y="1505"/>
                </a:cubicBezTo>
                <a:lnTo>
                  <a:pt x="244" y="2074"/>
                </a:lnTo>
                <a:cubicBezTo>
                  <a:pt x="241" y="2073"/>
                  <a:pt x="238" y="2073"/>
                  <a:pt x="235" y="2073"/>
                </a:cubicBezTo>
                <a:cubicBezTo>
                  <a:pt x="105" y="2073"/>
                  <a:pt x="0" y="2178"/>
                  <a:pt x="0" y="2307"/>
                </a:cubicBezTo>
                <a:cubicBezTo>
                  <a:pt x="0" y="2437"/>
                  <a:pt x="105" y="2542"/>
                  <a:pt x="235" y="2542"/>
                </a:cubicBezTo>
                <a:cubicBezTo>
                  <a:pt x="364" y="2542"/>
                  <a:pt x="470" y="2437"/>
                  <a:pt x="470" y="2307"/>
                </a:cubicBezTo>
                <a:cubicBezTo>
                  <a:pt x="470" y="2209"/>
                  <a:pt x="409" y="2125"/>
                  <a:pt x="322" y="2090"/>
                </a:cubicBezTo>
                <a:lnTo>
                  <a:pt x="668" y="1526"/>
                </a:lnTo>
                <a:lnTo>
                  <a:pt x="1022" y="2105"/>
                </a:lnTo>
                <a:cubicBezTo>
                  <a:pt x="929" y="2136"/>
                  <a:pt x="862" y="2223"/>
                  <a:pt x="862" y="2326"/>
                </a:cubicBezTo>
                <a:cubicBezTo>
                  <a:pt x="862" y="2456"/>
                  <a:pt x="967" y="2561"/>
                  <a:pt x="1097" y="2561"/>
                </a:cubicBezTo>
                <a:cubicBezTo>
                  <a:pt x="1226" y="2561"/>
                  <a:pt x="1331" y="2456"/>
                  <a:pt x="1331" y="2326"/>
                </a:cubicBezTo>
                <a:cubicBezTo>
                  <a:pt x="1331" y="2199"/>
                  <a:pt x="1230" y="2096"/>
                  <a:pt x="1104" y="2092"/>
                </a:cubicBezTo>
                <a:lnTo>
                  <a:pt x="743" y="1504"/>
                </a:lnTo>
                <a:cubicBezTo>
                  <a:pt x="834" y="1472"/>
                  <a:pt x="900" y="1385"/>
                  <a:pt x="900" y="1283"/>
                </a:cubicBezTo>
                <a:cubicBezTo>
                  <a:pt x="900" y="1198"/>
                  <a:pt x="853" y="1123"/>
                  <a:pt x="785" y="1082"/>
                </a:cubicBezTo>
                <a:lnTo>
                  <a:pt x="1193" y="444"/>
                </a:lnTo>
                <a:cubicBezTo>
                  <a:pt x="1225" y="460"/>
                  <a:pt x="1259" y="469"/>
                  <a:pt x="1296" y="469"/>
                </a:cubicBezTo>
                <a:cubicBezTo>
                  <a:pt x="1342" y="469"/>
                  <a:pt x="1384" y="456"/>
                  <a:pt x="1420" y="433"/>
                </a:cubicBezTo>
                <a:lnTo>
                  <a:pt x="1861" y="1122"/>
                </a:lnTo>
                <a:cubicBezTo>
                  <a:pt x="1821" y="1164"/>
                  <a:pt x="1796" y="1221"/>
                  <a:pt x="1796" y="1283"/>
                </a:cubicBezTo>
                <a:cubicBezTo>
                  <a:pt x="1796" y="1387"/>
                  <a:pt x="1864" y="1474"/>
                  <a:pt x="1957" y="1505"/>
                </a:cubicBezTo>
                <a:lnTo>
                  <a:pt x="1609" y="2074"/>
                </a:lnTo>
                <a:cubicBezTo>
                  <a:pt x="1606" y="2073"/>
                  <a:pt x="1603" y="2073"/>
                  <a:pt x="1600" y="2073"/>
                </a:cubicBezTo>
                <a:cubicBezTo>
                  <a:pt x="1471" y="2073"/>
                  <a:pt x="1365" y="2178"/>
                  <a:pt x="1365" y="2307"/>
                </a:cubicBezTo>
                <a:cubicBezTo>
                  <a:pt x="1365" y="2437"/>
                  <a:pt x="1471" y="2542"/>
                  <a:pt x="1600" y="2542"/>
                </a:cubicBezTo>
                <a:cubicBezTo>
                  <a:pt x="1730" y="2542"/>
                  <a:pt x="1835" y="2437"/>
                  <a:pt x="1835" y="2307"/>
                </a:cubicBezTo>
                <a:cubicBezTo>
                  <a:pt x="1835" y="2209"/>
                  <a:pt x="1774" y="2125"/>
                  <a:pt x="1688" y="2090"/>
                </a:cubicBezTo>
                <a:lnTo>
                  <a:pt x="2033" y="1526"/>
                </a:lnTo>
                <a:lnTo>
                  <a:pt x="2388" y="2105"/>
                </a:lnTo>
                <a:cubicBezTo>
                  <a:pt x="2295" y="2136"/>
                  <a:pt x="2227" y="2223"/>
                  <a:pt x="2227" y="2326"/>
                </a:cubicBezTo>
                <a:cubicBezTo>
                  <a:pt x="2227" y="2456"/>
                  <a:pt x="2333" y="2561"/>
                  <a:pt x="2462" y="2561"/>
                </a:cubicBezTo>
                <a:cubicBezTo>
                  <a:pt x="2592" y="2561"/>
                  <a:pt x="2697" y="2456"/>
                  <a:pt x="2697" y="2326"/>
                </a:cubicBezTo>
                <a:cubicBezTo>
                  <a:pt x="2697" y="2199"/>
                  <a:pt x="2595" y="2096"/>
                  <a:pt x="2469" y="2092"/>
                </a:cubicBezTo>
                <a:close/>
                <a:moveTo>
                  <a:pt x="394" y="2307"/>
                </a:moveTo>
                <a:cubicBezTo>
                  <a:pt x="394" y="2395"/>
                  <a:pt x="322" y="2466"/>
                  <a:pt x="235" y="2466"/>
                </a:cubicBezTo>
                <a:cubicBezTo>
                  <a:pt x="147" y="2466"/>
                  <a:pt x="76" y="2395"/>
                  <a:pt x="76" y="2307"/>
                </a:cubicBezTo>
                <a:cubicBezTo>
                  <a:pt x="76" y="2220"/>
                  <a:pt x="147" y="2149"/>
                  <a:pt x="235" y="2149"/>
                </a:cubicBezTo>
                <a:cubicBezTo>
                  <a:pt x="322" y="2149"/>
                  <a:pt x="394" y="2220"/>
                  <a:pt x="394" y="2307"/>
                </a:cubicBezTo>
                <a:close/>
                <a:moveTo>
                  <a:pt x="1255" y="2327"/>
                </a:moveTo>
                <a:cubicBezTo>
                  <a:pt x="1255" y="2414"/>
                  <a:pt x="1184" y="2485"/>
                  <a:pt x="1096" y="2485"/>
                </a:cubicBezTo>
                <a:cubicBezTo>
                  <a:pt x="1009" y="2485"/>
                  <a:pt x="938" y="2414"/>
                  <a:pt x="938" y="2327"/>
                </a:cubicBezTo>
                <a:cubicBezTo>
                  <a:pt x="938" y="2239"/>
                  <a:pt x="1009" y="2168"/>
                  <a:pt x="1096" y="2168"/>
                </a:cubicBezTo>
                <a:cubicBezTo>
                  <a:pt x="1184" y="2168"/>
                  <a:pt x="1255" y="2239"/>
                  <a:pt x="1255" y="2327"/>
                </a:cubicBezTo>
                <a:close/>
                <a:moveTo>
                  <a:pt x="665" y="1442"/>
                </a:moveTo>
                <a:cubicBezTo>
                  <a:pt x="578" y="1442"/>
                  <a:pt x="506" y="1371"/>
                  <a:pt x="506" y="1283"/>
                </a:cubicBezTo>
                <a:cubicBezTo>
                  <a:pt x="506" y="1196"/>
                  <a:pt x="578" y="1124"/>
                  <a:pt x="665" y="1124"/>
                </a:cubicBezTo>
                <a:cubicBezTo>
                  <a:pt x="753" y="1124"/>
                  <a:pt x="824" y="1196"/>
                  <a:pt x="824" y="1283"/>
                </a:cubicBezTo>
                <a:cubicBezTo>
                  <a:pt x="824" y="1371"/>
                  <a:pt x="753" y="1442"/>
                  <a:pt x="665" y="1442"/>
                </a:cubicBezTo>
                <a:close/>
                <a:moveTo>
                  <a:pt x="1759" y="2307"/>
                </a:moveTo>
                <a:cubicBezTo>
                  <a:pt x="1759" y="2395"/>
                  <a:pt x="1688" y="2466"/>
                  <a:pt x="1600" y="2466"/>
                </a:cubicBezTo>
                <a:cubicBezTo>
                  <a:pt x="1513" y="2466"/>
                  <a:pt x="1442" y="2395"/>
                  <a:pt x="1442" y="2307"/>
                </a:cubicBezTo>
                <a:cubicBezTo>
                  <a:pt x="1442" y="2220"/>
                  <a:pt x="1513" y="2149"/>
                  <a:pt x="1600" y="2149"/>
                </a:cubicBezTo>
                <a:cubicBezTo>
                  <a:pt x="1688" y="2149"/>
                  <a:pt x="1759" y="2220"/>
                  <a:pt x="1759" y="2307"/>
                </a:cubicBezTo>
                <a:close/>
                <a:moveTo>
                  <a:pt x="1138" y="234"/>
                </a:moveTo>
                <a:cubicBezTo>
                  <a:pt x="1138" y="147"/>
                  <a:pt x="1209" y="76"/>
                  <a:pt x="1296" y="76"/>
                </a:cubicBezTo>
                <a:cubicBezTo>
                  <a:pt x="1384" y="76"/>
                  <a:pt x="1455" y="147"/>
                  <a:pt x="1455" y="234"/>
                </a:cubicBezTo>
                <a:cubicBezTo>
                  <a:pt x="1455" y="322"/>
                  <a:pt x="1384" y="393"/>
                  <a:pt x="1296" y="393"/>
                </a:cubicBezTo>
                <a:cubicBezTo>
                  <a:pt x="1209" y="393"/>
                  <a:pt x="1138" y="322"/>
                  <a:pt x="1138" y="234"/>
                </a:cubicBezTo>
                <a:close/>
                <a:moveTo>
                  <a:pt x="1872" y="1283"/>
                </a:moveTo>
                <a:cubicBezTo>
                  <a:pt x="1872" y="1196"/>
                  <a:pt x="1943" y="1124"/>
                  <a:pt x="2031" y="1124"/>
                </a:cubicBezTo>
                <a:cubicBezTo>
                  <a:pt x="2118" y="1124"/>
                  <a:pt x="2190" y="1196"/>
                  <a:pt x="2190" y="1283"/>
                </a:cubicBezTo>
                <a:cubicBezTo>
                  <a:pt x="2190" y="1371"/>
                  <a:pt x="2118" y="1442"/>
                  <a:pt x="2031" y="1442"/>
                </a:cubicBezTo>
                <a:cubicBezTo>
                  <a:pt x="1943" y="1442"/>
                  <a:pt x="1872" y="1371"/>
                  <a:pt x="1872" y="1283"/>
                </a:cubicBezTo>
                <a:close/>
                <a:moveTo>
                  <a:pt x="2462" y="2485"/>
                </a:moveTo>
                <a:cubicBezTo>
                  <a:pt x="2374" y="2485"/>
                  <a:pt x="2303" y="2414"/>
                  <a:pt x="2303" y="2327"/>
                </a:cubicBezTo>
                <a:cubicBezTo>
                  <a:pt x="2303" y="2239"/>
                  <a:pt x="2374" y="2168"/>
                  <a:pt x="2462" y="2168"/>
                </a:cubicBezTo>
                <a:cubicBezTo>
                  <a:pt x="2550" y="2168"/>
                  <a:pt x="2621" y="2239"/>
                  <a:pt x="2621" y="2327"/>
                </a:cubicBezTo>
                <a:cubicBezTo>
                  <a:pt x="2621" y="2414"/>
                  <a:pt x="2550" y="2485"/>
                  <a:pt x="2462" y="24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pPr/>
            <a:endParaRPr sz="160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 err="true"/>
              <a:t>tl.sum</a:t>
            </a:r>
            <a:r>
              <a:rPr lang="zh-CN" altLang="en-US" dirty="false"/>
              <a:t>算子正确性</a:t>
            </a:r>
            <a:endParaRPr lang="en-US" dirty="false"/>
          </a:p>
        </p:txBody>
      </p:sp>
      <p:sp>
        <p:nvSpPr>
          <p:cNvPr id="44" name="Title 6"/>
          <p:cNvSpPr txBox="true"/>
          <p:nvPr/>
        </p:nvSpPr>
        <p:spPr>
          <a:xfrm>
            <a:off x="882015" y="1451610"/>
            <a:ext cx="10763250" cy="1498600"/>
          </a:xfrm>
          <a:prstGeom prst="rect">
            <a:avLst/>
          </a:prstGeom>
          <a:noFill/>
        </p:spPr>
        <p:txBody>
          <a:bodyPr wrap="square" lIns="101600" tIns="0" rIns="82550" bIns="0" rtlCol="false" anchor="t" anchorCtr="false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" charset="2"/>
              <a:buChar char="n"/>
            </a:pPr>
            <a:r>
              <a:rPr lang="zh-CN" sz="2000" spc="16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sym typeface="默认字体"/>
              </a:rPr>
              <a:t>使用 torch.allclose 比较精度：</a:t>
            </a:r>
            <a:endParaRPr lang="zh-CN" sz="1600" spc="16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  <a:p>
            <a:pPr lvl="0" indent="457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None/>
            </a:pPr>
            <a:r>
              <a:rPr lang="zh-CN" sz="2000" spc="16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sym typeface="默认字体"/>
              </a:rPr>
              <a:t>atol：绝对容差</a:t>
            </a:r>
            <a:endParaRPr lang="zh-CN" sz="1600" spc="16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  <a:p>
            <a:pPr lvl="0" indent="457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charset="0"/>
              <a:buNone/>
            </a:pPr>
            <a:r>
              <a:rPr lang="zh-CN" sz="2000" spc="16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sym typeface="默认字体"/>
              </a:rPr>
              <a:t>rtol：相对容差</a:t>
            </a:r>
            <a:endParaRPr lang="zh-CN" sz="1600" spc="16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</p:txBody>
      </p:sp>
      <p:graphicFrame>
        <p:nvGraphicFramePr>
          <p:cNvPr id="45" name="表格 62"/>
          <p:cNvGraphicFramePr/>
          <p:nvPr/>
        </p:nvGraphicFramePr>
        <p:xfrm rot="0" flipH="false" flipV="false">
          <a:off x="2153645" y="3967139"/>
          <a:ext cx="7556500" cy="1828800"/>
        </p:xfrm>
        <a:graphic>
          <a:graphicData uri="http://schemas.openxmlformats.org/drawingml/2006/table">
            <a:tbl>
              <a:tblPr firstRow="true" firstCol="true" lastRow="false" lastCol="false" bandRow="true" bandCol="false">
                <a:tableStyleId>{BC89EF96-8CEA-46FF-86C4-4CE0E7609802}</a:tableStyleId>
              </a:tblPr>
              <a:tblGrid>
                <a:gridCol w="1511937"/>
                <a:gridCol w="1511937"/>
                <a:gridCol w="1511937"/>
                <a:gridCol w="1511937"/>
                <a:gridCol w="1506459"/>
              </a:tblGrid>
              <a:tr h="609600">
                <a:tc>
                  <a:txBody>
                    <a:bodyPr/>
                    <a:p>
                      <a:pPr algn="ctr">
                        <a:buNone/>
                      </a:pPr>
                      <a:endParaRPr lang="zh-CN">
                        <a:latin typeface="Microsoft YaHei"/>
                        <a:ea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fp16_1D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fp16_2D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fp32_1D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fp32_2D</a:t>
                      </a:r>
                      <a:endParaRPr 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atol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1e-2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1e-2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1e-5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1e-5</a:t>
                      </a:r>
                      <a:endParaRPr 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rtol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1e-3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1e-3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1e-5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Microsoft YaHei"/>
                          <a:ea typeface="Microsoft YaHei"/>
                        </a:rPr>
                        <a:t>1e-5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itle 6"/>
          <p:cNvSpPr txBox="true"/>
          <p:nvPr/>
        </p:nvSpPr>
        <p:spPr>
          <a:xfrm rot="0" flipH="false" flipV="false">
            <a:off x="4630780" y="3429000"/>
            <a:ext cx="2400300" cy="36830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/>
          </a:extLst>
        </p:spPr>
        <p:txBody>
          <a:bodyPr wrap="none" lIns="72000" tIns="36195" rIns="72000" bIns="36195" anchor="t" anchorCtr="false">
            <a:spAutoFit/>
          </a:bodyPr>
          <a:lstStyle>
            <a:lvl1pPr algn="l" defTabSz="913765" rtl="false" eaLnBrk="true" latinLnBrk="false" hangingPunct="true">
              <a:lnSpc>
                <a:spcPct val="90000"/>
              </a:lnSpc>
              <a:spcBef>
                <a:spcPct val="1"/>
              </a:spcBef>
              <a:buNone/>
              <a:defRPr lang="en-US" sz="2745" b="false" kern="1200" cap="none" spc="-49" baseline="0" dirty="false" smtClean="false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sz="2000" spc="222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默认字体"/>
              </a:rPr>
              <a:t>两种类型精度误差</a:t>
            </a:r>
            <a:endParaRPr lang="zh-CN" sz="2200" spc="222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cs typeface="微软雅黑"/>
              <a:sym typeface="默认字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100000"/>
          </a:bodyPr>
          <a:lstStyle/>
          <a:p>
            <a:pPr>
              <a:buNone/>
            </a:pPr>
            <a:r>
              <a:rPr lang="en-US">
                <a:latin typeface="Microsoft YaHei"/>
                <a:ea typeface="Microsoft YaHei"/>
              </a:rPr>
              <a:t>tl.sum lowering</a:t>
            </a:r>
            <a:r>
              <a:rPr lang="zh-CN">
                <a:latin typeface="Microsoft YaHei"/>
                <a:ea typeface="Microsoft YaHei"/>
              </a:rPr>
              <a:t> </a:t>
            </a:r>
            <a:endParaRPr lang="en-US"/>
          </a:p>
        </p:txBody>
      </p:sp>
      <p:pic>
        <p:nvPicPr>
          <p:cNvPr id="49" name="图片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542290" y="1412875"/>
            <a:ext cx="11527155" cy="5451475"/>
          </a:xfrm>
          <a:prstGeom prst="rect">
            <a:avLst/>
          </a:prstGeom>
        </p:spPr>
      </p:pic>
      <p:grpSp>
        <p:nvGrpSpPr>
          <p:cNvPr id="50" name="组合 38"/>
          <p:cNvGrpSpPr/>
          <p:nvPr/>
        </p:nvGrpSpPr>
        <p:grpSpPr>
          <a:xfrm rot="0" flipH="false" flipV="false">
            <a:off x="1791335" y="5926455"/>
            <a:ext cx="1277620" cy="675640"/>
            <a:chOff x="2381" y="9333"/>
            <a:chExt cx="1819" cy="1064"/>
          </a:xfrm>
        </p:grpSpPr>
        <p:sp>
          <p:nvSpPr>
            <p:cNvPr id="51" name="矩形 39"/>
            <p:cNvSpPr/>
            <p:nvPr/>
          </p:nvSpPr>
          <p:spPr>
            <a:xfrm>
              <a:off x="2506" y="9491"/>
              <a:ext cx="1695" cy="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sz="16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52" name="矩形 40"/>
            <p:cNvSpPr/>
            <p:nvPr/>
          </p:nvSpPr>
          <p:spPr>
            <a:xfrm>
              <a:off x="2381" y="9333"/>
              <a:ext cx="1695" cy="9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sz="16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endParaRPr>
            </a:p>
          </p:txBody>
        </p:sp>
      </p:grpSp>
      <p:sp>
        <p:nvSpPr>
          <p:cNvPr id="53" name="Title 6"/>
          <p:cNvSpPr txBox="true"/>
          <p:nvPr/>
        </p:nvSpPr>
        <p:spPr>
          <a:xfrm rot="0" flipH="false" flipV="false">
            <a:off x="1951990" y="6055360"/>
            <a:ext cx="755650" cy="3111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/>
          </a:extLst>
        </p:spPr>
        <p:txBody>
          <a:bodyPr wrap="none" lIns="72000" tIns="36195" rIns="72000" bIns="36195" anchor="t" anchorCtr="false">
            <a:spAutoFit/>
          </a:bodyPr>
          <a:lstStyle>
            <a:lvl1pPr algn="l" defTabSz="913765" rtl="false" eaLnBrk="true" latinLnBrk="false" hangingPunct="true">
              <a:lnSpc>
                <a:spcPct val="90000"/>
              </a:lnSpc>
              <a:spcBef>
                <a:spcPct val="1"/>
              </a:spcBef>
              <a:buNone/>
              <a:defRPr lang="en-US" sz="2745" b="false" kern="1200" cap="none" spc="-49" baseline="0" dirty="false" smtClean="false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en-US" sz="1600" spc="155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tiling</a:t>
            </a:r>
            <a:endParaRPr lang="en-US" sz="1600" spc="155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cs typeface="微软雅黑"/>
              <a:sym typeface="默认字体"/>
            </a:endParaRPr>
          </a:p>
        </p:txBody>
      </p:sp>
      <p:grpSp>
        <p:nvGrpSpPr>
          <p:cNvPr id="54" name="组合 79"/>
          <p:cNvGrpSpPr/>
          <p:nvPr/>
        </p:nvGrpSpPr>
        <p:grpSpPr>
          <a:xfrm rot="0" flipH="false" flipV="false">
            <a:off x="3855085" y="5926455"/>
            <a:ext cx="1907539" cy="675640"/>
            <a:chOff x="5807" y="9207"/>
            <a:chExt cx="3231" cy="1064"/>
          </a:xfrm>
        </p:grpSpPr>
        <p:sp>
          <p:nvSpPr>
            <p:cNvPr id="55" name="矩形 80"/>
            <p:cNvSpPr/>
            <p:nvPr/>
          </p:nvSpPr>
          <p:spPr>
            <a:xfrm>
              <a:off x="5932" y="9365"/>
              <a:ext cx="3107" cy="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sz="16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56" name="矩形 81"/>
            <p:cNvSpPr/>
            <p:nvPr/>
          </p:nvSpPr>
          <p:spPr>
            <a:xfrm>
              <a:off x="5807" y="9207"/>
              <a:ext cx="3107" cy="9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algn="ctr"/>
              <a:endParaRPr lang="zh-CN" sz="160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endParaRPr>
            </a:p>
          </p:txBody>
        </p:sp>
      </p:grpSp>
      <p:sp>
        <p:nvSpPr>
          <p:cNvPr id="57" name="Title 6"/>
          <p:cNvSpPr txBox="true"/>
          <p:nvPr/>
        </p:nvSpPr>
        <p:spPr>
          <a:xfrm rot="0" flipH="false" flipV="false">
            <a:off x="3999230" y="6055360"/>
            <a:ext cx="1657350" cy="3111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/>
          </a:extLst>
        </p:spPr>
        <p:txBody>
          <a:bodyPr wrap="none" lIns="72000" tIns="36195" rIns="72000" bIns="36195" anchor="t" anchorCtr="false">
            <a:spAutoFit/>
          </a:bodyPr>
          <a:lstStyle>
            <a:lvl1pPr algn="l" defTabSz="913765" rtl="false" eaLnBrk="true" latinLnBrk="false" hangingPunct="true">
              <a:lnSpc>
                <a:spcPct val="90000"/>
              </a:lnSpc>
              <a:spcBef>
                <a:spcPct val="1"/>
              </a:spcBef>
              <a:buNone/>
              <a:defRPr lang="en-US" sz="2745" b="false" kern="1200" cap="none" spc="-49" baseline="0" dirty="false" smtClean="false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en-US" sz="1600" spc="155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vectorization</a:t>
            </a:r>
            <a:endParaRPr lang="en-US" sz="1600" spc="155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cs typeface="微软雅黑"/>
              <a:sym typeface="默认字体"/>
            </a:endParaRPr>
          </a:p>
        </p:txBody>
      </p:sp>
      <p:cxnSp>
        <p:nvCxnSpPr>
          <p:cNvPr id="58" name="直接箭头连接符 83"/>
          <p:cNvCxnSpPr/>
          <p:nvPr/>
        </p:nvCxnSpPr>
        <p:spPr>
          <a:xfrm rot="0" flipH="true" flipV="false">
            <a:off x="1262380" y="4479290"/>
            <a:ext cx="5080" cy="462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99"/>
          <p:cNvSpPr/>
          <p:nvPr/>
        </p:nvSpPr>
        <p:spPr>
          <a:xfrm rot="0" flipH="false" flipV="false">
            <a:off x="600710" y="5145405"/>
            <a:ext cx="1177240" cy="18605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sz="160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</a:endParaRPr>
          </a:p>
        </p:txBody>
      </p:sp>
      <p:sp>
        <p:nvSpPr>
          <p:cNvPr id="60" name="Title 6"/>
          <p:cNvSpPr txBox="true"/>
          <p:nvPr/>
        </p:nvSpPr>
        <p:spPr>
          <a:xfrm rot="0" flipH="false" flipV="false">
            <a:off x="822325" y="5013325"/>
            <a:ext cx="1104900" cy="3111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/>
          </a:extLst>
        </p:spPr>
        <p:txBody>
          <a:bodyPr wrap="none" lIns="72000" tIns="36195" rIns="72000" bIns="36195" anchor="t" anchorCtr="false">
            <a:spAutoFit/>
          </a:bodyPr>
          <a:lstStyle>
            <a:lvl1pPr algn="l" defTabSz="913765" rtl="false" eaLnBrk="true" latinLnBrk="false" hangingPunct="true">
              <a:lnSpc>
                <a:spcPct val="90000"/>
              </a:lnSpc>
              <a:spcBef>
                <a:spcPct val="1"/>
              </a:spcBef>
              <a:buNone/>
              <a:defRPr lang="en-US" sz="2745" b="false" kern="1200" cap="none" spc="-49" baseline="0" dirty="false" smtClean="false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en-US" sz="1600" spc="155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dynamic</a:t>
            </a:r>
            <a:endParaRPr lang="en-US" sz="1600" spc="155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cs typeface="微软雅黑"/>
              <a:sym typeface="默认字体"/>
            </a:endParaRPr>
          </a:p>
        </p:txBody>
      </p:sp>
      <p:cxnSp>
        <p:nvCxnSpPr>
          <p:cNvPr id="61" name="直接箭头连接符 101"/>
          <p:cNvCxnSpPr/>
          <p:nvPr/>
        </p:nvCxnSpPr>
        <p:spPr>
          <a:xfrm rot="0" flipH="true" flipV="false">
            <a:off x="3566795" y="4479290"/>
            <a:ext cx="5080" cy="462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107"/>
          <p:cNvSpPr/>
          <p:nvPr/>
        </p:nvSpPr>
        <p:spPr>
          <a:xfrm rot="0" flipH="false" flipV="false">
            <a:off x="2912110" y="5128895"/>
            <a:ext cx="827323" cy="18605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sz="160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</a:endParaRPr>
          </a:p>
        </p:txBody>
      </p:sp>
      <p:sp>
        <p:nvSpPr>
          <p:cNvPr id="63" name="Title 6"/>
          <p:cNvSpPr txBox="true"/>
          <p:nvPr/>
        </p:nvSpPr>
        <p:spPr>
          <a:xfrm rot="0" flipH="false" flipV="false">
            <a:off x="3133725" y="4996815"/>
            <a:ext cx="774700" cy="3111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/>
          </a:extLst>
        </p:spPr>
        <p:txBody>
          <a:bodyPr wrap="none" lIns="72000" tIns="36195" rIns="72000" bIns="36195" anchor="t" anchorCtr="false">
            <a:spAutoFit/>
          </a:bodyPr>
          <a:lstStyle>
            <a:lvl1pPr algn="l" defTabSz="913765" rtl="false" eaLnBrk="true" latinLnBrk="false" hangingPunct="true">
              <a:lnSpc>
                <a:spcPct val="90000"/>
              </a:lnSpc>
              <a:spcBef>
                <a:spcPct val="1"/>
              </a:spcBef>
              <a:buNone/>
              <a:defRPr lang="en-US" sz="2745" b="false" kern="1200" cap="none" spc="-49" baseline="0" dirty="false" smtClean="false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en-US" sz="1600" spc="155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static</a:t>
            </a:r>
            <a:endParaRPr lang="en-US" sz="1600" spc="155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cs typeface="微软雅黑"/>
              <a:sym typeface="默认字体"/>
            </a:endParaRPr>
          </a:p>
        </p:txBody>
      </p:sp>
      <p:cxnSp>
        <p:nvCxnSpPr>
          <p:cNvPr id="64" name="直接箭头连接符 109"/>
          <p:cNvCxnSpPr/>
          <p:nvPr/>
        </p:nvCxnSpPr>
        <p:spPr>
          <a:xfrm rot="0" flipH="true" flipV="false">
            <a:off x="8175625" y="4492625"/>
            <a:ext cx="3810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117"/>
          <p:cNvSpPr/>
          <p:nvPr/>
        </p:nvSpPr>
        <p:spPr>
          <a:xfrm rot="0" flipH="false" flipV="false">
            <a:off x="7208202" y="5145405"/>
            <a:ext cx="1982863" cy="18605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algn="ctr"/>
            <a:endParaRPr lang="zh-CN" sz="160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</a:endParaRPr>
          </a:p>
        </p:txBody>
      </p:sp>
      <p:sp>
        <p:nvSpPr>
          <p:cNvPr id="66" name="Title 6"/>
          <p:cNvSpPr txBox="true"/>
          <p:nvPr/>
        </p:nvSpPr>
        <p:spPr>
          <a:xfrm rot="0" flipH="false" flipV="false">
            <a:off x="7429817" y="5013325"/>
            <a:ext cx="2305050" cy="31115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/>
          </a:extLst>
        </p:spPr>
        <p:txBody>
          <a:bodyPr wrap="none" lIns="72000" tIns="36195" rIns="72000" bIns="36195" anchor="t" anchorCtr="false">
            <a:spAutoFit/>
          </a:bodyPr>
          <a:lstStyle>
            <a:lvl1pPr algn="l" defTabSz="913765" rtl="false" eaLnBrk="true" latinLnBrk="false" hangingPunct="true">
              <a:lnSpc>
                <a:spcPct val="90000"/>
              </a:lnSpc>
              <a:spcBef>
                <a:spcPct val="1"/>
              </a:spcBef>
              <a:buNone/>
              <a:defRPr lang="en-US" sz="2745" b="false" kern="1200" cap="none" spc="-49" baseline="0" dirty="false" smtClean="false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sz="1600" spc="155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对应</a:t>
            </a:r>
            <a:r>
              <a:rPr lang="en-US" sz="1600" spc="155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davinci</a:t>
            </a:r>
            <a:r>
              <a:rPr lang="zh-CN" sz="1600" spc="155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硬件指令</a:t>
            </a:r>
            <a:endParaRPr lang="zh-CN" sz="1600" spc="155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cs typeface="微软雅黑"/>
              <a:sym typeface="默认字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 1"/>
          <p:cNvSpPr>
            <a:spLocks noGrp="true"/>
          </p:cNvSpPr>
          <p:nvPr>
            <p:ph type="title"/>
          </p:nvPr>
        </p:nvSpPr>
        <p:spPr/>
        <p:txBody>
          <a:bodyPr>
            <a:normAutofit fontScale="100000"/>
          </a:bodyPr>
          <a:lstStyle/>
          <a:p>
            <a:pPr>
              <a:buNone/>
            </a:pPr>
            <a:r>
              <a:rPr>
                <a:latin typeface="Microsoft YaHei"/>
                <a:ea typeface="Microsoft YaHei"/>
              </a:rPr>
              <a:t>实现步骤</a:t>
            </a:r>
            <a:endParaRPr/>
          </a:p>
        </p:txBody>
      </p:sp>
      <p:sp>
        <p:nvSpPr>
          <p:cNvPr id="69" name="Title 6"/>
          <p:cNvSpPr txBox="true"/>
          <p:nvPr/>
        </p:nvSpPr>
        <p:spPr>
          <a:xfrm>
            <a:off x="1221105" y="1770380"/>
            <a:ext cx="9671050" cy="341630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/>
          </a:extLst>
        </p:spPr>
        <p:txBody>
          <a:bodyPr wrap="square" lIns="72000" tIns="36195" rIns="72000" bIns="36195" anchor="t" anchorCtr="false">
            <a:spAutoFit/>
          </a:bodyPr>
          <a:lstStyle>
            <a:lvl1pPr algn="l" defTabSz="913765" rtl="false" eaLnBrk="true" latinLnBrk="false" hangingPunct="true">
              <a:lnSpc>
                <a:spcPct val="90000"/>
              </a:lnSpc>
              <a:spcBef>
                <a:spcPct val="1"/>
              </a:spcBef>
              <a:buNone/>
              <a:defRPr lang="en-US" sz="2745" b="false" kern="1200" cap="none" spc="-49" baseline="0" dirty="false" smtClean="false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42594" lvl="0" indent="-457200" algn="l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AutoNum type="circleNumDbPlain" startAt="1"/>
            </a:pPr>
            <a:r>
              <a:rPr lang="zh-CN" sz="2000" spc="137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Segoe UI"/>
              </a:rPr>
              <a:t>实现标量上 fp16，fp32的验证（已完成）</a:t>
            </a:r>
            <a:endParaRPr lang="zh-CN" sz="2000" spc="137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cs typeface="微软雅黑"/>
              <a:sym typeface="默认字体"/>
            </a:endParaRPr>
          </a:p>
          <a:p>
            <a:pPr marL="442594" lvl="0" indent="-457200" algn="l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AutoNum type="circleNumDbPlain" startAt="1"/>
            </a:pPr>
            <a:r>
              <a:rPr lang="zh-CN" sz="2000" spc="137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Segoe UI"/>
              </a:rPr>
              <a:t>实现动态linalg.reduce 的tiling</a:t>
            </a:r>
            <a:r>
              <a:rPr lang="zh-CN" sz="2000" spc="137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Segoe UI"/>
              </a:rPr>
              <a:t>（目前任务）</a:t>
            </a:r>
            <a:endParaRPr/>
          </a:p>
          <a:p>
            <a:pPr marL="338455" lvl="0" indent="-353060" algn="l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AutoNum type="circleNumDbPlain" startAt="1"/>
            </a:pPr>
            <a:endParaRPr lang="zh-CN" sz="2000" spc="137">
              <a:ln w="3175">
                <a:noFill/>
                <a:prstDash val="dash"/>
              </a:ln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Segoe UI"/>
            </a:endParaRPr>
          </a:p>
          <a:p>
            <a:pPr marL="442594" lvl="0" indent="-457200" algn="l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AutoNum type="circleNumDbPlain" startAt="1"/>
            </a:pPr>
            <a:r>
              <a:rPr lang="zh-CN" sz="2000" spc="137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Segoe UI"/>
              </a:rPr>
              <a:t>实现静态linalg.reduce的向量化</a:t>
            </a:r>
            <a:endParaRPr/>
          </a:p>
          <a:p>
            <a:pPr marL="442594" lvl="0" indent="-457200" algn="l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AutoNum type="circleNumDbPlain" startAt="1"/>
            </a:pPr>
            <a:r>
              <a:rPr lang="zh-CN" sz="2000" spc="137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Segoe UI"/>
              </a:rPr>
              <a:t>实现vector dialect 到 davinci dialect 的conversion</a:t>
            </a:r>
            <a:endParaRPr/>
          </a:p>
          <a:p>
            <a:pPr marL="442594" lvl="0" indent="-457200" algn="l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AutoNum type="circleNumDbPlain" startAt="1"/>
            </a:pPr>
            <a:r>
              <a:rPr lang="zh-CN" sz="2000" spc="137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Segoe UI"/>
              </a:rPr>
              <a:t>实现 davinci dialect to llvm 翻译</a:t>
            </a:r>
            <a:endParaRPr/>
          </a:p>
          <a:p>
            <a:pPr marL="442594" lvl="0" indent="-457200" algn="l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AutoNum type="circleNumDbPlain" startAt="1"/>
            </a:pPr>
            <a:r>
              <a:rPr lang="zh-CN" sz="2000" spc="137">
                <a:ln w="3175">
                  <a:noFill/>
                  <a:prstDash val="dash"/>
                </a:ln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Segoe UI"/>
              </a:rPr>
              <a:t>跑通全流程</a:t>
            </a:r>
            <a:endParaRPr lang="zh-CN" sz="2000" spc="137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cs typeface="微软雅黑"/>
              <a:sym typeface="默认字体"/>
            </a:endParaRPr>
          </a:p>
        </p:txBody>
      </p:sp>
      <p:sp>
        <p:nvSpPr>
          <p:cNvPr id="70" name="右大括号 369"/>
          <p:cNvSpPr/>
          <p:nvPr/>
        </p:nvSpPr>
        <p:spPr>
          <a:xfrm rot="0" flipH="false" flipV="false">
            <a:off x="8571541" y="3169920"/>
            <a:ext cx="215900" cy="20167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false" anchor="ctr"/>
          <a:p>
            <a:pPr algn="ctr"/>
            <a:endParaRPr lang="zh-CN">
              <a:latin typeface="Microsoft YaHei"/>
              <a:ea typeface="Microsoft YaHei"/>
            </a:endParaRPr>
          </a:p>
        </p:txBody>
      </p:sp>
      <p:sp>
        <p:nvSpPr>
          <p:cNvPr id="71" name="Title 6"/>
          <p:cNvSpPr txBox="true"/>
          <p:nvPr/>
        </p:nvSpPr>
        <p:spPr>
          <a:xfrm rot="0" flipH="false" flipV="false">
            <a:off x="8875101" y="3978275"/>
            <a:ext cx="1873250" cy="400050"/>
          </a:xfrm>
          <a:prstGeom prst="rect">
            <a:avLst/>
          </a:prstGeom>
          <a:noFill/>
        </p:spPr>
        <p:txBody>
          <a:bodyPr wrap="square" lIns="101600" tIns="0" rIns="82550" bIns="0" rtlCol="false" anchor="t" anchorCtr="false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indent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Wingdings" panose="05000000000000000000" charset="0"/>
              <a:buNone/>
            </a:pPr>
            <a:r>
              <a:rPr lang="zh-CN" sz="2000" spc="16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</a:rPr>
              <a:t>后续计划</a:t>
            </a:r>
            <a:endParaRPr lang="zh-CN" sz="1600" spc="16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sym typeface="默认字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endParaRPr/>
          </a:p>
        </p:txBody>
      </p:sp>
      <p:sp>
        <p:nvSpPr>
          <p:cNvPr id="74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/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false"/>
              <a:t>总结</a:t>
            </a:r>
            <a:endParaRPr dirty="false"/>
          </a:p>
        </p:txBody>
      </p:sp>
      <p:graphicFrame>
        <p:nvGraphicFramePr>
          <p:cNvPr id="77" name="Content Placeholder 22"/>
          <p:cNvGraphicFramePr/>
          <p:nvPr>
            <p:ph idx="1"/>
          </p:nvPr>
        </p:nvGraphicFramePr>
        <p:xfrm rot="0" flipH="false" flipV="false">
          <a:off x="469900" y="1325462"/>
          <a:ext cx="11252200" cy="5581650"/>
        </p:xfrm>
        <a:graphic>
          <a:graphicData uri="http://schemas.openxmlformats.org/drawingml/2006/table">
            <a:tbl>
              <a:tblPr firstRow="true" bandRow="true">
                <a:tableStyleId>{6E25E649-3F16-4E02-A733-19D2CDBF48F0}</a:tableStyleId>
              </a:tblPr>
              <a:tblGrid>
                <a:gridCol w="577850"/>
                <a:gridCol w="1003300"/>
                <a:gridCol w="2006600"/>
                <a:gridCol w="3536950"/>
                <a:gridCol w="4127500"/>
              </a:tblGrid>
              <a:tr h="200310">
                <a:tc>
                  <a:txBody>
                    <a:bodyPr/>
                    <a:lstStyle/>
                    <a:p>
                      <a:pPr algn="ctr"/>
                      <a:r>
                        <a:rPr sz="1400" b="true">
                          <a:latin typeface="Microsoft YaHei"/>
                          <a:ea typeface="Microsoft YaHei"/>
                        </a:rPr>
                        <a:t>目标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true">
                          <a:latin typeface="Microsoft YaHei"/>
                          <a:ea typeface="Microsoft YaHei"/>
                        </a:rPr>
                        <a:t>人员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sz="1400" b="true">
                          <a:latin typeface="Microsoft YaHei"/>
                          <a:ea typeface="Microsoft YaHei"/>
                        </a:rPr>
                        <a:t>工作进展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/>
                      <a:endParaRPr sz="1800" b="fal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true">
                          <a:latin typeface="Microsoft YaHei"/>
                          <a:ea typeface="Microsoft YaHei"/>
                        </a:rPr>
                        <a:t>待解决问题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 rowSpan="3">
                  <a:txBody>
                    <a:bodyPr anchor="ctr"/>
                    <a:lstStyle/>
                    <a:p>
                      <a:pPr algn="ctr"/>
                      <a:r>
                        <a:rPr sz="1400" b="false">
                          <a:latin typeface="Microsoft YaHei"/>
                          <a:ea typeface="Microsoft YaHei"/>
                        </a:rPr>
                        <a:t>算子生成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400" b="false">
                          <a:latin typeface="Microsoft YaHei"/>
                          <a:ea typeface="Microsoft YaHei"/>
                        </a:rPr>
                        <a:t>周瓯翔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  <a:p>
                      <a:pPr algn="ctr"/>
                      <a:r>
                        <a:rPr sz="1400" b="false">
                          <a:latin typeface="Microsoft YaHei"/>
                          <a:ea typeface="Microsoft YaHei"/>
                        </a:rPr>
                        <a:t>[</a:t>
                      </a:r>
                      <a:r>
                        <a:rPr sz="1400" b="false">
                          <a:latin typeface="Microsoft YaHei"/>
                          <a:ea typeface="Microsoft YaHei"/>
                        </a:rPr>
                        <a:t>tl.f</a:t>
                      </a:r>
                      <a:r>
                        <a:rPr lang="en-US" sz="1400" b="false">
                          <a:latin typeface="Microsoft YaHei"/>
                          <a:ea typeface="Microsoft YaHei"/>
                        </a:rPr>
                        <a:t>u</a:t>
                      </a:r>
                      <a:r>
                        <a:rPr sz="1400" b="false">
                          <a:latin typeface="Microsoft YaHei"/>
                          <a:ea typeface="Microsoft YaHei"/>
                        </a:rPr>
                        <a:t>ll</a:t>
                      </a:r>
                      <a:r>
                        <a:rPr sz="1400" b="false">
                          <a:latin typeface="Microsoft YaHei"/>
                          <a:ea typeface="Microsoft YaHei"/>
                        </a:rPr>
                        <a:t>, </a:t>
                      </a:r>
                      <a:r>
                        <a:rPr sz="1400" b="false">
                          <a:latin typeface="Microsoft YaHei"/>
                          <a:ea typeface="Microsoft YaHei"/>
                        </a:rPr>
                        <a:t>tl.rand</a:t>
                      </a:r>
                      <a:r>
                        <a:rPr sz="1400" b="false">
                          <a:latin typeface="Microsoft YaHei"/>
                          <a:ea typeface="Microsoft YaHei"/>
                        </a:rPr>
                        <a:t>]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marL="342900" lvl="0" indent="-342900" algn="l">
                        <a:buFont typeface="Arial" charset="0"/>
                        <a:buAutoNum type="circleNumDbPlain"/>
                      </a:pP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对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tl.full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算子进行了高维上的测试</a:t>
                      </a:r>
                      <a:endParaRPr lang="zh-CN" sz="2400">
                        <a:solidFill>
                          <a:schemeClr val="tx1">
                            <a:alpha val="100000"/>
                          </a:schemeClr>
                        </a:solidFill>
                        <a:latin typeface="Microsoft YaHei"/>
                        <a:ea typeface="Microsoft YaHei"/>
                      </a:endParaRPr>
                    </a:p>
                    <a:p>
                      <a:pPr marL="342900" lvl="0" indent="-342900" algn="l">
                        <a:buFont typeface="Arial" charset="0"/>
                        <a:buAutoNum type="circleNumDbPlain"/>
                      </a:pP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分析了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tl.rand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缺失的硬件指令</a:t>
                      </a:r>
                      <a:endParaRPr lang="zh-CN" sz="2400">
                        <a:solidFill>
                          <a:schemeClr val="tx1">
                            <a:alpha val="100000"/>
                          </a:schemeClr>
                        </a:solidFill>
                        <a:latin typeface="Microsoft YaHei"/>
                        <a:ea typeface="Microsoft YaHei"/>
                      </a:endParaRPr>
                    </a:p>
                    <a:p>
                      <a:pPr marL="342900" lvl="0" indent="-342900" algn="l">
                        <a:buFont typeface="Arial" charset="0"/>
                        <a:buAutoNum type="circleNumDbPlain"/>
                      </a:pP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对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__nv_umulhi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进行了改写</a:t>
                      </a:r>
                      <a:endParaRPr lang="zh-CN" sz="2400">
                        <a:solidFill>
                          <a:schemeClr val="tx1">
                            <a:alpha val="100000"/>
                          </a:schemeClr>
                        </a:solidFill>
                        <a:latin typeface="Microsoft YaHei"/>
                        <a:ea typeface="Microsoft YaHei"/>
                      </a:endParaRPr>
                    </a:p>
                    <a:p>
                      <a:pPr marL="342900" lvl="0" indent="-342900" algn="l">
                        <a:buFont typeface="Arial" charset="0"/>
                        <a:buAutoNum type="circleNumDbPlain"/>
                      </a:pP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对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tl.rand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算子进行了测试，确认功能正常</a:t>
                      </a:r>
                      <a:endParaRPr lang="zh-CN" sz="2400">
                        <a:solidFill>
                          <a:schemeClr val="tx1">
                            <a:alpha val="100000"/>
                          </a:schemeClr>
                        </a:solidFill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ctr"/>
                    <a:lstStyle/>
                    <a:p>
                      <a:pPr marL="342900" indent="-342900" algn="l">
                        <a:buAutoNum type="circleNumDbPlain"/>
                      </a:pP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ctr"/>
                    <a:lstStyle/>
                    <a:p>
                      <a:pPr marL="342900" indent="-342900" algn="l">
                        <a:buAutoNum type="circleNumDbPlain"/>
                      </a:pP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对算子进行向量化（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fill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，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add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，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mul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，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shrui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，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and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等等）</a:t>
                      </a:r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021">
                <a:tc vMerge="true">
                  <a:txBody>
                    <a:bodyPr/>
                    <a:lstStyle/>
                    <a:p>
                      <a:pPr/>
                      <a:endParaRPr/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400" b="false">
                          <a:latin typeface="Microsoft YaHei"/>
                          <a:ea typeface="Microsoft YaHei"/>
                        </a:rPr>
                        <a:t>刘睿博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  <a:p>
                      <a:pPr algn="ctr"/>
                      <a:r>
                        <a:rPr sz="1400" b="false">
                          <a:latin typeface="Microsoft YaHei"/>
                          <a:ea typeface="Microsoft YaHei"/>
                        </a:rPr>
                        <a:t>[tl.where]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lvl="0" indent="-342900">
                        <a:buFont typeface="Arial" charset="0"/>
                        <a:buAutoNum type="circleNumDbPlain"/>
                      </a:pP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调通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 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scalar 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单元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 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fp16/fp32/i32 where 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算子</a:t>
                      </a:r>
                      <a:endParaRPr lang="zh-CN" sz="2400">
                        <a:solidFill>
                          <a:schemeClr val="tx1">
                            <a:alpha val="100000"/>
                          </a:schemeClr>
                        </a:solidFill>
                        <a:latin typeface="Microsoft YaHei"/>
                        <a:ea typeface="Microsoft YaHei"/>
                      </a:endParaRPr>
                    </a:p>
                    <a:p>
                      <a:pPr marL="342900" lvl="0" indent="-342900">
                        <a:buFont typeface="Arial" charset="0"/>
                        <a:buAutoNum type="circleNumDbPlain"/>
                      </a:pP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在降级时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 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davinci.select 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时发现需要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 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CSR 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的配合，故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在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 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DavinciIR 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加入了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setCmpMask 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指令，用于适应昇腾架构</a:t>
                      </a:r>
                      <a:endParaRPr lang="zh-CN" sz="2400">
                        <a:solidFill>
                          <a:schemeClr val="tx1">
                            <a:alpha val="100000"/>
                          </a:schemeClr>
                        </a:solidFill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chemeClr val="tx1">
                          <a:alpha val="100000"/>
                        </a:schemeClr>
                      </a:solidFill>
                    </a:lnL>
                    <a:lnR w="12700">
                      <a:solidFill>
                        <a:schemeClr val="tx1">
                          <a:alpha val="100000"/>
                        </a:schemeClr>
                      </a:solidFill>
                    </a:lnR>
                    <a:lnT w="12700">
                      <a:solidFill>
                        <a:schemeClr val="tx1">
                          <a:alpha val="100000"/>
                        </a:schemeClr>
                      </a:solidFill>
                    </a:lnT>
                    <a:lnB w="12700">
                      <a:solidFill>
                        <a:schemeClr val="tx1">
                          <a:alpha val="100000"/>
                        </a:schemeClr>
                      </a:solidFill>
                    </a:lnB>
                  </a:tcPr>
                </a:tc>
                <a:tc hMerge="true">
                  <a:txBody>
                    <a:bodyPr anchor="ctr"/>
                    <a:lstStyle/>
                    <a:p>
                      <a:pPr marL="342900" indent="-342900" algn="l">
                        <a:buAutoNum type="circleNumDbPlain"/>
                      </a:pPr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ctr"/>
                    <a:lstStyle/>
                    <a:p>
                      <a:pPr marL="342900" lvl="0" indent="-342900">
                        <a:buFont typeface="Arial" charset="0"/>
                        <a:buAutoNum type="circleNumDbPlain"/>
                      </a:pP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调研发现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Tiling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是非必须的，可以通过硬件避免，需要写一个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demo</a:t>
                      </a: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验证一下</a:t>
                      </a:r>
                      <a:endParaRPr lang="zh-CN" sz="2400">
                        <a:solidFill>
                          <a:schemeClr val="tx1">
                            <a:alpha val="100000"/>
                          </a:schemeClr>
                        </a:solidFill>
                        <a:latin typeface="Microsoft YaHei"/>
                        <a:ea typeface="Microsoft YaHei"/>
                      </a:endParaRPr>
                    </a:p>
                    <a:p>
                      <a:pPr marL="342900" lvl="0" indent="-342900">
                        <a:buFont typeface="Arial" charset="0"/>
                        <a:buAutoNum type="circleNumDbPlain"/>
                      </a:pP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将两条 Davinci IR翻译为LLVM IR</a:t>
                      </a:r>
                      <a:endParaRPr lang="zh-CN" sz="2400">
                        <a:solidFill>
                          <a:schemeClr val="tx1">
                            <a:alpha val="100000"/>
                          </a:schemeClr>
                        </a:solidFill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650">
                <a:tc vMerge="true">
                  <a:txBody>
                    <a:bodyPr/>
                    <a:lstStyle/>
                    <a:p>
                      <a:pPr/>
                      <a:endParaRPr/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400" b="false">
                          <a:latin typeface="Microsoft YaHei"/>
                          <a:ea typeface="Microsoft YaHei"/>
                        </a:rPr>
                        <a:t>李宇哲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  <a:p>
                      <a:pPr algn="ctr"/>
                      <a:r>
                        <a:rPr sz="1400" b="false">
                          <a:latin typeface="Microsoft YaHei"/>
                          <a:ea typeface="Microsoft YaHei"/>
                        </a:rPr>
                        <a:t>[tl.sum]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AutoNum type="circleNumDbPlain"/>
                      </a:pP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完成了标量单元的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 tl.sum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算子，并在一维，二维样例上通过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fp16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，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fp32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类型的正确性验证（一定精度）</a:t>
                      </a:r>
                      <a:endParaRPr lang="zh-CN" sz="2200">
                        <a:solidFill>
                          <a:srgbClr val="000000">
                            <a:alpha val="100000"/>
                          </a:srgbClr>
                        </a:solidFill>
                        <a:latin typeface="微软雅黑"/>
                        <a:ea typeface="微软雅黑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AutoNum type="circleNumDbPlain"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确定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 tl.sum 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后续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 tiling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，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vectorization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，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lowering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流程</a:t>
                      </a:r>
                      <a:endParaRPr lang="zh-CN" sz="2200">
                        <a:solidFill>
                          <a:schemeClr val="tx1">
                            <a:alpha val="100000"/>
                          </a:schemeClr>
                        </a:solidFill>
                        <a:latin typeface="微软雅黑"/>
                        <a:ea typeface="微软雅黑"/>
                      </a:endParaRPr>
                    </a:p>
                  </a:txBody>
                  <a:tcPr>
                    <a:lnL w="12700">
                      <a:solidFill>
                        <a:schemeClr val="tx1">
                          <a:alpha val="100000"/>
                        </a:schemeClr>
                      </a:solidFill>
                    </a:lnL>
                    <a:lnR w="12700">
                      <a:solidFill>
                        <a:schemeClr val="tx1">
                          <a:alpha val="100000"/>
                        </a:schemeClr>
                      </a:solidFill>
                    </a:lnR>
                    <a:lnT w="12700">
                      <a:solidFill>
                        <a:schemeClr val="tx1">
                          <a:alpha val="100000"/>
                        </a:schemeClr>
                      </a:solidFill>
                    </a:lnT>
                    <a:lnB w="12700">
                      <a:solidFill>
                        <a:schemeClr val="tx1">
                          <a:alpha val="100000"/>
                        </a:schemeClr>
                      </a:solidFill>
                    </a:lnB>
                  </a:tcPr>
                </a:tc>
                <a:tc hMerge="true">
                  <a:txBody>
                    <a:bodyPr anchor="ctr"/>
                    <a:lstStyle/>
                    <a:p>
                      <a:pPr marL="342900" indent="-342900" algn="l">
                        <a:buAutoNum type="circleNumDbPlain"/>
                      </a:pPr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ctr"/>
                    <a:lstStyle/>
                    <a:p>
                      <a:pPr marL="342900" lvl="0" indent="-342900">
                        <a:buFont typeface="Arial" panose="020B0604020202020204" pitchFamily="34" charset="0"/>
                        <a:buAutoNum type="circleNumDbPlain"/>
                      </a:pP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linalg dialect 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捕获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 linalg.reduce patern 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到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 vector dialect 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的降级</a:t>
                      </a:r>
                      <a:endParaRPr lang="zh-CN" sz="2200">
                        <a:solidFill>
                          <a:srgbClr val="000000">
                            <a:alpha val="100000"/>
                          </a:srgbClr>
                        </a:solidFill>
                        <a:latin typeface="微软雅黑"/>
                        <a:ea typeface="微软雅黑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AutoNum type="circleNumDbPlain"/>
                      </a:pP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vector dialect 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到</a:t>
                      </a:r>
                      <a:r>
                        <a:rPr lang="en-US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 davinci dialect</a:t>
                      </a: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的降级</a:t>
                      </a:r>
                      <a:endParaRPr lang="zh-CN" sz="2200">
                        <a:solidFill>
                          <a:srgbClr val="000000">
                            <a:alpha val="100000"/>
                          </a:srgbClr>
                        </a:solidFill>
                        <a:latin typeface="微软雅黑"/>
                        <a:ea typeface="微软雅黑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AutoNum type="circleNumDbPlain"/>
                      </a:pPr>
                      <a:r>
                        <a:rPr lang="zh-CN"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</a:rPr>
                        <a:t>将两条 Davinci IR翻译为LLVM IR Tiling</a:t>
                      </a:r>
                      <a:endParaRPr lang="zh-CN" sz="2400">
                        <a:solidFill>
                          <a:schemeClr val="tx1">
                            <a:alpha val="100000"/>
                          </a:schemeClr>
                        </a:solidFill>
                        <a:latin typeface="微软雅黑"/>
                        <a:ea typeface="微软雅黑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700">
                <a:tc rowSpan="2">
                  <a:txBody>
                    <a:bodyPr anchor="ctr"/>
                    <a:lstStyle/>
                    <a:p>
                      <a:pPr algn="ctr"/>
                      <a:r>
                        <a:rPr sz="1400" b="false">
                          <a:latin typeface="Microsoft YaHei"/>
                          <a:ea typeface="Microsoft YaHei"/>
                        </a:rPr>
                        <a:t>性能优化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400" b="false">
                          <a:latin typeface="Microsoft YaHei"/>
                          <a:ea typeface="Microsoft YaHei"/>
                        </a:rPr>
                        <a:t>王时移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 anchor="ctr"/>
                    <a:lstStyle/>
                    <a:p>
                      <a:pPr marL="342900" lvl="0" indent="-342900" algn="l">
                        <a:buAutoNum type="circleNumDbPlain"/>
                      </a:pPr>
                      <a:r>
                        <a:rPr lang="en-US" sz="1400">
                          <a:latin typeface="Microsoft YaHei"/>
                          <a:ea typeface="Microsoft YaHei"/>
                        </a:rPr>
                        <a:t>DiT 包含时空Attention、Cross Attention和MLP。在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单卡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推理中，T</a:t>
                      </a:r>
                      <a:r>
                        <a:rPr lang="en-US" sz="1400" baseline="-25000">
                          <a:latin typeface="Microsoft YaHei"/>
                          <a:ea typeface="Microsoft YaHei"/>
                        </a:rPr>
                        <a:t>时空Attention 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: 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T</a:t>
                      </a:r>
                      <a:r>
                        <a:rPr lang="en-US" sz="1400" baseline="-25000">
                          <a:latin typeface="Microsoft YaHei"/>
                          <a:ea typeface="Microsoft YaHei"/>
                        </a:rPr>
                        <a:t>MLP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 : 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T</a:t>
                      </a:r>
                      <a:r>
                        <a:rPr lang="en-US" sz="1400" baseline="-25000">
                          <a:latin typeface="Microsoft YaHei"/>
                          <a:ea typeface="Microsoft YaHei"/>
                        </a:rPr>
                        <a:t>Cross Attention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 = 6 : 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2 : 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1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，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显存也无法满足长时长（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5min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）需求；</a:t>
                      </a:r>
                      <a:endParaRPr sz="1800">
                        <a:solidFill>
                          <a:schemeClr val="dk1">
                            <a:alpha val="100000"/>
                          </a:schemeClr>
                        </a:solidFill>
                        <a:latin typeface="默认字体"/>
                        <a:ea typeface="默认字体"/>
                      </a:endParaRPr>
                    </a:p>
                    <a:p>
                      <a:pPr marL="342900" lvl="0" indent="-342900" algn="l">
                        <a:buAutoNum type="circleNumDbPlain"/>
                      </a:pPr>
                      <a:r>
                        <a:rPr lang="en-US" sz="1400">
                          <a:latin typeface="Microsoft YaHei"/>
                          <a:ea typeface="Microsoft YaHei"/>
                        </a:rPr>
                        <a:t>Diffusion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被视为长序列问题，通常用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SP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加速，但实际只有空间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Attention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是长序列</a:t>
                      </a:r>
                      <a:endParaRPr sz="1800">
                        <a:solidFill>
                          <a:schemeClr val="dk1">
                            <a:alpha val="100000"/>
                          </a:schemeClr>
                        </a:solidFill>
                        <a:latin typeface="默认字体"/>
                        <a:ea typeface="默认字体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true">
                  <a:txBody>
                    <a:bodyPr/>
                    <a:lstStyle/>
                    <a:p>
                      <a:pPr marL="342900" indent="-342900">
                        <a:buAutoNum type="circleNumDbPlain"/>
                      </a:pPr>
                      <a:endParaRPr lang="zh-CN" sz="1800" b="false" i="false" u="none" strike="noStrike">
                        <a:solidFill>
                          <a:schemeClr val="dk1">
                            <a:alpha val="100000"/>
                          </a:schemeClr>
                        </a:solidFill>
                        <a:latin typeface="默认字体"/>
                        <a:ea typeface="默认字体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ctr"/>
                    <a:lstStyle/>
                    <a:p>
                      <a:pPr marL="342900" lvl="0" indent="-342900" algn="l">
                        <a:buAutoNum type="circleNumDbPlain"/>
                      </a:pPr>
                      <a:r>
                        <a:rPr lang="en-US" sz="1400">
                          <a:latin typeface="Microsoft YaHei"/>
                          <a:ea typeface="Microsoft YaHei"/>
                        </a:rPr>
                        <a:t>跑通DSP代码 </a:t>
                      </a:r>
                      <a:endParaRPr sz="1800">
                        <a:solidFill>
                          <a:schemeClr val="dk1">
                            <a:alpha val="100000"/>
                          </a:schemeClr>
                        </a:solidFill>
                        <a:latin typeface="默认字体"/>
                        <a:ea typeface="默认字体"/>
                      </a:endParaRPr>
                    </a:p>
                    <a:p>
                      <a:pPr marL="342900" lvl="0" indent="-342900" algn="l">
                        <a:buAutoNum type="circleNumDbPlain"/>
                      </a:pPr>
                      <a:r>
                        <a:rPr lang="en-US" sz="1400">
                          <a:latin typeface="Microsoft YaHei"/>
                          <a:ea typeface="Microsoft YaHei"/>
                        </a:rPr>
                        <a:t>实现优化方案</a:t>
                      </a:r>
                      <a:endParaRPr sz="1800">
                        <a:solidFill>
                          <a:schemeClr val="dk1">
                            <a:alpha val="100000"/>
                          </a:schemeClr>
                        </a:solidFill>
                        <a:latin typeface="默认字体"/>
                        <a:ea typeface="默认字体"/>
                      </a:endParaRPr>
                    </a:p>
                    <a:p>
                      <a:pPr marL="342900" lvl="0" indent="-342900" algn="l">
                        <a:buAutoNum type="circleNumDbPlain"/>
                      </a:pPr>
                      <a:r>
                        <a:rPr lang="en-US" sz="1400">
                          <a:latin typeface="Microsoft YaHei"/>
                          <a:ea typeface="Microsoft YaHei"/>
                        </a:rPr>
                        <a:t>验证优化方案效果</a:t>
                      </a:r>
                      <a:endParaRPr sz="1800">
                        <a:solidFill>
                          <a:schemeClr val="dk1">
                            <a:alpha val="100000"/>
                          </a:schemeClr>
                        </a:solidFill>
                        <a:latin typeface="默认字体"/>
                        <a:ea typeface="默认字体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10">
                <a:tc vMerge="true">
                  <a:txBody>
                    <a:bodyPr/>
                    <a:lstStyle/>
                    <a:p>
                      <a:pPr/>
                      <a:endParaRPr lang="en-US"/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marL="0" lvl="0" indent="0" algn="ctr" defTabSz="91440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>
                          <a:solidFill>
                            <a:schemeClr val="dk1">
                              <a:alpha val="100000"/>
                            </a:schemeClr>
                          </a:solidFill>
                          <a:latin typeface="默认字体"/>
                          <a:ea typeface="默认字体"/>
                        </a:defRPr>
                      </a:pPr>
                      <a:r>
                        <a:rPr lang="zh-CN" sz="1400" b="false">
                          <a:latin typeface="Microsoft YaHei"/>
                          <a:ea typeface="Microsoft YaHei"/>
                        </a:rPr>
                        <a:t>苏景波</a:t>
                      </a:r>
                      <a:endParaRPr lang="zh-CN" sz="1400"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true">
                  <a:txBody>
                    <a:bodyPr/>
                    <a:lstStyle/>
                    <a:p>
                      <a:pPr/>
                      <a:endParaRPr lang="en-US"/>
                    </a:p>
                  </a:txBody>
                  <a:tcPr/>
                </a:tc>
                <a:tc hMerge="true" vMerge="true">
                  <a:txBody>
                    <a:bodyPr/>
                    <a:lstStyle/>
                    <a:p>
                      <a:pPr/>
                      <a:endParaRPr lang="en-US"/>
                    </a:p>
                  </a:txBody>
                  <a:tcPr/>
                </a:tc>
                <a:tc vMerge="true">
                  <a:txBody>
                    <a:bodyPr/>
                    <a:lstStyle/>
                    <a:p>
                      <a:pPr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asvg="http://schemas.microsoft.com/office/drawing/2016/SVG/main" xmlns:p="http://schemas.openxmlformats.org/presentationml/2006/main" xmlns:r="http://schemas.openxmlformats.org/officeDocument/2006/relationships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dirty="false"/>
              <a:t>进展概述</a:t>
            </a:r>
            <a:endParaRPr/>
          </a:p>
        </p:txBody>
      </p:sp>
      <p:graphicFrame>
        <p:nvGraphicFramePr>
          <p:cNvPr id="83" name="Content Placeholder 22"/>
          <p:cNvGraphicFramePr/>
          <p:nvPr>
            <p:ph idx="1"/>
          </p:nvPr>
        </p:nvGraphicFramePr>
        <p:xfrm>
          <a:off x="838200" y="1612378"/>
          <a:ext cx="10515600" cy="4514850"/>
        </p:xfrm>
        <a:graphic>
          <a:graphicData uri="http://schemas.openxmlformats.org/drawingml/2006/table">
            <a:tbl>
              <a:tblPr firstRow="true" bandRow="true">
                <a:tableStyleId>{6E25E649-3F16-4E02-A733-19D2CDBF48F0}</a:tableStyleId>
              </a:tblPr>
              <a:tblGrid>
                <a:gridCol w="539750"/>
                <a:gridCol w="1212850"/>
                <a:gridCol w="5867400"/>
                <a:gridCol w="2895600"/>
              </a:tblGrid>
              <a:tr h="359432">
                <a:tc>
                  <a:txBody>
                    <a:bodyPr/>
                    <a:lstStyle/>
                    <a:p>
                      <a:pPr algn="ctr"/>
                      <a:r>
                        <a:rPr sz="1400" b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</a:t>
                      </a:r>
                      <a:endParaRPr sz="1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人员</a:t>
                      </a:r>
                      <a:endParaRPr sz="1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sz="1400" b="true">
                          <a:latin typeface="Microsoft YaHei"/>
                          <a:ea typeface="Microsoft YaHei"/>
                        </a:rPr>
                        <a:t>工作进展</a:t>
                      </a:r>
                      <a:endParaRPr sz="1400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/>
                    <a:lstStyle/>
                    <a:p>
                      <a:pPr/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 rowSpan="3">
                  <a:txBody>
                    <a:bodyPr anchor="ctr"/>
                    <a:lstStyle/>
                    <a:p>
                      <a:pPr algn="ctr"/>
                      <a:r>
                        <a:rPr sz="1400" b="fals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算子生成</a:t>
                      </a:r>
                      <a:endParaRPr sz="1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400" b="false" dirty="false" err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周瓯翔</a:t>
                      </a:r>
                      <a:endParaRPr sz="1400" dirty="fals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sz="1400" b="false" dirty="fals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sz="1400" b="false" dirty="false" err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tl.f</a:t>
                      </a:r>
                      <a:r>
                        <a:rPr lang="en-US" altLang="zh-CN" sz="1400" b="false" dirty="false" err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</a:t>
                      </a:r>
                      <a:r>
                        <a:rPr sz="1400" b="false" dirty="false" err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ll</a:t>
                      </a:r>
                      <a:r>
                        <a:rPr sz="1400" b="false" dirty="fals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sz="1400" b="false" dirty="false" err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tl.rand</a:t>
                      </a:r>
                      <a:r>
                        <a:rPr sz="1400" b="false" dirty="fals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sz="1400" dirty="fals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marL="0" lvl="0" indent="0" algn="l">
                        <a:buNone/>
                      </a:pPr>
                      <a:endParaRPr sz="1400" dirty="false">
                        <a:solidFill>
                          <a:schemeClr val="dk1">
                            <a:alpha val="10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/>
                    <a:lstStyle/>
                    <a:p>
                      <a:pPr marL="342900" indent="-342900" algn="l">
                        <a:buAutoNum type="circleNumDbPlain"/>
                      </a:pPr>
                      <a:endParaRPr sz="1400" dirty="fals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00">
                <a:tc vMerge="true">
                  <a:txBody>
                    <a:bodyPr/>
                    <a:lstStyle/>
                    <a:p>
                      <a:pPr/>
                      <a:endParaRPr/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400" b="fals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刘睿博</a:t>
                      </a:r>
                      <a:endParaRPr sz="1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sz="1400" b="fals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[tl.where]</a:t>
                      </a:r>
                      <a:endParaRPr sz="1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/>
                      <a:endParaRPr>
                        <a:latin typeface="Microsoft YaHei"/>
                        <a:ea typeface="Microsoft YaHei"/>
                      </a:endParaRPr>
                    </a:p>
                    <a:p>
                      <a:pPr/>
                      <a:endParaRPr lang="en-US">
                        <a:latin typeface="Microsoft YaHei"/>
                        <a:ea typeface="Microsoft YaHei"/>
                      </a:endParaRPr>
                    </a:p>
                    <a:p>
                      <a:pPr/>
                      <a:endParaRPr lang="en-US"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/>
                    <a:lstStyle/>
                    <a:p>
                      <a:pPr marL="342900" indent="-342900" algn="l">
                        <a:buAutoNum type="circleNumDbPlain"/>
                      </a:pPr>
                      <a:endParaRPr sz="1400" dirty="fals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 vMerge="true">
                  <a:txBody>
                    <a:bodyPr/>
                    <a:lstStyle/>
                    <a:p>
                      <a:pPr/>
                      <a:endParaRPr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400" b="false" dirty="false" err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李宇哲</a:t>
                      </a:r>
                      <a:endParaRPr sz="1400" dirty="fals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sz="1400" b="false" dirty="fals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sz="1400" b="false" dirty="false" err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tl.sum</a:t>
                      </a:r>
                      <a:r>
                        <a:rPr sz="1400" b="false" dirty="fals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sz="1400" dirty="fals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/>
                      <a:endParaRPr>
                        <a:latin typeface="Microsoft YaHei"/>
                        <a:ea typeface="Microsoft YaHei"/>
                      </a:endParaRPr>
                    </a:p>
                    <a:p>
                      <a:pPr/>
                      <a:endParaRPr lang="en-US">
                        <a:latin typeface="Microsoft YaHei"/>
                        <a:ea typeface="Microsoft YaHei"/>
                      </a:endParaRPr>
                    </a:p>
                    <a:p>
                      <a:pPr/>
                      <a:endParaRPr lang="en-US"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/>
                    <a:lstStyle/>
                    <a:p>
                      <a:pPr marL="342900" indent="-342900" algn="l">
                        <a:buAutoNum type="circleNumDbPlain"/>
                      </a:pPr>
                      <a:endParaRPr sz="1400" dirty="fals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00">
                <a:tc rowSpan="2">
                  <a:txBody>
                    <a:bodyPr anchor="ctr"/>
                    <a:lstStyle/>
                    <a:p>
                      <a:pPr algn="ctr"/>
                      <a:r>
                        <a:rPr sz="1400" b="false" dirty="false" err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性能优化</a:t>
                      </a:r>
                      <a:endParaRPr sz="1400" dirty="fals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400" b="false" dirty="false" err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王时移</a:t>
                      </a:r>
                      <a:endParaRPr sz="1400" dirty="fals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 anchor="ctr"/>
                    <a:lstStyle/>
                    <a:p>
                      <a:pPr marL="342900" indent="-342900" algn="l">
                        <a:buAutoNum type="circleNumDbPlain"/>
                      </a:pPr>
                      <a:r>
                        <a:rPr lang="en-US" sz="1400">
                          <a:latin typeface="Microsoft YaHei"/>
                          <a:ea typeface="Microsoft YaHei"/>
                        </a:rPr>
                        <a:t>DiT 包含时空Attention、Cross Attention和MLP。在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单卡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推理中，T</a:t>
                      </a:r>
                      <a:r>
                        <a:rPr lang="en-US" sz="1400" baseline="-25000">
                          <a:latin typeface="Microsoft YaHei"/>
                          <a:ea typeface="Microsoft YaHei"/>
                        </a:rPr>
                        <a:t>时空Attention 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: 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T</a:t>
                      </a:r>
                      <a:r>
                        <a:rPr lang="en-US" sz="1400" baseline="-25000">
                          <a:latin typeface="Microsoft YaHei"/>
                          <a:ea typeface="Microsoft YaHei"/>
                        </a:rPr>
                        <a:t>MLP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 : 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T</a:t>
                      </a:r>
                      <a:r>
                        <a:rPr lang="en-US" sz="1400" baseline="-25000">
                          <a:latin typeface="Microsoft YaHei"/>
                          <a:ea typeface="Microsoft YaHei"/>
                        </a:rPr>
                        <a:t>Cross Attention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 = 6 : 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2 : 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1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，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显存也无法满足长时长（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5min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）需求；</a:t>
                      </a:r>
                      <a:endParaRPr/>
                    </a:p>
                    <a:p>
                      <a:pPr marL="342900" indent="-342900" algn="l">
                        <a:buAutoNum type="circleNumDbPlain"/>
                      </a:pPr>
                      <a:r>
                        <a:rPr lang="en-US" sz="1400">
                          <a:latin typeface="Microsoft YaHei"/>
                          <a:ea typeface="Microsoft YaHei"/>
                        </a:rPr>
                        <a:t>Diffusion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被视为长序列问题，通常用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SP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加速，但实际只有空间</a:t>
                      </a:r>
                      <a:r>
                        <a:rPr lang="en-US" sz="1400">
                          <a:latin typeface="Microsoft YaHei"/>
                          <a:ea typeface="Microsoft YaHei"/>
                        </a:rPr>
                        <a:t>Attention</a:t>
                      </a:r>
                      <a:r>
                        <a:rPr lang="zh-CN" sz="1400">
                          <a:latin typeface="Microsoft YaHei"/>
                          <a:ea typeface="Microsoft YaHei"/>
                        </a:rPr>
                        <a:t>是长序列</a:t>
                      </a:r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true">
                  <a:txBody>
                    <a:bodyPr anchor="ctr"/>
                    <a:lstStyle/>
                    <a:p>
                      <a:pPr indent="0" algn="l">
                        <a:buNone/>
                      </a:pPr>
                      <a:endParaRPr lang="en-US" sz="1400">
                        <a:latin typeface="Microsoft YaHei"/>
                        <a:ea typeface="Microsoft YaHe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902">
                <a:tc vMerge="true">
                  <a:txBody>
                    <a:bodyPr/>
                    <a:lstStyle/>
                    <a:p>
                      <a:pPr/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400" b="false" dirty="false" err="true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苏景波</a:t>
                      </a:r>
                      <a:endParaRPr sz="1400" dirty="fals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true">
                  <a:txBody>
                    <a:bodyPr/>
                    <a:lstStyle/>
                    <a:p>
                      <a:pPr/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 vMerge="true">
                  <a:txBody>
                    <a:bodyPr/>
                    <a:lstStyle/>
                    <a:p>
                      <a:pPr/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4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345" y="2245153"/>
            <a:ext cx="6258427" cy="596198"/>
          </a:xfrm>
          <a:prstGeom prst="rect">
            <a:avLst/>
          </a:prstGeom>
        </p:spPr>
      </p:pic>
      <p:pic>
        <p:nvPicPr>
          <p:cNvPr id="8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3498345" y="3314141"/>
            <a:ext cx="6258427" cy="596198"/>
          </a:xfrm>
          <a:prstGeom prst="rect">
            <a:avLst/>
          </a:prstGeom>
        </p:spPr>
      </p:pic>
      <p:pic>
        <p:nvPicPr>
          <p:cNvPr id="8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3498345" y="4401774"/>
            <a:ext cx="6258427" cy="596198"/>
          </a:xfrm>
          <a:prstGeom prst="rect">
            <a:avLst/>
          </a:prstGeom>
        </p:spPr>
      </p:pic>
      <p:pic>
        <p:nvPicPr>
          <p:cNvPr id="87" name="Graphic 3" descr="Marker with solid fill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r:embed="rId3"/>
              </a:ext>
            </a:extLst>
          </a:blip>
          <a:stretch>
            <a:fillRect/>
          </a:stretch>
        </p:blipFill>
        <p:spPr>
          <a:xfrm rot="0" flipH="false" flipV="false">
            <a:off x="8992933" y="1873678"/>
            <a:ext cx="742950" cy="742950"/>
          </a:xfrm>
          <a:prstGeom prst="rect">
            <a:avLst/>
          </a:prstGeom>
        </p:spPr>
      </p:pic>
      <p:pic>
        <p:nvPicPr>
          <p:cNvPr id="88" name="Graphic 8" descr="Marker with solid fill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r:embed="rId3"/>
              </a:ext>
            </a:extLst>
          </a:blip>
          <a:stretch>
            <a:fillRect/>
          </a:stretch>
        </p:blipFill>
        <p:spPr>
          <a:xfrm rot="0" flipH="false" flipV="false">
            <a:off x="9005633" y="2982583"/>
            <a:ext cx="742950" cy="742950"/>
          </a:xfrm>
          <a:prstGeom prst="rect">
            <a:avLst/>
          </a:prstGeom>
        </p:spPr>
      </p:pic>
      <p:pic>
        <p:nvPicPr>
          <p:cNvPr id="89" name="Graphic 9" descr="Marker with solid fill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r:embed="rId3"/>
              </a:ext>
            </a:extLst>
          </a:blip>
          <a:stretch>
            <a:fillRect/>
          </a:stretch>
        </p:blipFill>
        <p:spPr>
          <a:xfrm rot="0" flipH="false" flipV="false">
            <a:off x="9069133" y="4030299"/>
            <a:ext cx="7429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asvg="http://schemas.microsoft.com/office/drawing/2016/SVG/main" xmlns:p="http://schemas.openxmlformats.org/presentationml/2006/main" xmlns:r="http://schemas.openxmlformats.org/officeDocument/2006/relationships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100000"/>
          </a:bodyPr>
          <a:lstStyle/>
          <a:p>
            <a:pPr>
              <a:buNone/>
            </a:pPr>
            <a:r>
              <a:rPr lang="en-US">
                <a:latin typeface="Consolas"/>
                <a:ea typeface="Consolas"/>
              </a:rPr>
              <a:t>tl.full&amp;tl.rand</a:t>
            </a:r>
            <a:r>
              <a:rPr lang="zh-CN">
                <a:latin typeface="Microsoft YaHei"/>
                <a:ea typeface="Microsoft YaHei"/>
              </a:rPr>
              <a:t>算子</a:t>
            </a:r>
            <a:endParaRPr lang="en-US"/>
          </a:p>
        </p:txBody>
      </p:sp>
      <p:sp>
        <p:nvSpPr>
          <p:cNvPr id="92" name="Content Placeholder 2"/>
          <p:cNvSpPr>
            <a:spLocks noGrp="true"/>
          </p:cNvSpPr>
          <p:nvPr>
            <p:ph idx="1"/>
          </p:nvPr>
        </p:nvSpPr>
        <p:spPr/>
        <p:txBody>
          <a:bodyPr anchor="t">
            <a:normAutofit fontScale="10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sz="2000" b="true">
                <a:latin typeface="Microsoft YaHei"/>
                <a:ea typeface="Microsoft YaHei"/>
              </a:rPr>
              <a:t>工作进展</a:t>
            </a:r>
            <a:endParaRPr lang="en-US" sz="2200" b="true"/>
          </a:p>
          <a:p>
            <a:pPr marL="342900" indent="-342900" algn="l">
              <a:buFont typeface="Arial" charset="0"/>
              <a:buAutoNum type="circleNumDbPlain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</a:rPr>
              <a:t>对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tl.full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</a:rPr>
              <a:t>算子进行了高维上的测试</a:t>
            </a:r>
            <a:endParaRPr/>
          </a:p>
          <a:p>
            <a:pPr marL="342900" indent="-342900" algn="l">
              <a:buFont typeface="Arial" charset="0"/>
              <a:buAutoNum type="circleNumDbPlain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</a:rPr>
              <a:t>分析了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tl.rand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</a:rPr>
              <a:t>缺失的硬件指令</a:t>
            </a:r>
            <a:endParaRPr/>
          </a:p>
          <a:p>
            <a:pPr marL="342900" indent="-342900" algn="l">
              <a:buFont typeface="Arial" charset="0"/>
              <a:buAutoNum type="circleNumDbPlain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</a:rPr>
              <a:t>对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__nv_umulhi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</a:rPr>
              <a:t>进行了改写</a:t>
            </a:r>
            <a:endParaRPr/>
          </a:p>
          <a:p>
            <a:pPr marL="342900" indent="-342900" algn="l">
              <a:buFont typeface="Arial" charset="0"/>
              <a:buAutoNum type="circleNumDbPlain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</a:rPr>
              <a:t>对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tl.rand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</a:rPr>
              <a:t>算子进行了测试，确认功能正常</a:t>
            </a:r>
            <a:endParaRPr/>
          </a:p>
          <a:p>
            <a:pPr>
              <a:buFont typeface="Wingdings" panose="05000000000000000000" pitchFamily="2" charset="2"/>
              <a:buChar char="§"/>
            </a:pPr>
            <a:r>
              <a:rPr lang="zh-CN" sz="2000" b="true">
                <a:latin typeface="Microsoft YaHei"/>
                <a:ea typeface="Microsoft YaHei"/>
              </a:rPr>
              <a:t>待解决问题</a:t>
            </a:r>
            <a:endParaRPr/>
          </a:p>
          <a:p>
            <a:pPr marL="342900" indent="-342900" algn="l">
              <a:buFont typeface="Arial" charset="0"/>
              <a:buAutoNum type="circleNumDbPlain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</a:rPr>
              <a:t>对算子进行向量化（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fill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，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add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，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mul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，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shrui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，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Consolas"/>
                <a:ea typeface="Consolas"/>
              </a:rPr>
              <a:t>and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</a:rPr>
              <a:t>等等）</a:t>
            </a:r>
            <a:endParaRPr/>
          </a:p>
        </p:txBody>
      </p:sp>
      <p:pic>
        <p:nvPicPr>
          <p:cNvPr id="93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429" y="5592864"/>
            <a:ext cx="10187142" cy="970460"/>
          </a:xfrm>
          <a:prstGeom prst="rect">
            <a:avLst/>
          </a:prstGeom>
        </p:spPr>
      </p:pic>
      <p:pic>
        <p:nvPicPr>
          <p:cNvPr id="94" name="Graphic 5" descr="Marker with solid fill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r:embed="rId3"/>
              </a:ext>
            </a:extLst>
          </a:blip>
          <a:stretch>
            <a:fillRect/>
          </a:stretch>
        </p:blipFill>
        <p:spPr>
          <a:xfrm rot="0" flipH="false" flipV="false">
            <a:off x="9958556" y="5029234"/>
            <a:ext cx="1209336" cy="12093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asvg="http://schemas.microsoft.com/office/drawing/2016/SVG/main" xmlns:p="http://schemas.openxmlformats.org/presentationml/2006/main" xmlns:r="http://schemas.openxmlformats.org/officeDocument/2006/relationships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>
            <a:spLocks noGrp="true"/>
          </p:cNvSpPr>
          <p:nvPr>
            <p:ph type="title"/>
          </p:nvPr>
        </p:nvSpPr>
        <p:spPr/>
        <p:txBody>
          <a:bodyPr>
            <a:normAutofit fontScale="100000"/>
          </a:bodyPr>
          <a:lstStyle/>
          <a:p>
            <a:pPr>
              <a:buNone/>
            </a:pPr>
            <a:r>
              <a:rPr lang="en-US">
                <a:latin typeface="Consolas"/>
                <a:ea typeface="Consolas"/>
              </a:rPr>
              <a:t>tl.full&amp;tl.rand</a:t>
            </a:r>
            <a:r>
              <a:rPr lang="zh-CN">
                <a:latin typeface="Microsoft YaHei"/>
                <a:ea typeface="Microsoft YaHei"/>
              </a:rPr>
              <a:t>算子</a:t>
            </a:r>
            <a:endParaRPr lang="en-US"/>
          </a:p>
        </p:txBody>
      </p:sp>
      <p:pic>
        <p:nvPicPr>
          <p:cNvPr id="97" name="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r:embed="rId2"/>
              </a:ext>
            </a:extLst>
          </a:blip>
          <a:stretch>
            <a:fillRect/>
          </a:stretch>
        </p:blipFill>
        <p:spPr>
          <a:xfrm rot="0" flipH="false" flipV="false">
            <a:off x="2783331" y="1510196"/>
            <a:ext cx="6390964" cy="513161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/>
          <p:cNvSpPr>
            <a:spLocks noGrp="true"/>
          </p:cNvSpPr>
          <p:nvPr>
            <p:ph type="title"/>
          </p:nvPr>
        </p:nvSpPr>
        <p:spPr/>
        <p:txBody>
          <a:bodyPr>
            <a:normAutofit fontScale="100000"/>
          </a:bodyPr>
          <a:lstStyle/>
          <a:p>
            <a:pPr>
              <a:buNone/>
            </a:pPr>
            <a:r>
              <a:rPr lang="en-US">
                <a:latin typeface="Consolas"/>
                <a:ea typeface="Consolas"/>
              </a:rPr>
              <a:t>__nv_umulhi()</a:t>
            </a:r>
            <a:r>
              <a:rPr lang="zh-CN">
                <a:latin typeface="Microsoft YaHei"/>
                <a:ea typeface="Microsoft YaHei"/>
              </a:rPr>
              <a:t>指令缺失</a:t>
            </a:r>
            <a:endParaRPr/>
          </a:p>
        </p:txBody>
      </p:sp>
      <p:sp>
        <p:nvSpPr>
          <p:cNvPr id="100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>
              <a:buFont typeface="Arial" charset="0"/>
              <a:buChar char="•"/>
            </a:pPr>
            <a:r>
              <a:rPr lang="en-US"/>
              <a:t>triton</a:t>
            </a:r>
            <a:r>
              <a:rPr lang="zh-CN"/>
              <a:t>使用了</a:t>
            </a:r>
            <a:r>
              <a:rPr lang="en-US"/>
              <a:t>philox</a:t>
            </a:r>
            <a:r>
              <a:rPr lang="zh-CN"/>
              <a:t>算法进行并行的随机数生成，而在该算法中使用了</a:t>
            </a:r>
            <a:r>
              <a:rPr lang="en-US"/>
              <a:t>N</a:t>
            </a:r>
            <a:r>
              <a:rPr lang="en-US"/>
              <a:t>vidia</a:t>
            </a:r>
            <a:r>
              <a:rPr lang="zh-CN"/>
              <a:t>的</a:t>
            </a:r>
            <a:r>
              <a:rPr lang="en-US"/>
              <a:t>cuda</a:t>
            </a:r>
            <a:r>
              <a:rPr lang="zh-CN"/>
              <a:t>库中的</a:t>
            </a:r>
            <a:r>
              <a:rPr lang="en-US">
                <a:latin typeface="Consolas"/>
                <a:ea typeface="Consolas"/>
              </a:rPr>
              <a:t>__nv_umulhi()</a:t>
            </a:r>
            <a:endParaRPr/>
          </a:p>
          <a:p>
            <a:pPr lvl="0">
              <a:buFont typeface="Arial" charset="0"/>
              <a:buChar char="•"/>
            </a:pPr>
            <a:r>
              <a:rPr lang="zh-CN"/>
              <a:t>该算子的作用是取两个</a:t>
            </a:r>
            <a:r>
              <a:rPr lang="en-US"/>
              <a:t>32</a:t>
            </a:r>
            <a:r>
              <a:rPr lang="zh-CN"/>
              <a:t>位整数乘积</a:t>
            </a:r>
            <a:r>
              <a:rPr lang="zh-CN"/>
              <a:t>的高</a:t>
            </a:r>
            <a:r>
              <a:rPr lang="en-US"/>
              <a:t>32</a:t>
            </a:r>
            <a:r>
              <a:rPr lang="zh-CN"/>
              <a:t>位</a:t>
            </a:r>
            <a:endParaRPr/>
          </a:p>
          <a:p>
            <a:pPr lvl="0">
              <a:buFont typeface="Arial" charset="0"/>
              <a:buChar char="•"/>
            </a:pPr>
            <a:r>
              <a:rPr lang="en-US"/>
              <a:t>Davinci</a:t>
            </a:r>
            <a:r>
              <a:rPr lang="zh-CN"/>
              <a:t>架构的向量单元并不支持</a:t>
            </a:r>
            <a:r>
              <a:rPr lang="en-US"/>
              <a:t>64</a:t>
            </a:r>
            <a:r>
              <a:rPr lang="zh-CN"/>
              <a:t>位整数</a:t>
            </a:r>
            <a:endParaRPr/>
          </a:p>
          <a:p>
            <a:pPr lvl="0">
              <a:buFont typeface="Arial" charset="0"/>
              <a:buChar char="•"/>
            </a:pPr>
            <a:r>
              <a:rPr lang="zh-CN"/>
              <a:t>考虑将</a:t>
            </a:r>
            <a:r>
              <a:rPr lang="en-US"/>
              <a:t>32</a:t>
            </a:r>
            <a:r>
              <a:rPr lang="zh-CN"/>
              <a:t>位整数拆成高</a:t>
            </a:r>
            <a:r>
              <a:rPr lang="en-US"/>
              <a:t>16</a:t>
            </a:r>
            <a:r>
              <a:rPr lang="zh-CN"/>
              <a:t>位和低</a:t>
            </a:r>
            <a:r>
              <a:rPr lang="en-US"/>
              <a:t>16</a:t>
            </a:r>
            <a:r>
              <a:rPr lang="zh-CN"/>
              <a:t>位来实现</a:t>
            </a:r>
            <a:r>
              <a:rPr lang="zh-CN" b="true">
                <a:solidFill>
                  <a:srgbClr val="0070C0">
                    <a:alpha val="100000"/>
                  </a:srgbClr>
                </a:solidFill>
              </a:rPr>
              <a:t>以软补硬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 fontScale="100000"/>
          </a:bodyPr>
          <a:lstStyle/>
          <a:p>
            <a:pPr>
              <a:buNone/>
            </a:pPr>
            <a:r>
              <a:rPr lang="en-US">
                <a:latin typeface="Consolas"/>
                <a:ea typeface="Consolas"/>
              </a:rPr>
              <a:t>__nv_umulhi()</a:t>
            </a:r>
            <a:r>
              <a:rPr lang="zh-CN"/>
              <a:t>的算法设计</a:t>
            </a:r>
            <a:endParaRPr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>
              <a:buFont typeface="Arial" charset="0"/>
              <a:buChar char="•"/>
            </a:pPr>
            <a:r>
              <a:rPr lang="zh-CN"/>
              <a:t>考虑</a:t>
            </a:r>
            <a:r>
              <a:rPr lang="en-US">
                <a:latin typeface="Consolas"/>
                <a:ea typeface="Consolas"/>
              </a:rPr>
              <a:t>umulhi(a,b)</a:t>
            </a:r>
            <a:r>
              <a:rPr lang="zh-CN">
                <a:latin typeface="Consolas"/>
                <a:ea typeface="Consolas"/>
              </a:rPr>
              <a:t>：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latin typeface="Consolas"/>
                <a:ea typeface="Consolas"/>
              </a:rPr>
              <a:t>令</a:t>
            </a:r>
            <a:r>
              <a:rPr lang="en-US">
                <a:latin typeface="Consolas"/>
                <a:ea typeface="Consolas"/>
              </a:rPr>
              <a:t> </a:t>
            </a:r>
            <a:r>
              <a:rPr lang="en-US">
                <a:latin typeface="Consolas"/>
                <a:ea typeface="Consolas"/>
              </a:rPr>
              <a:t>a1 = a&gt;&gt;16, a0 = a&amp;0xffff</a:t>
            </a:r>
            <a:endParaRPr/>
          </a:p>
          <a:p>
            <a:pPr marL="0" indent="0">
              <a:buFont typeface="Arial" charset="0"/>
              <a:buNone/>
            </a:pPr>
            <a:r>
              <a:rPr lang="en-US">
                <a:latin typeface="Consolas"/>
                <a:ea typeface="Consolas"/>
              </a:rPr>
              <a:t>    b</a:t>
            </a:r>
            <a:r>
              <a:rPr lang="en-US">
                <a:latin typeface="Consolas"/>
                <a:ea typeface="Consolas"/>
              </a:rPr>
              <a:t>1 = b&gt;&gt;16, b0 = b&amp;0xffff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latin typeface="Consolas"/>
                <a:ea typeface="Consolas"/>
              </a:rPr>
              <a:t>令</a:t>
            </a:r>
            <a:r>
              <a:rPr lang="en-US">
                <a:latin typeface="Consolas"/>
                <a:ea typeface="Consolas"/>
              </a:rPr>
              <a:t> p11 = a1*b1, p10 = a1*b0</a:t>
            </a:r>
            <a:endParaRPr/>
          </a:p>
          <a:p>
            <a:pPr marL="0" indent="0">
              <a:buFont typeface="Arial" charset="0"/>
              <a:buNone/>
            </a:pPr>
            <a:r>
              <a:rPr lang="en-US">
                <a:latin typeface="Consolas"/>
                <a:ea typeface="Consolas"/>
              </a:rPr>
              <a:t>    p01 = a0*b1, p00 = a0*b0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latin typeface="Consolas"/>
                <a:ea typeface="Consolas"/>
              </a:rPr>
              <a:t>所求即为：</a:t>
            </a:r>
            <a:endParaRPr/>
          </a:p>
          <a:p>
            <a:pPr marL="0" indent="0">
              <a:buFont typeface="Arial" charset="0"/>
              <a:buNone/>
            </a:pPr>
            <a:r>
              <a:rPr lang="en-US" b="true">
                <a:solidFill>
                  <a:srgbClr val="0070C0">
                    <a:alpha val="100000"/>
                  </a:srgbClr>
                </a:solidFill>
                <a:latin typeface="Consolas"/>
                <a:ea typeface="Consolas"/>
              </a:rPr>
              <a:t>  umulhi(a,b) = p11 + ((p10 + p01 + (p00 &gt;&gt; 16)) &gt;&gt; 16)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true"/>
          </p:cNvSpPr>
          <p:nvPr>
            <p:ph type="title"/>
          </p:nvPr>
        </p:nvSpPr>
        <p:spPr/>
        <p:txBody>
          <a:bodyPr>
            <a:normAutofit fontScale="100000"/>
          </a:bodyPr>
          <a:lstStyle/>
          <a:p>
            <a:pPr>
              <a:buNone/>
            </a:pPr>
            <a:r>
              <a:rPr lang="en-US">
                <a:latin typeface="Consolas"/>
                <a:ea typeface="Consolas"/>
              </a:rPr>
              <a:t>__nv_umulhi()</a:t>
            </a:r>
            <a:r>
              <a:rPr lang="zh-CN"/>
              <a:t>的算法设计</a:t>
            </a:r>
            <a:endParaRPr/>
          </a:p>
        </p:txBody>
      </p:sp>
      <p:sp>
        <p:nvSpPr>
          <p:cNvPr id="6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>
              <a:buFont typeface="Arial" charset="0"/>
              <a:buChar char="•"/>
            </a:pPr>
            <a:r>
              <a:rPr lang="en-US">
                <a:latin typeface="Consolas"/>
                <a:ea typeface="Consolas"/>
              </a:rPr>
              <a:t>umulhi(a,b) = p11 + ((p10 + p01 + (p00 &gt;&gt; 16)) &gt;&gt; 16)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latin typeface="Consolas"/>
                <a:ea typeface="Consolas"/>
              </a:rPr>
              <a:t>上式中</a:t>
            </a:r>
            <a:r>
              <a:rPr lang="en-US">
                <a:latin typeface="Consolas"/>
                <a:ea typeface="Consolas"/>
              </a:rPr>
              <a:t>p10 + p01</a:t>
            </a:r>
            <a:r>
              <a:rPr lang="zh-CN">
                <a:latin typeface="Consolas"/>
                <a:ea typeface="Consolas"/>
              </a:rPr>
              <a:t>在极端情况下仍然会出现</a:t>
            </a:r>
            <a:r>
              <a:rPr lang="zh-CN" b="true">
                <a:solidFill>
                  <a:srgbClr val="0070C0">
                    <a:alpha val="100000"/>
                  </a:srgbClr>
                </a:solidFill>
                <a:latin typeface="Consolas"/>
                <a:ea typeface="Consolas"/>
              </a:rPr>
              <a:t>溢出</a:t>
            </a:r>
            <a:endParaRPr/>
          </a:p>
          <a:p>
            <a:pPr>
              <a:buFont typeface="Arial" charset="0"/>
              <a:buChar char="•"/>
            </a:pPr>
            <a:r>
              <a:rPr lang="zh-CN" b="false">
                <a:latin typeface="Consolas"/>
                <a:ea typeface="Consolas"/>
              </a:rPr>
              <a:t>引理：</a:t>
            </a:r>
            <a:r>
              <a:rPr lang="zh-CN" b="true">
                <a:solidFill>
                  <a:srgbClr val="0070C0">
                    <a:alpha val="100000"/>
                  </a:srgbClr>
                </a:solidFill>
                <a:latin typeface="Consolas"/>
                <a:ea typeface="Consolas"/>
              </a:rPr>
              <a:t>两个</a:t>
            </a:r>
            <a:r>
              <a:rPr lang="en-US" b="true">
                <a:solidFill>
                  <a:srgbClr val="0070C0">
                    <a:alpha val="100000"/>
                  </a:srgbClr>
                </a:solidFill>
                <a:latin typeface="Consolas"/>
                <a:ea typeface="Consolas"/>
              </a:rPr>
              <a:t>16</a:t>
            </a:r>
            <a:r>
              <a:rPr lang="zh-CN" b="true">
                <a:solidFill>
                  <a:srgbClr val="0070C0">
                    <a:alpha val="100000"/>
                  </a:srgbClr>
                </a:solidFill>
                <a:latin typeface="Consolas"/>
                <a:ea typeface="Consolas"/>
              </a:rPr>
              <a:t>位数相乘加两个</a:t>
            </a:r>
            <a:r>
              <a:rPr lang="en-US" b="true">
                <a:solidFill>
                  <a:srgbClr val="0070C0">
                    <a:alpha val="100000"/>
                  </a:srgbClr>
                </a:solidFill>
                <a:latin typeface="Consolas"/>
                <a:ea typeface="Consolas"/>
              </a:rPr>
              <a:t>16</a:t>
            </a:r>
            <a:r>
              <a:rPr lang="zh-CN" b="true">
                <a:solidFill>
                  <a:srgbClr val="0070C0">
                    <a:alpha val="100000"/>
                  </a:srgbClr>
                </a:solidFill>
                <a:latin typeface="Consolas"/>
                <a:ea typeface="Consolas"/>
              </a:rPr>
              <a:t>位数不会溢出</a:t>
            </a:r>
            <a:endParaRPr/>
          </a:p>
          <a:p>
            <a:pPr>
              <a:buFont typeface="Arial" charset="0"/>
              <a:buChar char="•"/>
            </a:pPr>
            <a:r>
              <a:rPr lang="zh-CN">
                <a:latin typeface="Consolas"/>
                <a:ea typeface="Consolas"/>
              </a:rPr>
              <a:t>因此上式可以拆成：</a:t>
            </a:r>
            <a:endParaRPr/>
          </a:p>
          <a:p>
            <a:pPr>
              <a:buFont typeface="Arial" charset="0"/>
              <a:buChar char="•"/>
            </a:pPr>
            <a:r>
              <a:rPr lang="en-US">
                <a:latin typeface="Consolas"/>
                <a:ea typeface="Consolas"/>
              </a:rPr>
              <a:t>umulhi(a,b) = p11 + </a:t>
            </a:r>
            <a:endParaRPr/>
          </a:p>
          <a:p>
            <a:pPr marL="0" indent="0">
              <a:buFont typeface="Arial" charset="0"/>
              <a:buNone/>
            </a:pPr>
            <a:r>
              <a:rPr lang="en-US">
                <a:latin typeface="Consolas"/>
                <a:ea typeface="Consolas"/>
              </a:rPr>
              <a:t>  ((p10 + (p01 &amp; 0xffff) + (p00 &gt;&gt; 16)) &gt;&gt; 16) </a:t>
            </a:r>
            <a:r>
              <a:rPr lang="en-US">
                <a:latin typeface="Consolas"/>
                <a:ea typeface="Consolas"/>
              </a:rPr>
              <a:t>+ (p01 &gt;&gt; 16)</a:t>
            </a:r>
            <a:endParaRPr/>
          </a:p>
          <a:p>
            <a:pPr>
              <a:buFont typeface="Arial" charset="0"/>
              <a:buChar char="•"/>
            </a:pPr>
            <a:r>
              <a:rPr lang="en-US">
                <a:latin typeface="Consolas"/>
                <a:ea typeface="Consolas"/>
              </a:rPr>
              <a:t>linalg</a:t>
            </a:r>
            <a:r>
              <a:rPr lang="zh-CN">
                <a:latin typeface="Consolas"/>
                <a:ea typeface="Consolas"/>
              </a:rPr>
              <a:t>方言</a:t>
            </a:r>
            <a:r>
              <a:rPr lang="zh-CN">
                <a:latin typeface="Consolas"/>
                <a:ea typeface="Consolas"/>
              </a:rPr>
              <a:t>中对右移，逻辑与等运算支持欠佳，使用</a:t>
            </a:r>
            <a:r>
              <a:rPr lang="en-US">
                <a:latin typeface="Consolas"/>
                <a:ea typeface="Consolas"/>
              </a:rPr>
              <a:t>linalg.generic()</a:t>
            </a:r>
            <a:r>
              <a:rPr lang="zh-CN">
                <a:latin typeface="Consolas"/>
                <a:ea typeface="Consolas"/>
              </a:rPr>
              <a:t>对</a:t>
            </a:r>
            <a:r>
              <a:rPr lang="en-US">
                <a:latin typeface="Consolas"/>
                <a:ea typeface="Consolas"/>
              </a:rPr>
              <a:t>arith</a:t>
            </a:r>
            <a:r>
              <a:rPr lang="zh-CN">
                <a:latin typeface="Consolas"/>
                <a:ea typeface="Consolas"/>
              </a:rPr>
              <a:t>方言</a:t>
            </a:r>
            <a:r>
              <a:rPr lang="zh-CN">
                <a:latin typeface="Consolas"/>
                <a:ea typeface="Consolas"/>
              </a:rPr>
              <a:t>进行包装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/>
        <p:txBody>
          <a:bodyPr>
            <a:normAutofit fontScale="100000"/>
          </a:bodyPr>
          <a:lstStyle/>
          <a:p>
            <a:pPr>
              <a:buNone/>
            </a:pPr>
            <a:r>
              <a:rPr lang="zh-CN">
                <a:latin typeface="Microsoft YaHei"/>
                <a:ea typeface="Microsoft YaHei"/>
              </a:rPr>
              <a:t>随机数的质量检测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838200" y="1325462"/>
            <a:ext cx="4566652" cy="4666945"/>
          </a:xfrm>
        </p:spPr>
        <p:txBody>
          <a:bodyPr>
            <a:normAutofit fontScale="100000"/>
          </a:bodyPr>
          <a:lstStyle/>
          <a:p>
            <a:pPr>
              <a:buFont typeface="Arial" charset="0"/>
              <a:buChar char="•"/>
            </a:pPr>
            <a:r>
              <a:rPr lang="zh-CN" sz="2000">
                <a:latin typeface="Microsoft YaHei"/>
                <a:ea typeface="Microsoft YaHei"/>
              </a:rPr>
              <a:t>生成了</a:t>
            </a:r>
            <a:r>
              <a:rPr lang="en-US" sz="2000">
                <a:latin typeface="Consolas"/>
                <a:ea typeface="Consolas"/>
              </a:rPr>
              <a:t>128000</a:t>
            </a:r>
            <a:r>
              <a:rPr lang="zh-CN" sz="2000">
                <a:latin typeface="Microsoft YaHei"/>
                <a:ea typeface="Microsoft YaHei"/>
              </a:rPr>
              <a:t>个分布在</a:t>
            </a:r>
            <a:r>
              <a:rPr lang="en-US" sz="2000">
                <a:latin typeface="Consolas"/>
                <a:ea typeface="Consolas"/>
              </a:rPr>
              <a:t>[0,1)</a:t>
            </a:r>
            <a:r>
              <a:rPr lang="zh-CN" sz="2000">
                <a:latin typeface="Microsoft YaHei"/>
                <a:ea typeface="Microsoft YaHei"/>
              </a:rPr>
              <a:t>的</a:t>
            </a:r>
            <a:r>
              <a:rPr lang="zh-CN" sz="2000">
                <a:latin typeface="Microsoft YaHei"/>
                <a:ea typeface="Microsoft YaHei"/>
              </a:rPr>
              <a:t>随机数进行测试</a:t>
            </a:r>
            <a:endParaRPr/>
          </a:p>
          <a:p>
            <a:pPr>
              <a:buFont typeface="Arial" charset="0"/>
              <a:buChar char="•"/>
            </a:pPr>
            <a:r>
              <a:rPr lang="zh-CN" sz="2000" b="false">
                <a:latin typeface="Microsoft YaHei"/>
                <a:ea typeface="Microsoft YaHei"/>
              </a:rPr>
              <a:t>平均值</a:t>
            </a:r>
            <a:r>
              <a:rPr lang="en-US" sz="2000" b="true">
                <a:latin typeface="Microsoft YaHei"/>
                <a:ea typeface="Microsoft YaHei"/>
              </a:rPr>
              <a:t> </a:t>
            </a:r>
            <a:r>
              <a:rPr lang="en-US" sz="2000" b="true">
                <a:latin typeface="Consolas"/>
                <a:ea typeface="Consolas"/>
              </a:rPr>
              <a:t>Average = 0.4995</a:t>
            </a:r>
            <a:endParaRPr/>
          </a:p>
          <a:p>
            <a:pPr>
              <a:buFont typeface="Arial" charset="0"/>
              <a:buChar char="•"/>
            </a:pPr>
            <a:r>
              <a:rPr lang="zh-CN" sz="2000" b="false">
                <a:latin typeface="Microsoft YaHei"/>
                <a:ea typeface="Microsoft YaHei"/>
              </a:rPr>
              <a:t>方差</a:t>
            </a:r>
            <a:r>
              <a:rPr lang="en-US" sz="2000" b="true">
                <a:latin typeface="Microsoft YaHei"/>
                <a:ea typeface="Microsoft YaHei"/>
              </a:rPr>
              <a:t> </a:t>
            </a:r>
            <a:r>
              <a:rPr lang="en-US" sz="2000" b="true">
                <a:latin typeface="Consolas"/>
                <a:ea typeface="Consolas"/>
              </a:rPr>
              <a:t>Variance = 0.08315</a:t>
            </a:r>
            <a:endParaRPr/>
          </a:p>
          <a:p>
            <a:pPr>
              <a:buFont typeface="Arial" charset="0"/>
              <a:buChar char="•"/>
            </a:pPr>
            <a:r>
              <a:rPr lang="zh-CN" sz="2000">
                <a:latin typeface="Microsoft YaHei"/>
                <a:ea typeface="Microsoft YaHei"/>
              </a:rPr>
              <a:t>使用</a:t>
            </a:r>
            <a:r>
              <a:rPr sz="2000">
                <a:latin typeface="Microsoft YaHei"/>
                <a:ea typeface="Microsoft YaHei"/>
              </a:rPr>
              <a:t>卡方检验来判断生成的随机数是否均匀分布</a:t>
            </a:r>
            <a:endParaRPr/>
          </a:p>
          <a:p>
            <a:pPr>
              <a:buFont typeface="Arial" charset="0"/>
              <a:buChar char="•"/>
            </a:pPr>
            <a:r>
              <a:rPr lang="zh-CN" sz="2000">
                <a:latin typeface="Microsoft YaHei"/>
                <a:ea typeface="Microsoft YaHei"/>
              </a:rPr>
              <a:t>在显著性水平</a:t>
            </a:r>
            <a:r>
              <a:rPr lang="zh-CN" sz="2000" b="true">
                <a:latin typeface="Consolas"/>
                <a:ea typeface="Consolas"/>
              </a:rPr>
              <a:t>0.05</a:t>
            </a:r>
            <a:r>
              <a:rPr lang="zh-CN" sz="2000">
                <a:latin typeface="Microsoft YaHei"/>
                <a:ea typeface="Microsoft YaHei"/>
              </a:rPr>
              <a:t>时，临界值约为</a:t>
            </a:r>
            <a:r>
              <a:rPr lang="en-US" sz="2000" b="true">
                <a:latin typeface="Consolas"/>
                <a:ea typeface="Consolas"/>
              </a:rPr>
              <a:t>16.92</a:t>
            </a:r>
            <a:r>
              <a:rPr lang="zh-CN" sz="2000">
                <a:latin typeface="Microsoft YaHei"/>
                <a:ea typeface="Microsoft YaHei"/>
              </a:rPr>
              <a:t>。由于计算得到的卡方统计量</a:t>
            </a:r>
            <a:r>
              <a:rPr lang="en-US" sz="2000" b="true">
                <a:latin typeface="Consolas"/>
                <a:ea typeface="Consolas"/>
              </a:rPr>
              <a:t>6.15</a:t>
            </a:r>
            <a:r>
              <a:rPr lang="zh-CN" sz="2000">
                <a:latin typeface="Microsoft YaHei"/>
                <a:ea typeface="Microsoft YaHei"/>
              </a:rPr>
              <a:t>小于</a:t>
            </a:r>
            <a:r>
              <a:rPr lang="en-US" sz="2000" b="true">
                <a:latin typeface="Consolas"/>
                <a:ea typeface="Consolas"/>
              </a:rPr>
              <a:t>16.92</a:t>
            </a:r>
            <a:r>
              <a:rPr lang="zh-CN" sz="2000">
                <a:latin typeface="Microsoft YaHei"/>
                <a:ea typeface="Microsoft YaHei"/>
              </a:rPr>
              <a:t>，我们</a:t>
            </a:r>
            <a:r>
              <a:rPr lang="zh-CN" sz="2000" b="true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</a:rPr>
              <a:t>无法拒绝</a:t>
            </a:r>
            <a:r>
              <a:rPr sz="2000" b="true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</a:rPr>
              <a:t>随机数均匀分布在0到1之间</a:t>
            </a:r>
            <a:r>
              <a:rPr lang="zh-CN" sz="2000" b="true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</a:rPr>
              <a:t>的零假设</a:t>
            </a:r>
            <a:r>
              <a:rPr lang="zh-CN" sz="2000">
                <a:latin typeface="Microsoft YaHei"/>
                <a:ea typeface="Microsoft YaHei"/>
              </a:rPr>
              <a:t>。</a:t>
            </a:r>
            <a:endParaRPr/>
          </a:p>
        </p:txBody>
      </p:sp>
      <p:pic>
        <p:nvPicPr>
          <p:cNvPr id="10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5531936" y="1511824"/>
            <a:ext cx="6448759" cy="4294220"/>
          </a:xfrm>
          <a:prstGeom prst="rect"/>
        </p:spPr>
      </p:pic>
    </p:spTree>
  </p:cSld>
</p:sld>
</file>

<file path=ppt/slides/slide9.xml><?xml version="1.0" encoding="utf-8"?>
<p:sld xmlns:a="http://schemas.openxmlformats.org/drawingml/2006/main" xmlns:asvg="http://schemas.microsoft.com/office/drawing/2016/SVG/main" xmlns:p="http://schemas.openxmlformats.org/presentationml/2006/main" xmlns:r="http://schemas.openxmlformats.org/officeDocument/2006/relationships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 err="true"/>
              <a:t>tl.where</a:t>
            </a:r>
            <a:r>
              <a:rPr lang="zh-CN" altLang="en-US" dirty="false"/>
              <a:t>算子</a:t>
            </a:r>
            <a:endParaRPr dirty="false"/>
          </a:p>
        </p:txBody>
      </p:sp>
      <p:sp>
        <p:nvSpPr>
          <p:cNvPr id="13" name="Content Placeholder 3"/>
          <p:cNvSpPr>
            <a:spLocks noGrp="true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sz="2000" b="true"/>
              <a:t>工作进展</a:t>
            </a:r>
            <a:endParaRPr/>
          </a:p>
          <a:p>
            <a:pPr marL="342900" indent="-342900">
              <a:buFont typeface="Arial" charset="0"/>
              <a:buAutoNum type="circleNumDbPlain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调通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scalar 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单元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fp16/fp32/i32 where 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算子</a:t>
            </a:r>
            <a:endParaRPr/>
          </a:p>
          <a:p>
            <a:pPr marL="342900" indent="-342900">
              <a:buFont typeface="Arial" charset="0"/>
              <a:buAutoNum type="circleNumDbPlain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在降级时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davinci.select 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时发现需要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CSR 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的配合，故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在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DavinciIR 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加入了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setCmpMask 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指令，用于适应昇腾架构</a:t>
            </a:r>
            <a:endParaRPr/>
          </a:p>
          <a:p>
            <a:pPr>
              <a:buFont typeface="Wingdings" panose="05000000000000000000" pitchFamily="2" charset="2"/>
              <a:buChar char="§"/>
            </a:pPr>
            <a:r>
              <a:rPr lang="zh-CN" sz="2000" b="true"/>
              <a:t>待解决问题</a:t>
            </a:r>
            <a:endParaRPr/>
          </a:p>
          <a:p>
            <a:pPr marL="342900" indent="-342900">
              <a:buFont typeface="Arial" charset="0"/>
              <a:buAutoNum type="circleNumDbPlain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调研发现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Tiling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是非必须的，可以通过硬件避免，需要写一个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</a:rPr>
              <a:t>demo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验证一下</a:t>
            </a:r>
            <a:endParaRPr/>
          </a:p>
          <a:p>
            <a:pPr marL="342900" indent="-342900">
              <a:buFont typeface="Arial" charset="0"/>
              <a:buAutoNum type="circleNumDbPlain"/>
            </a:pPr>
            <a:r>
              <a:rPr lang="zh-CN" sz="2000">
                <a:solidFill>
                  <a:srgbClr val="000000">
                    <a:alpha val="100000"/>
                  </a:srgbClr>
                </a:solidFill>
              </a:rPr>
              <a:t>将两条 Davinci IR翻译为LLVM IR</a:t>
            </a:r>
            <a:endParaRPr/>
          </a:p>
        </p:txBody>
      </p:sp>
      <p:pic>
        <p:nvPicPr>
          <p:cNvPr id="14" name="Picture 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429" y="5751519"/>
            <a:ext cx="10187142" cy="970460"/>
          </a:xfrm>
          <a:prstGeom prst="rect">
            <a:avLst/>
          </a:prstGeom>
        </p:spPr>
      </p:pic>
      <p:pic>
        <p:nvPicPr>
          <p:cNvPr id="15" name="Graphic 5" descr="Marker with solid fill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r:embed="rId3"/>
              </a:ext>
            </a:extLst>
          </a:blip>
          <a:stretch>
            <a:fillRect/>
          </a:stretch>
        </p:blipFill>
        <p:spPr>
          <a:xfrm rot="0" flipH="false" flipV="false">
            <a:off x="9958556" y="5029234"/>
            <a:ext cx="1209336" cy="1209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/>
        <a:ea typeface="默认字体"/>
        <a:cs typeface=""/>
      </a:majorFont>
      <a:minorFont>
        <a:latin typeface="默认字体"/>
        <a:ea typeface="默认字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/>
        <a:ea typeface="默认字体"/>
        <a:cs typeface=""/>
      </a:majorFont>
      <a:minorFont>
        <a:latin typeface="默认字体"/>
        <a:ea typeface="默认字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/>
        <a:ea typeface="默认字体"/>
        <a:cs typeface=""/>
      </a:majorFont>
      <a:minorFont>
        <a:latin typeface="默认字体"/>
        <a:ea typeface="默认字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/>
        <a:ea typeface="默认字体"/>
        <a:cs typeface=""/>
      </a:majorFont>
      <a:minorFont>
        <a:latin typeface="默认字体"/>
        <a:ea typeface="默认字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2024-10-24T17:36:27Z</dcterms:created>
  <dcterms:modified xsi:type="dcterms:W3CDTF">2024-10-24T17:36:27Z</dcterms:modified>
</cp:coreProperties>
</file>