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689"/>
  </p:normalViewPr>
  <p:slideViewPr>
    <p:cSldViewPr snapToGrid="0" snapToObjects="1">
      <p:cViewPr>
        <p:scale>
          <a:sx n="119" d="100"/>
          <a:sy n="119" d="100"/>
        </p:scale>
        <p:origin x="-64"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65FE-35E2-3D4E-911E-E40410EAF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321AD-CD11-0747-9EC5-BE756ECA4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1807EF-6366-A844-8686-319C642747EF}"/>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5" name="Footer Placeholder 4">
            <a:extLst>
              <a:ext uri="{FF2B5EF4-FFF2-40B4-BE49-F238E27FC236}">
                <a16:creationId xmlns:a16="http://schemas.microsoft.com/office/drawing/2014/main" id="{5E85E60A-6733-9647-BB16-E8DFA2723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D1346-039F-6D48-B52C-198429CBC2A6}"/>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67328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3001-5DB5-9741-970E-1CA6AA0F88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849A7-1945-CF47-8534-957816C72E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158B7-8A5E-6247-B5CF-722068ACF628}"/>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5" name="Footer Placeholder 4">
            <a:extLst>
              <a:ext uri="{FF2B5EF4-FFF2-40B4-BE49-F238E27FC236}">
                <a16:creationId xmlns:a16="http://schemas.microsoft.com/office/drawing/2014/main" id="{C05E0FB8-78BF-F143-90D7-A46C6A7B0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98AA0-B5EB-484E-9F94-6C98E78363B9}"/>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352949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62C8B-F600-054B-B45B-BB0EFE3F63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BFFECB-E108-E341-9435-F51273E087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2D186-1FB1-A74D-834F-2AF5ED50ECEB}"/>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5" name="Footer Placeholder 4">
            <a:extLst>
              <a:ext uri="{FF2B5EF4-FFF2-40B4-BE49-F238E27FC236}">
                <a16:creationId xmlns:a16="http://schemas.microsoft.com/office/drawing/2014/main" id="{93F1F882-392D-A848-99C5-07BF3020A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BCAF7-D5BB-B04C-BAA9-15B75C22DA9F}"/>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390123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FBD3-B132-1443-90A1-B501B76B6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EC4BE-E5EC-F74F-B299-78F51B890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361D5-35FF-8948-95A8-2828D76E4B15}"/>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5" name="Footer Placeholder 4">
            <a:extLst>
              <a:ext uri="{FF2B5EF4-FFF2-40B4-BE49-F238E27FC236}">
                <a16:creationId xmlns:a16="http://schemas.microsoft.com/office/drawing/2014/main" id="{E71BB6E1-D920-9A44-8080-5713CCC10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154A9-C143-794D-A588-75AA0C9D3F5C}"/>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397797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289D-5E9B-5C4B-BE3C-764255038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F26882-75CD-274E-8001-A416FB360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DC7DE-C8D6-324F-9355-6A0EC2C4F37D}"/>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5" name="Footer Placeholder 4">
            <a:extLst>
              <a:ext uri="{FF2B5EF4-FFF2-40B4-BE49-F238E27FC236}">
                <a16:creationId xmlns:a16="http://schemas.microsoft.com/office/drawing/2014/main" id="{F4E42BBA-9C53-844F-9E9A-8CABCD2E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61312-FE5E-1F45-A8F6-06DCFB1915B6}"/>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19966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D356-C5B3-D348-800B-98998BA12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41628-DB8C-574C-AD16-6B1CA14EC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4F9235-141A-3A48-BE1F-E36AC6D3D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78AD44-389E-2A4F-AF7F-1063BD7B4827}"/>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6" name="Footer Placeholder 5">
            <a:extLst>
              <a:ext uri="{FF2B5EF4-FFF2-40B4-BE49-F238E27FC236}">
                <a16:creationId xmlns:a16="http://schemas.microsoft.com/office/drawing/2014/main" id="{BD5BCAC1-A5CE-4F4F-8334-51FDA9703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E8598-08A8-554F-87A5-3F04192B4D06}"/>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379961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CE54-8954-DC46-8F6B-AFC3E2D666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1181C4-D1D7-7F4C-B4A1-682214CD9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E481D4-83BF-5F41-A8FF-A3C298F828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E08378-76B5-B34B-8B4F-556EFBC14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92E61-B1B1-C642-9593-4977CC3BD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40EE1E-7D05-3F45-A087-E206A8B6A839}"/>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8" name="Footer Placeholder 7">
            <a:extLst>
              <a:ext uri="{FF2B5EF4-FFF2-40B4-BE49-F238E27FC236}">
                <a16:creationId xmlns:a16="http://schemas.microsoft.com/office/drawing/2014/main" id="{080592DA-EAD7-D842-BB12-32F5A065E8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F6678A-E54D-D242-9184-A58F8CACC4EF}"/>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280115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2645-20B5-9141-855C-F7D12D13D6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124EE0-D60E-DC48-BC7C-0294326FC007}"/>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4" name="Footer Placeholder 3">
            <a:extLst>
              <a:ext uri="{FF2B5EF4-FFF2-40B4-BE49-F238E27FC236}">
                <a16:creationId xmlns:a16="http://schemas.microsoft.com/office/drawing/2014/main" id="{CE787DF7-EA04-6F4D-8216-24B364F686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9C4203-5268-CF49-8037-0E711AB120FC}"/>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181770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71F7A-B58B-B147-958A-5890272A0786}"/>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3" name="Footer Placeholder 2">
            <a:extLst>
              <a:ext uri="{FF2B5EF4-FFF2-40B4-BE49-F238E27FC236}">
                <a16:creationId xmlns:a16="http://schemas.microsoft.com/office/drawing/2014/main" id="{CD0DCBE5-BC83-C54D-BE84-FF2DD78922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FB4F88-2CB4-5447-8779-914B80B456EB}"/>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8396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1B65-23FA-3648-9F78-6FF5A60D6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9D15DE-3AD1-B44F-974C-38B7E75BA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4590DD-344F-0F4B-8A92-4D948ECC5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BF1A3-D37D-1242-9D53-16E0DD566D64}"/>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6" name="Footer Placeholder 5">
            <a:extLst>
              <a:ext uri="{FF2B5EF4-FFF2-40B4-BE49-F238E27FC236}">
                <a16:creationId xmlns:a16="http://schemas.microsoft.com/office/drawing/2014/main" id="{F4F186E2-875B-644F-ADFE-727CFC37F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161D5-95F8-5448-B664-13B8BD0A732C}"/>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253406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1A26-9C7C-A344-8E75-7621463BD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588D64-3CB6-4840-88A8-A953269A1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6E78E-AB3A-4C42-BE09-4C2BE0DA3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05A7C-5724-C54C-9C3F-D9584110338E}"/>
              </a:ext>
            </a:extLst>
          </p:cNvPr>
          <p:cNvSpPr>
            <a:spLocks noGrp="1"/>
          </p:cNvSpPr>
          <p:nvPr>
            <p:ph type="dt" sz="half" idx="10"/>
          </p:nvPr>
        </p:nvSpPr>
        <p:spPr/>
        <p:txBody>
          <a:bodyPr/>
          <a:lstStyle/>
          <a:p>
            <a:fld id="{634E8FF2-5E36-9940-86F9-53A572E5BDA5}" type="datetimeFigureOut">
              <a:rPr lang="en-US" smtClean="0"/>
              <a:t>5/14/22</a:t>
            </a:fld>
            <a:endParaRPr lang="en-US"/>
          </a:p>
        </p:txBody>
      </p:sp>
      <p:sp>
        <p:nvSpPr>
          <p:cNvPr id="6" name="Footer Placeholder 5">
            <a:extLst>
              <a:ext uri="{FF2B5EF4-FFF2-40B4-BE49-F238E27FC236}">
                <a16:creationId xmlns:a16="http://schemas.microsoft.com/office/drawing/2014/main" id="{549E052A-0D72-914F-9E66-735B7FE99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068AE-891C-E342-9F42-29AACE4FBB15}"/>
              </a:ext>
            </a:extLst>
          </p:cNvPr>
          <p:cNvSpPr>
            <a:spLocks noGrp="1"/>
          </p:cNvSpPr>
          <p:nvPr>
            <p:ph type="sldNum" sz="quarter" idx="12"/>
          </p:nvPr>
        </p:nvSpPr>
        <p:spPr/>
        <p:txBody>
          <a:bodyPr/>
          <a:lstStyle/>
          <a:p>
            <a:fld id="{961D5EA7-E16A-F242-9795-A5D448F10414}" type="slidenum">
              <a:rPr lang="en-US" smtClean="0"/>
              <a:t>‹#›</a:t>
            </a:fld>
            <a:endParaRPr lang="en-US"/>
          </a:p>
        </p:txBody>
      </p:sp>
    </p:spTree>
    <p:extLst>
      <p:ext uri="{BB962C8B-B14F-4D97-AF65-F5344CB8AC3E}">
        <p14:creationId xmlns:p14="http://schemas.microsoft.com/office/powerpoint/2010/main" val="265507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096D2-0D26-E049-B922-24E9E115C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92F7A5-2ED9-7743-87CE-6F31B534F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A5EB4-61F8-CC47-A7B8-8B40E7F2A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E8FF2-5E36-9940-86F9-53A572E5BDA5}" type="datetimeFigureOut">
              <a:rPr lang="en-US" smtClean="0"/>
              <a:t>5/14/22</a:t>
            </a:fld>
            <a:endParaRPr lang="en-US"/>
          </a:p>
        </p:txBody>
      </p:sp>
      <p:sp>
        <p:nvSpPr>
          <p:cNvPr id="5" name="Footer Placeholder 4">
            <a:extLst>
              <a:ext uri="{FF2B5EF4-FFF2-40B4-BE49-F238E27FC236}">
                <a16:creationId xmlns:a16="http://schemas.microsoft.com/office/drawing/2014/main" id="{6558AE2F-F8DF-F64D-BF66-1C0ADAE7D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0F738F-D6DF-4844-B9D7-AB5CC8912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D5EA7-E16A-F242-9795-A5D448F10414}" type="slidenum">
              <a:rPr lang="en-US" smtClean="0"/>
              <a:t>‹#›</a:t>
            </a:fld>
            <a:endParaRPr lang="en-US"/>
          </a:p>
        </p:txBody>
      </p:sp>
    </p:spTree>
    <p:extLst>
      <p:ext uri="{BB962C8B-B14F-4D97-AF65-F5344CB8AC3E}">
        <p14:creationId xmlns:p14="http://schemas.microsoft.com/office/powerpoint/2010/main" val="329483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C4C4-6FE7-2242-B75D-ACEAC162C583}"/>
              </a:ext>
            </a:extLst>
          </p:cNvPr>
          <p:cNvSpPr>
            <a:spLocks noGrp="1"/>
          </p:cNvSpPr>
          <p:nvPr>
            <p:ph type="ctrTitle"/>
          </p:nvPr>
        </p:nvSpPr>
        <p:spPr/>
        <p:txBody>
          <a:bodyPr>
            <a:normAutofit/>
          </a:bodyPr>
          <a:lstStyle/>
          <a:p>
            <a:r>
              <a:rPr lang="en-US" dirty="0">
                <a:solidFill>
                  <a:srgbClr val="7030A0"/>
                </a:solidFill>
              </a:rPr>
              <a:t>Comparison between optimizers</a:t>
            </a:r>
          </a:p>
        </p:txBody>
      </p:sp>
      <p:sp>
        <p:nvSpPr>
          <p:cNvPr id="3" name="Subtitle 2">
            <a:extLst>
              <a:ext uri="{FF2B5EF4-FFF2-40B4-BE49-F238E27FC236}">
                <a16:creationId xmlns:a16="http://schemas.microsoft.com/office/drawing/2014/main" id="{940B3AC8-A74F-0B48-8F04-98891742CB73}"/>
              </a:ext>
            </a:extLst>
          </p:cNvPr>
          <p:cNvSpPr>
            <a:spLocks noGrp="1"/>
          </p:cNvSpPr>
          <p:nvPr>
            <p:ph type="subTitle" idx="1"/>
          </p:nvPr>
        </p:nvSpPr>
        <p:spPr/>
        <p:txBody>
          <a:bodyPr/>
          <a:lstStyle/>
          <a:p>
            <a:r>
              <a:rPr lang="en-US" dirty="0" err="1"/>
              <a:t>Zhitong</a:t>
            </a:r>
            <a:r>
              <a:rPr lang="en-US" dirty="0"/>
              <a:t> Xu(zx581)</a:t>
            </a:r>
          </a:p>
        </p:txBody>
      </p:sp>
      <p:pic>
        <p:nvPicPr>
          <p:cNvPr id="5" name="Picture 4" descr="New York University's Clean &amp; Modern Logo Stands Out As An Iconic Symbol |  DesignRush">
            <a:extLst>
              <a:ext uri="{FF2B5EF4-FFF2-40B4-BE49-F238E27FC236}">
                <a16:creationId xmlns:a16="http://schemas.microsoft.com/office/drawing/2014/main" id="{6A502250-2F25-D743-86A5-A9824C0C1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733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E084-7992-574B-A0AE-50058188EC05}"/>
              </a:ext>
            </a:extLst>
          </p:cNvPr>
          <p:cNvSpPr>
            <a:spLocks noGrp="1"/>
          </p:cNvSpPr>
          <p:nvPr>
            <p:ph type="title"/>
          </p:nvPr>
        </p:nvSpPr>
        <p:spPr/>
        <p:txBody>
          <a:bodyPr/>
          <a:lstStyle/>
          <a:p>
            <a:r>
              <a:rPr lang="en-US" b="1" dirty="0">
                <a:solidFill>
                  <a:srgbClr val="7030A0"/>
                </a:solidFill>
              </a:rPr>
              <a:t>Experiment evaluation</a:t>
            </a:r>
            <a:endParaRPr lang="en-US" dirty="0"/>
          </a:p>
        </p:txBody>
      </p:sp>
      <p:pic>
        <p:nvPicPr>
          <p:cNvPr id="5" name="Content Placeholder 4" descr="Chart&#10;&#10;Description automatically generated with low confidence">
            <a:extLst>
              <a:ext uri="{FF2B5EF4-FFF2-40B4-BE49-F238E27FC236}">
                <a16:creationId xmlns:a16="http://schemas.microsoft.com/office/drawing/2014/main" id="{5B146E53-E092-474F-8922-2A49D88C9A51}"/>
              </a:ext>
            </a:extLst>
          </p:cNvPr>
          <p:cNvPicPr>
            <a:picLocks noGrp="1" noChangeAspect="1"/>
          </p:cNvPicPr>
          <p:nvPr>
            <p:ph idx="1"/>
          </p:nvPr>
        </p:nvPicPr>
        <p:blipFill>
          <a:blip r:embed="rId2"/>
          <a:stretch>
            <a:fillRect/>
          </a:stretch>
        </p:blipFill>
        <p:spPr>
          <a:xfrm>
            <a:off x="6014508" y="1880054"/>
            <a:ext cx="5801784" cy="4351338"/>
          </a:xfrm>
        </p:spPr>
      </p:pic>
      <p:sp>
        <p:nvSpPr>
          <p:cNvPr id="9" name="TextBox 8">
            <a:extLst>
              <a:ext uri="{FF2B5EF4-FFF2-40B4-BE49-F238E27FC236}">
                <a16:creationId xmlns:a16="http://schemas.microsoft.com/office/drawing/2014/main" id="{D6578FDD-8952-0743-8CEB-F9CB861BD41D}"/>
              </a:ext>
            </a:extLst>
          </p:cNvPr>
          <p:cNvSpPr txBox="1"/>
          <p:nvPr/>
        </p:nvSpPr>
        <p:spPr>
          <a:xfrm>
            <a:off x="838200" y="1880054"/>
            <a:ext cx="4463143" cy="923330"/>
          </a:xfrm>
          <a:prstGeom prst="rect">
            <a:avLst/>
          </a:prstGeom>
          <a:noFill/>
        </p:spPr>
        <p:txBody>
          <a:bodyPr wrap="square" rtlCol="0">
            <a:spAutoFit/>
          </a:bodyPr>
          <a:lstStyle/>
          <a:p>
            <a:r>
              <a:rPr lang="en-US" dirty="0"/>
              <a:t>Here we showed when learning rate is at 0.01, all those optimizers will reaches 98% validation accuracy.</a:t>
            </a:r>
          </a:p>
        </p:txBody>
      </p:sp>
      <p:graphicFrame>
        <p:nvGraphicFramePr>
          <p:cNvPr id="12" name="Table 12">
            <a:extLst>
              <a:ext uri="{FF2B5EF4-FFF2-40B4-BE49-F238E27FC236}">
                <a16:creationId xmlns:a16="http://schemas.microsoft.com/office/drawing/2014/main" id="{A3A7CED9-3AB6-CA4C-9A99-FFB6F8992938}"/>
              </a:ext>
            </a:extLst>
          </p:cNvPr>
          <p:cNvGraphicFramePr>
            <a:graphicFrameLocks noGrp="1"/>
          </p:cNvGraphicFramePr>
          <p:nvPr>
            <p:extLst>
              <p:ext uri="{D42A27DB-BD31-4B8C-83A1-F6EECF244321}">
                <p14:modId xmlns:p14="http://schemas.microsoft.com/office/powerpoint/2010/main" val="1984579800"/>
              </p:ext>
            </p:extLst>
          </p:nvPr>
        </p:nvGraphicFramePr>
        <p:xfrm>
          <a:off x="930576" y="3069772"/>
          <a:ext cx="3641424" cy="3599400"/>
        </p:xfrm>
        <a:graphic>
          <a:graphicData uri="http://schemas.openxmlformats.org/drawingml/2006/table">
            <a:tbl>
              <a:tblPr firstRow="1" bandRow="1">
                <a:tableStyleId>{5940675A-B579-460E-94D1-54222C63F5DA}</a:tableStyleId>
              </a:tblPr>
              <a:tblGrid>
                <a:gridCol w="1213808">
                  <a:extLst>
                    <a:ext uri="{9D8B030D-6E8A-4147-A177-3AD203B41FA5}">
                      <a16:colId xmlns:a16="http://schemas.microsoft.com/office/drawing/2014/main" val="3439276156"/>
                    </a:ext>
                  </a:extLst>
                </a:gridCol>
                <a:gridCol w="1213808">
                  <a:extLst>
                    <a:ext uri="{9D8B030D-6E8A-4147-A177-3AD203B41FA5}">
                      <a16:colId xmlns:a16="http://schemas.microsoft.com/office/drawing/2014/main" val="669758672"/>
                    </a:ext>
                  </a:extLst>
                </a:gridCol>
                <a:gridCol w="1213808">
                  <a:extLst>
                    <a:ext uri="{9D8B030D-6E8A-4147-A177-3AD203B41FA5}">
                      <a16:colId xmlns:a16="http://schemas.microsoft.com/office/drawing/2014/main" val="2792174473"/>
                    </a:ext>
                  </a:extLst>
                </a:gridCol>
              </a:tblGrid>
              <a:tr h="599900">
                <a:tc>
                  <a:txBody>
                    <a:bodyPr/>
                    <a:lstStyle/>
                    <a:p>
                      <a:r>
                        <a:rPr lang="en-US" dirty="0"/>
                        <a:t>optimizer</a:t>
                      </a:r>
                    </a:p>
                  </a:txBody>
                  <a:tcPr/>
                </a:tc>
                <a:tc>
                  <a:txBody>
                    <a:bodyPr/>
                    <a:lstStyle/>
                    <a:p>
                      <a:r>
                        <a:rPr lang="en-US" dirty="0"/>
                        <a:t>TTA(98%)</a:t>
                      </a:r>
                    </a:p>
                  </a:txBody>
                  <a:tcPr/>
                </a:tc>
                <a:tc>
                  <a:txBody>
                    <a:bodyPr/>
                    <a:lstStyle/>
                    <a:p>
                      <a:r>
                        <a:rPr lang="en-US" dirty="0"/>
                        <a:t>Coeff var</a:t>
                      </a:r>
                    </a:p>
                  </a:txBody>
                  <a:tcPr/>
                </a:tc>
                <a:extLst>
                  <a:ext uri="{0D108BD9-81ED-4DB2-BD59-A6C34878D82A}">
                    <a16:rowId xmlns:a16="http://schemas.microsoft.com/office/drawing/2014/main" val="1159304677"/>
                  </a:ext>
                </a:extLst>
              </a:tr>
              <a:tr h="599900">
                <a:tc>
                  <a:txBody>
                    <a:bodyPr/>
                    <a:lstStyle/>
                    <a:p>
                      <a:r>
                        <a:rPr lang="en-US" sz="1400" dirty="0"/>
                        <a:t>SGD</a:t>
                      </a:r>
                    </a:p>
                  </a:txBody>
                  <a:tcPr/>
                </a:tc>
                <a:tc>
                  <a:txBody>
                    <a:bodyPr/>
                    <a:lstStyle/>
                    <a:p>
                      <a:r>
                        <a:rPr lang="en-US" sz="1400" dirty="0"/>
                        <a:t>1058</a:t>
                      </a:r>
                    </a:p>
                  </a:txBody>
                  <a:tcPr/>
                </a:tc>
                <a:tc>
                  <a:txBody>
                    <a:bodyPr/>
                    <a:lstStyle/>
                    <a:p>
                      <a:r>
                        <a:rPr lang="en-US" sz="1400" dirty="0"/>
                        <a:t>12.59%</a:t>
                      </a:r>
                    </a:p>
                  </a:txBody>
                  <a:tcPr/>
                </a:tc>
                <a:extLst>
                  <a:ext uri="{0D108BD9-81ED-4DB2-BD59-A6C34878D82A}">
                    <a16:rowId xmlns:a16="http://schemas.microsoft.com/office/drawing/2014/main" val="868067881"/>
                  </a:ext>
                </a:extLst>
              </a:tr>
              <a:tr h="599900">
                <a:tc>
                  <a:txBody>
                    <a:bodyPr/>
                    <a:lstStyle/>
                    <a:p>
                      <a:r>
                        <a:rPr lang="en-US" sz="1400" dirty="0"/>
                        <a:t>Momentum </a:t>
                      </a:r>
                    </a:p>
                  </a:txBody>
                  <a:tcPr/>
                </a:tc>
                <a:tc>
                  <a:txBody>
                    <a:bodyPr/>
                    <a:lstStyle/>
                    <a:p>
                      <a:r>
                        <a:rPr lang="en-US" sz="1400" dirty="0"/>
                        <a:t>615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10.98%</a:t>
                      </a:r>
                    </a:p>
                    <a:p>
                      <a:endParaRPr lang="en-US" sz="1400" dirty="0"/>
                    </a:p>
                  </a:txBody>
                  <a:tcPr/>
                </a:tc>
                <a:extLst>
                  <a:ext uri="{0D108BD9-81ED-4DB2-BD59-A6C34878D82A}">
                    <a16:rowId xmlns:a16="http://schemas.microsoft.com/office/drawing/2014/main" val="3605717257"/>
                  </a:ext>
                </a:extLst>
              </a:tr>
              <a:tr h="599900">
                <a:tc>
                  <a:txBody>
                    <a:bodyPr/>
                    <a:lstStyle/>
                    <a:p>
                      <a:r>
                        <a:rPr lang="en-US" sz="1400" dirty="0" err="1"/>
                        <a:t>Adagrad</a:t>
                      </a:r>
                      <a:endParaRPr lang="en-US" sz="1400" dirty="0"/>
                    </a:p>
                  </a:txBody>
                  <a:tcPr/>
                </a:tc>
                <a:tc>
                  <a:txBody>
                    <a:bodyPr/>
                    <a:lstStyle/>
                    <a:p>
                      <a:r>
                        <a:rPr lang="en-US" sz="1400" dirty="0"/>
                        <a:t>1268</a:t>
                      </a:r>
                    </a:p>
                  </a:txBody>
                  <a:tcPr/>
                </a:tc>
                <a:tc>
                  <a:txBody>
                    <a:bodyPr/>
                    <a:lstStyle/>
                    <a:p>
                      <a:r>
                        <a:rPr lang="en-US" sz="1400" dirty="0"/>
                        <a:t>13.87%</a:t>
                      </a:r>
                    </a:p>
                  </a:txBody>
                  <a:tcPr/>
                </a:tc>
                <a:extLst>
                  <a:ext uri="{0D108BD9-81ED-4DB2-BD59-A6C34878D82A}">
                    <a16:rowId xmlns:a16="http://schemas.microsoft.com/office/drawing/2014/main" val="511586204"/>
                  </a:ext>
                </a:extLst>
              </a:tr>
              <a:tr h="599900">
                <a:tc>
                  <a:txBody>
                    <a:bodyPr/>
                    <a:lstStyle/>
                    <a:p>
                      <a:r>
                        <a:rPr lang="en-US" sz="1400" dirty="0" err="1"/>
                        <a:t>RMSProp</a:t>
                      </a:r>
                      <a:endParaRPr lang="en-US" sz="1400" dirty="0"/>
                    </a:p>
                  </a:txBody>
                  <a:tcPr/>
                </a:tc>
                <a:tc>
                  <a:txBody>
                    <a:bodyPr/>
                    <a:lstStyle/>
                    <a:p>
                      <a:r>
                        <a:rPr lang="en-US" sz="1400" dirty="0"/>
                        <a:t>1317</a:t>
                      </a:r>
                    </a:p>
                  </a:txBody>
                  <a:tcPr/>
                </a:tc>
                <a:tc>
                  <a:txBody>
                    <a:bodyPr/>
                    <a:lstStyle/>
                    <a:p>
                      <a:r>
                        <a:rPr lang="en-US" sz="1400" dirty="0"/>
                        <a:t>15.11%</a:t>
                      </a:r>
                    </a:p>
                  </a:txBody>
                  <a:tcPr/>
                </a:tc>
                <a:extLst>
                  <a:ext uri="{0D108BD9-81ED-4DB2-BD59-A6C34878D82A}">
                    <a16:rowId xmlns:a16="http://schemas.microsoft.com/office/drawing/2014/main" val="3602697252"/>
                  </a:ext>
                </a:extLst>
              </a:tr>
              <a:tr h="599900">
                <a:tc>
                  <a:txBody>
                    <a:bodyPr/>
                    <a:lstStyle/>
                    <a:p>
                      <a:r>
                        <a:rPr lang="en-US" sz="1400" dirty="0"/>
                        <a:t>Adam</a:t>
                      </a:r>
                    </a:p>
                  </a:txBody>
                  <a:tcPr/>
                </a:tc>
                <a:tc>
                  <a:txBody>
                    <a:bodyPr/>
                    <a:lstStyle/>
                    <a:p>
                      <a:r>
                        <a:rPr lang="en-US" sz="1400" dirty="0"/>
                        <a:t>855</a:t>
                      </a:r>
                    </a:p>
                  </a:txBody>
                  <a:tcPr/>
                </a:tc>
                <a:tc>
                  <a:txBody>
                    <a:bodyPr/>
                    <a:lstStyle/>
                    <a:p>
                      <a:r>
                        <a:rPr lang="en-US" sz="1400" dirty="0"/>
                        <a:t>16.04%</a:t>
                      </a:r>
                    </a:p>
                  </a:txBody>
                  <a:tcPr/>
                </a:tc>
                <a:extLst>
                  <a:ext uri="{0D108BD9-81ED-4DB2-BD59-A6C34878D82A}">
                    <a16:rowId xmlns:a16="http://schemas.microsoft.com/office/drawing/2014/main" val="1507363419"/>
                  </a:ext>
                </a:extLst>
              </a:tr>
            </a:tbl>
          </a:graphicData>
        </a:graphic>
      </p:graphicFrame>
    </p:spTree>
    <p:extLst>
      <p:ext uri="{BB962C8B-B14F-4D97-AF65-F5344CB8AC3E}">
        <p14:creationId xmlns:p14="http://schemas.microsoft.com/office/powerpoint/2010/main" val="192782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2E99-D715-794B-8339-74D2337851E0}"/>
              </a:ext>
            </a:extLst>
          </p:cNvPr>
          <p:cNvSpPr>
            <a:spLocks noGrp="1"/>
          </p:cNvSpPr>
          <p:nvPr>
            <p:ph type="title"/>
          </p:nvPr>
        </p:nvSpPr>
        <p:spPr/>
        <p:txBody>
          <a:bodyPr/>
          <a:lstStyle/>
          <a:p>
            <a:r>
              <a:rPr lang="en-US" b="1" dirty="0">
                <a:solidFill>
                  <a:srgbClr val="7030A0"/>
                </a:solidFill>
              </a:rPr>
              <a:t>Conclusion and Application</a:t>
            </a:r>
          </a:p>
        </p:txBody>
      </p:sp>
      <p:sp>
        <p:nvSpPr>
          <p:cNvPr id="3" name="Content Placeholder 2">
            <a:extLst>
              <a:ext uri="{FF2B5EF4-FFF2-40B4-BE49-F238E27FC236}">
                <a16:creationId xmlns:a16="http://schemas.microsoft.com/office/drawing/2014/main" id="{812FC670-B043-6B48-AECA-9C4A04B3D7D9}"/>
              </a:ext>
            </a:extLst>
          </p:cNvPr>
          <p:cNvSpPr>
            <a:spLocks noGrp="1"/>
          </p:cNvSpPr>
          <p:nvPr>
            <p:ph idx="1"/>
          </p:nvPr>
        </p:nvSpPr>
        <p:spPr/>
        <p:txBody>
          <a:bodyPr>
            <a:normAutofit lnSpcReduction="10000"/>
          </a:bodyPr>
          <a:lstStyle/>
          <a:p>
            <a:r>
              <a:rPr lang="en-US" dirty="0"/>
              <a:t>Choice of initial learning rate is more important than optimizer.(In hyperparameter optimization, we should consider fix learning rate first during grid search)</a:t>
            </a:r>
          </a:p>
          <a:p>
            <a:r>
              <a:rPr lang="en-US" dirty="0"/>
              <a:t>If learning rate is not clear, use Adam, since it used exponential moving average on both gradient and learning rate.(More freedom)</a:t>
            </a:r>
          </a:p>
          <a:p>
            <a:r>
              <a:rPr lang="en-US" dirty="0"/>
              <a:t>Avoid </a:t>
            </a:r>
            <a:r>
              <a:rPr lang="en-US" dirty="0" err="1"/>
              <a:t>Adagrad</a:t>
            </a:r>
            <a:r>
              <a:rPr lang="en-US" dirty="0"/>
              <a:t> unless dataset has sparse features.</a:t>
            </a:r>
          </a:p>
          <a:p>
            <a:r>
              <a:rPr lang="en-US" dirty="0"/>
              <a:t>If confident about learning rate, then use SGD with momentum.</a:t>
            </a:r>
          </a:p>
          <a:p>
            <a:r>
              <a:rPr lang="en-US" dirty="0"/>
              <a:t>Some new paper shows SGD with </a:t>
            </a:r>
            <a:r>
              <a:rPr lang="en-US" dirty="0" err="1"/>
              <a:t>lr</a:t>
            </a:r>
            <a:r>
              <a:rPr lang="en-US" dirty="0"/>
              <a:t> schedule is better, and advise people to stay away from adaptive learning rate.(Similar to result shown)</a:t>
            </a:r>
          </a:p>
        </p:txBody>
      </p:sp>
    </p:spTree>
    <p:extLst>
      <p:ext uri="{BB962C8B-B14F-4D97-AF65-F5344CB8AC3E}">
        <p14:creationId xmlns:p14="http://schemas.microsoft.com/office/powerpoint/2010/main" val="213920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4477-D32D-494A-BCA0-7E6421A204AC}"/>
              </a:ext>
            </a:extLst>
          </p:cNvPr>
          <p:cNvSpPr>
            <a:spLocks noGrp="1"/>
          </p:cNvSpPr>
          <p:nvPr>
            <p:ph type="title"/>
          </p:nvPr>
        </p:nvSpPr>
        <p:spPr/>
        <p:txBody>
          <a:bodyPr/>
          <a:lstStyle/>
          <a:p>
            <a:r>
              <a:rPr lang="en-US" dirty="0" err="1"/>
              <a:t>Github</a:t>
            </a:r>
            <a:r>
              <a:rPr lang="en-US" dirty="0"/>
              <a:t>:</a:t>
            </a:r>
          </a:p>
        </p:txBody>
      </p:sp>
      <p:sp>
        <p:nvSpPr>
          <p:cNvPr id="3" name="Content Placeholder 2">
            <a:extLst>
              <a:ext uri="{FF2B5EF4-FFF2-40B4-BE49-F238E27FC236}">
                <a16:creationId xmlns:a16="http://schemas.microsoft.com/office/drawing/2014/main" id="{9ED11891-0349-9B4E-92B9-D5BEC084EEF7}"/>
              </a:ext>
            </a:extLst>
          </p:cNvPr>
          <p:cNvSpPr>
            <a:spLocks noGrp="1"/>
          </p:cNvSpPr>
          <p:nvPr>
            <p:ph idx="1"/>
          </p:nvPr>
        </p:nvSpPr>
        <p:spPr/>
        <p:txBody>
          <a:bodyPr/>
          <a:lstStyle/>
          <a:p>
            <a:r>
              <a:rPr lang="en-US" dirty="0"/>
              <a:t>https://</a:t>
            </a:r>
            <a:r>
              <a:rPr lang="en-US" dirty="0" err="1"/>
              <a:t>github.com</a:t>
            </a:r>
            <a:r>
              <a:rPr lang="en-US" dirty="0"/>
              <a:t>/XZT008/CSCI-GA-3033/tree/main/project</a:t>
            </a:r>
          </a:p>
        </p:txBody>
      </p:sp>
    </p:spTree>
    <p:extLst>
      <p:ext uri="{BB962C8B-B14F-4D97-AF65-F5344CB8AC3E}">
        <p14:creationId xmlns:p14="http://schemas.microsoft.com/office/powerpoint/2010/main" val="40859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6C26-6DB1-2D43-80C9-005BD551FE84}"/>
              </a:ext>
            </a:extLst>
          </p:cNvPr>
          <p:cNvSpPr>
            <a:spLocks noGrp="1"/>
          </p:cNvSpPr>
          <p:nvPr>
            <p:ph type="title"/>
          </p:nvPr>
        </p:nvSpPr>
        <p:spPr>
          <a:xfrm>
            <a:off x="838200" y="365125"/>
            <a:ext cx="5257800" cy="3448592"/>
          </a:xfrm>
        </p:spPr>
        <p:txBody>
          <a:bodyPr/>
          <a:lstStyle/>
          <a:p>
            <a:r>
              <a:rPr lang="en-US" sz="2800" b="1" dirty="0">
                <a:solidFill>
                  <a:srgbClr val="7030A0"/>
                </a:solidFill>
              </a:rPr>
              <a:t>Goal:</a:t>
            </a:r>
            <a:br>
              <a:rPr lang="en-US" b="1" dirty="0"/>
            </a:br>
            <a:r>
              <a:rPr lang="en-US" sz="1800" b="1" dirty="0"/>
              <a:t>Compare between Mini-Batch SGD, SGD with momentum, </a:t>
            </a:r>
            <a:r>
              <a:rPr lang="en-US" sz="1800" b="1" dirty="0" err="1"/>
              <a:t>Adagrad</a:t>
            </a:r>
            <a:r>
              <a:rPr lang="en-US" sz="1800" b="1" dirty="0"/>
              <a:t>, </a:t>
            </a:r>
            <a:r>
              <a:rPr lang="en-US" sz="1800" b="1" dirty="0" err="1"/>
              <a:t>RMSProp</a:t>
            </a:r>
            <a:r>
              <a:rPr lang="en-US" sz="1800" b="1" dirty="0"/>
              <a:t>, and Adam to see which optimizer will perform the best with given hyperparameters(Learning rate, hyperparameter for optimizers). </a:t>
            </a:r>
            <a:br>
              <a:rPr lang="en-US" sz="1800" b="1" dirty="0"/>
            </a:br>
            <a:r>
              <a:rPr lang="en-US" sz="1800" b="1" dirty="0"/>
              <a:t>-Running time</a:t>
            </a:r>
            <a:br>
              <a:rPr lang="en-US" sz="1800" b="1" dirty="0"/>
            </a:br>
            <a:r>
              <a:rPr lang="en-US" sz="1800" b="1" dirty="0"/>
              <a:t>-Coefficient variance</a:t>
            </a:r>
            <a:endParaRPr lang="en-US" b="1" dirty="0"/>
          </a:p>
        </p:txBody>
      </p:sp>
      <p:sp>
        <p:nvSpPr>
          <p:cNvPr id="3" name="Content Placeholder 2">
            <a:extLst>
              <a:ext uri="{FF2B5EF4-FFF2-40B4-BE49-F238E27FC236}">
                <a16:creationId xmlns:a16="http://schemas.microsoft.com/office/drawing/2014/main" id="{F607F3FE-1B04-6649-92E7-5760D57C0916}"/>
              </a:ext>
            </a:extLst>
          </p:cNvPr>
          <p:cNvSpPr>
            <a:spLocks noGrp="1"/>
          </p:cNvSpPr>
          <p:nvPr>
            <p:ph idx="1"/>
          </p:nvPr>
        </p:nvSpPr>
        <p:spPr>
          <a:xfrm>
            <a:off x="838200" y="3813717"/>
            <a:ext cx="10515600" cy="2363246"/>
          </a:xfrm>
        </p:spPr>
        <p:txBody>
          <a:bodyPr/>
          <a:lstStyle/>
          <a:p>
            <a:pPr marL="0" indent="0">
              <a:buNone/>
            </a:pPr>
            <a:r>
              <a:rPr lang="en-US" dirty="0">
                <a:solidFill>
                  <a:srgbClr val="7030A0"/>
                </a:solidFill>
              </a:rPr>
              <a:t>Approach:</a:t>
            </a:r>
          </a:p>
          <a:p>
            <a:pPr marL="342900" indent="-342900">
              <a:buAutoNum type="arabicPeriod"/>
            </a:pPr>
            <a:r>
              <a:rPr lang="en-US" sz="1800" dirty="0"/>
              <a:t>Theoretical comparison between optimizers weight update equation and see which one should perform the best on what scenario.</a:t>
            </a:r>
          </a:p>
          <a:p>
            <a:pPr marL="342900" indent="-342900">
              <a:buAutoNum type="arabicPeriod"/>
            </a:pPr>
            <a:r>
              <a:rPr lang="en-US" sz="1800" dirty="0"/>
              <a:t>By giving specific hyperparameter values, compare if theoretical analysis holds.</a:t>
            </a:r>
          </a:p>
          <a:p>
            <a:pPr marL="342900" indent="-342900">
              <a:buAutoNum type="arabicPeriod"/>
            </a:pPr>
            <a:r>
              <a:rPr lang="en-US" sz="1800" dirty="0"/>
              <a:t>Generalize result.</a:t>
            </a:r>
          </a:p>
        </p:txBody>
      </p:sp>
      <p:pic>
        <p:nvPicPr>
          <p:cNvPr id="4" name="Picture 4" descr="New York University's Clean &amp; Modern Logo Stands Out As An Iconic Symbol |  DesignRush">
            <a:extLst>
              <a:ext uri="{FF2B5EF4-FFF2-40B4-BE49-F238E27FC236}">
                <a16:creationId xmlns:a16="http://schemas.microsoft.com/office/drawing/2014/main" id="{19A0024E-C1E5-254E-A392-B2C04DDC6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08DB20-903F-BA45-92CD-D3DD09930248}"/>
              </a:ext>
            </a:extLst>
          </p:cNvPr>
          <p:cNvSpPr txBox="1"/>
          <p:nvPr/>
        </p:nvSpPr>
        <p:spPr>
          <a:xfrm>
            <a:off x="6096000" y="1101105"/>
            <a:ext cx="5257800" cy="1077218"/>
          </a:xfrm>
          <a:prstGeom prst="rect">
            <a:avLst/>
          </a:prstGeom>
          <a:noFill/>
        </p:spPr>
        <p:txBody>
          <a:bodyPr wrap="square" rtlCol="0">
            <a:spAutoFit/>
          </a:bodyPr>
          <a:lstStyle/>
          <a:p>
            <a:pPr lvl="1"/>
            <a:r>
              <a:rPr lang="en-US" sz="2800" dirty="0">
                <a:solidFill>
                  <a:srgbClr val="7030A0"/>
                </a:solidFill>
              </a:rPr>
              <a:t>Value and benefit:</a:t>
            </a:r>
            <a:br>
              <a:rPr lang="en-US" sz="2800" dirty="0"/>
            </a:br>
            <a:r>
              <a:rPr lang="en-US" dirty="0"/>
              <a:t>To see if Adaptive optimizers have high generalization gap.</a:t>
            </a:r>
          </a:p>
        </p:txBody>
      </p:sp>
    </p:spTree>
    <p:extLst>
      <p:ext uri="{BB962C8B-B14F-4D97-AF65-F5344CB8AC3E}">
        <p14:creationId xmlns:p14="http://schemas.microsoft.com/office/powerpoint/2010/main" val="223636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1B1-D197-D242-B54D-4E83DE49296A}"/>
              </a:ext>
            </a:extLst>
          </p:cNvPr>
          <p:cNvSpPr>
            <a:spLocks noGrp="1"/>
          </p:cNvSpPr>
          <p:nvPr>
            <p:ph type="title"/>
          </p:nvPr>
        </p:nvSpPr>
        <p:spPr/>
        <p:txBody>
          <a:bodyPr>
            <a:normAutofit/>
          </a:bodyPr>
          <a:lstStyle/>
          <a:p>
            <a:r>
              <a:rPr lang="en-US" b="1" dirty="0">
                <a:solidFill>
                  <a:srgbClr val="7030A0"/>
                </a:solidFill>
              </a:rPr>
              <a:t>Motivation:</a:t>
            </a:r>
          </a:p>
        </p:txBody>
      </p:sp>
      <p:sp>
        <p:nvSpPr>
          <p:cNvPr id="3" name="Content Placeholder 2">
            <a:extLst>
              <a:ext uri="{FF2B5EF4-FFF2-40B4-BE49-F238E27FC236}">
                <a16:creationId xmlns:a16="http://schemas.microsoft.com/office/drawing/2014/main" id="{91EB65DB-C151-F143-A936-6E3B1D077B22}"/>
              </a:ext>
            </a:extLst>
          </p:cNvPr>
          <p:cNvSpPr>
            <a:spLocks noGrp="1"/>
          </p:cNvSpPr>
          <p:nvPr>
            <p:ph idx="1"/>
          </p:nvPr>
        </p:nvSpPr>
        <p:spPr/>
        <p:txBody>
          <a:bodyPr/>
          <a:lstStyle/>
          <a:p>
            <a:r>
              <a:rPr lang="en-US" dirty="0"/>
              <a:t>All neural network need a optimizer and concept of optimizer is simple. Either change learning rate or gradient.</a:t>
            </a:r>
          </a:p>
          <a:p>
            <a:r>
              <a:rPr lang="en-US" dirty="0"/>
              <a:t>Except momentum, all those optimizers are created within last decades.</a:t>
            </a:r>
          </a:p>
          <a:p>
            <a:r>
              <a:rPr lang="en-US" dirty="0"/>
              <a:t>Not much information about how to choose optimizers on internet.(People just recommend Adam in most post )</a:t>
            </a:r>
          </a:p>
          <a:p>
            <a:r>
              <a:rPr lang="en-US" dirty="0"/>
              <a:t>New studies shown to oppose use of adaptive methods.</a:t>
            </a:r>
          </a:p>
          <a:p>
            <a:pPr marL="0" indent="0">
              <a:buNone/>
            </a:pPr>
            <a:endParaRPr lang="en-US" dirty="0"/>
          </a:p>
        </p:txBody>
      </p:sp>
      <p:pic>
        <p:nvPicPr>
          <p:cNvPr id="4" name="Picture 3" descr="New York University's Clean &amp; Modern Logo Stands Out As An Iconic Symbol |  DesignRush">
            <a:extLst>
              <a:ext uri="{FF2B5EF4-FFF2-40B4-BE49-F238E27FC236}">
                <a16:creationId xmlns:a16="http://schemas.microsoft.com/office/drawing/2014/main" id="{934B31F2-04E4-304C-A074-44BC6012D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37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8F45-997E-FB4D-B4DB-4DFA019C9B28}"/>
              </a:ext>
            </a:extLst>
          </p:cNvPr>
          <p:cNvSpPr>
            <a:spLocks noGrp="1"/>
          </p:cNvSpPr>
          <p:nvPr>
            <p:ph type="title"/>
          </p:nvPr>
        </p:nvSpPr>
        <p:spPr/>
        <p:txBody>
          <a:bodyPr/>
          <a:lstStyle/>
          <a:p>
            <a:r>
              <a:rPr lang="en-US" b="1" dirty="0">
                <a:solidFill>
                  <a:srgbClr val="7030A0"/>
                </a:solidFill>
              </a:rPr>
              <a:t>Technical Challenges:</a:t>
            </a:r>
          </a:p>
        </p:txBody>
      </p:sp>
      <p:sp>
        <p:nvSpPr>
          <p:cNvPr id="3" name="Content Placeholder 2">
            <a:extLst>
              <a:ext uri="{FF2B5EF4-FFF2-40B4-BE49-F238E27FC236}">
                <a16:creationId xmlns:a16="http://schemas.microsoft.com/office/drawing/2014/main" id="{8E88B6CA-595C-D84A-B4E4-E233417D56F4}"/>
              </a:ext>
            </a:extLst>
          </p:cNvPr>
          <p:cNvSpPr>
            <a:spLocks noGrp="1"/>
          </p:cNvSpPr>
          <p:nvPr>
            <p:ph idx="1"/>
          </p:nvPr>
        </p:nvSpPr>
        <p:spPr/>
        <p:txBody>
          <a:bodyPr/>
          <a:lstStyle/>
          <a:p>
            <a:r>
              <a:rPr lang="en-US" dirty="0"/>
              <a:t>Need to build a CNN that have a high validation accuracy(98%) on dataset.</a:t>
            </a:r>
          </a:p>
          <a:p>
            <a:r>
              <a:rPr lang="en-US" dirty="0"/>
              <a:t>Grid search to optimize hyperparameters for SGD.</a:t>
            </a:r>
          </a:p>
          <a:p>
            <a:r>
              <a:rPr lang="en-US" dirty="0"/>
              <a:t>Compare how well each optimizer generalize.</a:t>
            </a:r>
          </a:p>
          <a:p>
            <a:endParaRPr lang="en-US" dirty="0"/>
          </a:p>
          <a:p>
            <a:endParaRPr lang="en-US" dirty="0"/>
          </a:p>
        </p:txBody>
      </p:sp>
      <p:pic>
        <p:nvPicPr>
          <p:cNvPr id="4" name="Picture 3" descr="New York University's Clean &amp; Modern Logo Stands Out As An Iconic Symbol |  DesignRush">
            <a:extLst>
              <a:ext uri="{FF2B5EF4-FFF2-40B4-BE49-F238E27FC236}">
                <a16:creationId xmlns:a16="http://schemas.microsoft.com/office/drawing/2014/main" id="{EA499F3E-F1E8-DF47-B6D2-D3A0FB4B2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97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AFF1-59AB-C24F-BC9F-510501C0D8E3}"/>
              </a:ext>
            </a:extLst>
          </p:cNvPr>
          <p:cNvSpPr>
            <a:spLocks noGrp="1"/>
          </p:cNvSpPr>
          <p:nvPr>
            <p:ph type="title"/>
          </p:nvPr>
        </p:nvSpPr>
        <p:spPr/>
        <p:txBody>
          <a:bodyPr/>
          <a:lstStyle/>
          <a:p>
            <a:r>
              <a:rPr lang="en-US" b="1" dirty="0">
                <a:solidFill>
                  <a:srgbClr val="7030A0"/>
                </a:solidFill>
              </a:rPr>
              <a:t>Approach-theoretical analysis:</a:t>
            </a:r>
          </a:p>
        </p:txBody>
      </p:sp>
      <p:pic>
        <p:nvPicPr>
          <p:cNvPr id="4" name="Picture 3" descr="New York University's Clean &amp; Modern Logo Stands Out As An Iconic Symbol |  DesignRush">
            <a:extLst>
              <a:ext uri="{FF2B5EF4-FFF2-40B4-BE49-F238E27FC236}">
                <a16:creationId xmlns:a16="http://schemas.microsoft.com/office/drawing/2014/main" id="{C7B048CF-9A1F-3E45-91F5-8A13029E2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FFE60F3-0193-D04A-AB94-1D6DCF6122E8}"/>
                  </a:ext>
                </a:extLst>
              </p:cNvPr>
              <p:cNvSpPr txBox="1"/>
              <p:nvPr/>
            </p:nvSpPr>
            <p:spPr>
              <a:xfrm>
                <a:off x="325600" y="1569156"/>
                <a:ext cx="3794843" cy="4561762"/>
              </a:xfrm>
              <a:prstGeom prst="rect">
                <a:avLst/>
              </a:prstGeom>
              <a:noFill/>
            </p:spPr>
            <p:txBody>
              <a:bodyPr wrap="square" rtlCol="0">
                <a:spAutoFit/>
              </a:bodyPr>
              <a:lstStyle/>
              <a:p>
                <a:r>
                  <a:rPr lang="en-US" dirty="0"/>
                  <a:t>Mini Batch SGD:</a:t>
                </a: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𝜂</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𝑑𝐿</m:t>
                          </m:r>
                        </m:num>
                        <m:den>
                          <m:r>
                            <a:rPr lang="en-US" b="0" i="1" smtClean="0">
                              <a:latin typeface="Cambria Math" panose="02040503050406030204" pitchFamily="18" charset="0"/>
                              <a:ea typeface="Cambria Math" panose="02040503050406030204" pitchFamily="18" charset="0"/>
                            </a:rPr>
                            <m:t>𝑑</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𝑡</m:t>
                              </m:r>
                            </m:sub>
                          </m:sSub>
                        </m:den>
                      </m:f>
                    </m:oMath>
                  </m:oMathPara>
                </a14:m>
                <a:endParaRPr lang="en-US" b="0" dirty="0">
                  <a:ea typeface="Cambria Math" panose="02040503050406030204" pitchFamily="18" charset="0"/>
                </a:endParaRPr>
              </a:p>
              <a:p>
                <a:r>
                  <a:rPr lang="en-US" dirty="0"/>
                  <a:t>SGD with momentum:</a:t>
                </a: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𝑡</m:t>
                          </m:r>
                        </m:sub>
                      </m:sSub>
                    </m:oMath>
                  </m:oMathPara>
                </a14:m>
                <a:endParaRPr lang="en-US"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𝑑𝐿</m:t>
                          </m:r>
                        </m:num>
                        <m:den>
                          <m:r>
                            <a:rPr lang="en-US" b="0" i="1" smtClean="0">
                              <a:latin typeface="Cambria Math" panose="02040503050406030204" pitchFamily="18" charset="0"/>
                              <a:ea typeface="Cambria Math" panose="02040503050406030204" pitchFamily="18" charset="0"/>
                            </a:rPr>
                            <m:t>𝑑</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𝑡</m:t>
                              </m:r>
                            </m:sub>
                          </m:sSub>
                        </m:den>
                      </m:f>
                    </m:oMath>
                  </m:oMathPara>
                </a14:m>
                <a:endParaRPr lang="en-US" dirty="0"/>
              </a:p>
              <a:p>
                <a:endParaRPr lang="en-US" dirty="0"/>
              </a:p>
              <a:p>
                <a:r>
                  <a:rPr lang="en-US" dirty="0"/>
                  <a:t>Hence momentum can be interpreted as exponential average, where the value of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dirty="0"/>
                  <a:t> is between 0 and 1. Small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dirty="0"/>
                  <a:t> means we favor newly calculated weight, and large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dirty="0"/>
                  <a:t> implies that we favor previous result. When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dirty="0"/>
                  <a:t>=0, Mini batch SGD is the same as SGD with momentum.</a:t>
                </a:r>
              </a:p>
            </p:txBody>
          </p:sp>
        </mc:Choice>
        <mc:Fallback>
          <p:sp>
            <p:nvSpPr>
              <p:cNvPr id="5" name="TextBox 4">
                <a:extLst>
                  <a:ext uri="{FF2B5EF4-FFF2-40B4-BE49-F238E27FC236}">
                    <a16:creationId xmlns:a16="http://schemas.microsoft.com/office/drawing/2014/main" id="{8FFE60F3-0193-D04A-AB94-1D6DCF6122E8}"/>
                  </a:ext>
                </a:extLst>
              </p:cNvPr>
              <p:cNvSpPr txBox="1">
                <a:spLocks noRot="1" noChangeAspect="1" noMove="1" noResize="1" noEditPoints="1" noAdjustHandles="1" noChangeArrowheads="1" noChangeShapeType="1" noTextEdit="1"/>
              </p:cNvSpPr>
              <p:nvPr/>
            </p:nvSpPr>
            <p:spPr>
              <a:xfrm>
                <a:off x="325600" y="1569156"/>
                <a:ext cx="3794843" cy="4561762"/>
              </a:xfrm>
              <a:prstGeom prst="rect">
                <a:avLst/>
              </a:prstGeom>
              <a:blipFill>
                <a:blip r:embed="rId3"/>
                <a:stretch>
                  <a:fillRect l="-1333" t="-556" r="-333" b="-138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88C5D65-FABB-2043-AE97-E82FF2D21218}"/>
              </a:ext>
            </a:extLst>
          </p:cNvPr>
          <p:cNvSpPr txBox="1"/>
          <p:nvPr/>
        </p:nvSpPr>
        <p:spPr>
          <a:xfrm>
            <a:off x="4413956" y="1620481"/>
            <a:ext cx="7620000" cy="2862322"/>
          </a:xfrm>
          <a:prstGeom prst="rect">
            <a:avLst/>
          </a:prstGeom>
          <a:noFill/>
        </p:spPr>
        <p:txBody>
          <a:bodyPr wrap="square" rtlCol="0">
            <a:spAutoFit/>
          </a:bodyPr>
          <a:lstStyle/>
          <a:p>
            <a:r>
              <a:rPr lang="en-US" dirty="0"/>
              <a:t>Advantage and potential problem with momentum:</a:t>
            </a:r>
          </a:p>
          <a:p>
            <a:r>
              <a:rPr lang="en-US" dirty="0"/>
              <a:t>By taking exponential average, every weight update will take consideration of several previous weight update. Hence, we can move quickly on direction with small but consistent gradient, and slow on inconsistent gradient. (This can be looked as decreasing the noise cause by stochasticity.)</a:t>
            </a:r>
          </a:p>
          <a:p>
            <a:endParaRPr lang="en-US" dirty="0"/>
          </a:p>
          <a:p>
            <a:r>
              <a:rPr lang="en-US" dirty="0"/>
              <a:t>But the potential problem is when loss function is reaching global minimum. Since there is no prior knowledge to inform optimizer that we are reaching global minimum, and the momentum is large, it is likely that we pass it. (This scenario will be more likely to occur when learning rate is large.)</a:t>
            </a:r>
          </a:p>
        </p:txBody>
      </p:sp>
    </p:spTree>
    <p:extLst>
      <p:ext uri="{BB962C8B-B14F-4D97-AF65-F5344CB8AC3E}">
        <p14:creationId xmlns:p14="http://schemas.microsoft.com/office/powerpoint/2010/main" val="422396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4C7F-7837-AA4C-B230-02A9B941CEAD}"/>
              </a:ext>
            </a:extLst>
          </p:cNvPr>
          <p:cNvSpPr>
            <a:spLocks noGrp="1"/>
          </p:cNvSpPr>
          <p:nvPr>
            <p:ph type="title"/>
          </p:nvPr>
        </p:nvSpPr>
        <p:spPr/>
        <p:txBody>
          <a:bodyPr/>
          <a:lstStyle/>
          <a:p>
            <a:r>
              <a:rPr lang="en-US" b="1" dirty="0">
                <a:solidFill>
                  <a:srgbClr val="7030A0"/>
                </a:solidFill>
              </a:rPr>
              <a:t>Approach-theoretical analysis: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B32F30-ACF5-1749-8163-16AA868DD361}"/>
                  </a:ext>
                </a:extLst>
              </p:cNvPr>
              <p:cNvSpPr>
                <a:spLocks noGrp="1"/>
              </p:cNvSpPr>
              <p:nvPr>
                <p:ph idx="1"/>
              </p:nvPr>
            </p:nvSpPr>
            <p:spPr>
              <a:xfrm>
                <a:off x="838200" y="1501422"/>
                <a:ext cx="3609622" cy="4675541"/>
              </a:xfrm>
            </p:spPr>
            <p:txBody>
              <a:bodyPr>
                <a:normAutofit/>
              </a:bodyPr>
              <a:lstStyle/>
              <a:p>
                <a:pPr marL="0" indent="0">
                  <a:buNone/>
                </a:pPr>
                <a:r>
                  <a:rPr lang="en-US" sz="1800" dirty="0"/>
                  <a:t>Adagrad:</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𝜂</m:t>
                          </m:r>
                        </m:num>
                        <m:den>
                          <m:rad>
                            <m:radPr>
                              <m:degHide m:val="on"/>
                              <m:ctrlPr>
                                <a:rPr lang="en-US" sz="1800" b="0" i="1" smtClean="0">
                                  <a:latin typeface="Cambria Math" panose="02040503050406030204" pitchFamily="18" charset="0"/>
                                </a:rPr>
                              </m:ctrlPr>
                            </m:radPr>
                            <m:deg/>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e>
                          </m:rad>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𝑑𝐿</m:t>
                          </m:r>
                        </m:num>
                        <m:den>
                          <m:r>
                            <a:rPr lang="en-US" sz="1800" b="0" i="1" smtClean="0">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sub>
                          </m:sSub>
                        </m:den>
                      </m:f>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𝑑𝐿</m:t>
                              </m:r>
                            </m:num>
                            <m:den>
                              <m:r>
                                <a:rPr lang="en-US" sz="1800" b="0" i="1" smtClean="0">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sub>
                              </m:sSub>
                            </m:den>
                          </m:f>
                          <m:r>
                            <a:rPr lang="en-US" sz="1800" b="0" i="1" smtClean="0">
                              <a:latin typeface="Cambria Math" panose="02040503050406030204" pitchFamily="18" charset="0"/>
                            </a:rPr>
                            <m:t>)</m:t>
                          </m:r>
                        </m:e>
                        <m:sup>
                          <m:r>
                            <a:rPr lang="en-US" sz="1800" b="0" i="1" smtClean="0">
                              <a:latin typeface="Cambria Math" panose="02040503050406030204" pitchFamily="18" charset="0"/>
                            </a:rPr>
                            <m:t>2</m:t>
                          </m:r>
                        </m:sup>
                      </m:sSup>
                    </m:oMath>
                  </m:oMathPara>
                </a14:m>
                <a:endParaRPr lang="en-US" sz="1800" dirty="0"/>
              </a:p>
              <a:p>
                <a:pPr marL="0" indent="0">
                  <a:buNone/>
                </a:pPr>
                <a:r>
                  <a:rPr lang="en-US" sz="1800" dirty="0" err="1"/>
                  <a:t>RMSProp</a:t>
                </a:r>
                <a:r>
                  <a:rPr lang="en-US" sz="1800" dirty="0"/>
                  <a:t>:</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𝜂</m:t>
                          </m:r>
                        </m:num>
                        <m:den>
                          <m:rad>
                            <m:radPr>
                              <m:degHide m:val="on"/>
                              <m:ctrlPr>
                                <a:rPr lang="en-US" sz="1800" b="0" i="1" smtClean="0">
                                  <a:latin typeface="Cambria Math" panose="02040503050406030204" pitchFamily="18" charset="0"/>
                                </a:rPr>
                              </m:ctrlPr>
                            </m:radPr>
                            <m:deg/>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e>
                          </m:rad>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𝑑𝐿</m:t>
                          </m:r>
                        </m:num>
                        <m:den>
                          <m:r>
                            <a:rPr lang="en-US" sz="1800" b="0" i="1" smtClean="0">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sub>
                          </m:sSub>
                        </m:den>
                      </m:f>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𝛽</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𝛽</m:t>
                          </m:r>
                          <m:r>
                            <a:rPr lang="en-US" sz="1800" b="0" i="1" smtClean="0">
                              <a:latin typeface="Cambria Math" panose="02040503050406030204" pitchFamily="18" charset="0"/>
                            </a:rPr>
                            <m:t>)</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𝑑𝐿</m:t>
                              </m:r>
                            </m:num>
                            <m:den>
                              <m:r>
                                <a:rPr lang="en-US" sz="1800" b="0" i="1" smtClean="0">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sub>
                              </m:sSub>
                            </m:den>
                          </m:f>
                          <m:r>
                            <a:rPr lang="en-US" sz="1800" b="0" i="1" smtClean="0">
                              <a:latin typeface="Cambria Math" panose="02040503050406030204" pitchFamily="18" charset="0"/>
                            </a:rPr>
                            <m:t>)</m:t>
                          </m:r>
                        </m:e>
                        <m:sup>
                          <m:r>
                            <a:rPr lang="en-US" sz="1800" b="0" i="1" smtClean="0">
                              <a:latin typeface="Cambria Math" panose="02040503050406030204" pitchFamily="18" charset="0"/>
                            </a:rPr>
                            <m:t>2</m:t>
                          </m:r>
                        </m:sup>
                      </m:sSup>
                    </m:oMath>
                  </m:oMathPara>
                </a14:m>
                <a:endParaRPr lang="en-US" sz="1800" dirty="0"/>
              </a:p>
              <a:p>
                <a:pPr marL="0" indent="0">
                  <a:buNone/>
                </a:pPr>
                <a:r>
                  <a:rPr lang="en-US" sz="1800" dirty="0"/>
                  <a:t>Here we can see, both </a:t>
                </a:r>
                <a:r>
                  <a:rPr lang="en-US" sz="1800" dirty="0" err="1"/>
                  <a:t>Adagrad</a:t>
                </a:r>
                <a:r>
                  <a:rPr lang="en-US" sz="1800" dirty="0"/>
                  <a:t> and </a:t>
                </a:r>
                <a:r>
                  <a:rPr lang="en-US" sz="1800" dirty="0" err="1"/>
                  <a:t>RMSProp</a:t>
                </a:r>
                <a:r>
                  <a:rPr lang="en-US" sz="1800" dirty="0"/>
                  <a:t> tries to decay learning rate as training goes on. But </a:t>
                </a:r>
                <a:r>
                  <a:rPr lang="en-US" sz="1800" dirty="0" err="1"/>
                  <a:t>RMSProp</a:t>
                </a:r>
                <a:r>
                  <a:rPr lang="en-US" sz="1800" dirty="0"/>
                  <a:t> uses exponential average to ensure that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𝑡</m:t>
                        </m:r>
                      </m:sub>
                    </m:sSub>
                  </m:oMath>
                </a14:m>
                <a:r>
                  <a:rPr lang="en-US" sz="1800" dirty="0"/>
                  <a:t> will not continuously grow.</a:t>
                </a:r>
              </a:p>
            </p:txBody>
          </p:sp>
        </mc:Choice>
        <mc:Fallback>
          <p:sp>
            <p:nvSpPr>
              <p:cNvPr id="3" name="Content Placeholder 2">
                <a:extLst>
                  <a:ext uri="{FF2B5EF4-FFF2-40B4-BE49-F238E27FC236}">
                    <a16:creationId xmlns:a16="http://schemas.microsoft.com/office/drawing/2014/main" id="{E7B32F30-ACF5-1749-8163-16AA868DD361}"/>
                  </a:ext>
                </a:extLst>
              </p:cNvPr>
              <p:cNvSpPr>
                <a:spLocks noGrp="1" noRot="1" noChangeAspect="1" noMove="1" noResize="1" noEditPoints="1" noAdjustHandles="1" noChangeArrowheads="1" noChangeShapeType="1" noTextEdit="1"/>
              </p:cNvSpPr>
              <p:nvPr>
                <p:ph idx="1"/>
              </p:nvPr>
            </p:nvSpPr>
            <p:spPr>
              <a:xfrm>
                <a:off x="838200" y="1501422"/>
                <a:ext cx="3609622" cy="4675541"/>
              </a:xfrm>
              <a:blipFill>
                <a:blip r:embed="rId2"/>
                <a:stretch>
                  <a:fillRect l="-1754" t="-1084" r="-1754"/>
                </a:stretch>
              </a:blipFill>
            </p:spPr>
            <p:txBody>
              <a:bodyPr/>
              <a:lstStyle/>
              <a:p>
                <a:r>
                  <a:rPr lang="en-US">
                    <a:noFill/>
                  </a:rPr>
                  <a:t> </a:t>
                </a:r>
              </a:p>
            </p:txBody>
          </p:sp>
        </mc:Fallback>
      </mc:AlternateContent>
      <p:pic>
        <p:nvPicPr>
          <p:cNvPr id="4" name="Picture 3" descr="New York University's Clean &amp; Modern Logo Stands Out As An Iconic Symbol |  DesignRush">
            <a:extLst>
              <a:ext uri="{FF2B5EF4-FFF2-40B4-BE49-F238E27FC236}">
                <a16:creationId xmlns:a16="http://schemas.microsoft.com/office/drawing/2014/main" id="{D916DBCC-1128-2741-8407-7496D42E9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A9AC347-1403-CA4C-B4FC-ADEC61F0E75C}"/>
                  </a:ext>
                </a:extLst>
              </p:cNvPr>
              <p:cNvSpPr txBox="1"/>
              <p:nvPr/>
            </p:nvSpPr>
            <p:spPr>
              <a:xfrm>
                <a:off x="4718756" y="1490133"/>
                <a:ext cx="6739466" cy="3693319"/>
              </a:xfrm>
              <a:prstGeom prst="rect">
                <a:avLst/>
              </a:prstGeom>
              <a:noFill/>
            </p:spPr>
            <p:txBody>
              <a:bodyPr wrap="square" rtlCol="0">
                <a:spAutoFit/>
              </a:bodyPr>
              <a:lstStyle/>
              <a:p>
                <a:r>
                  <a:rPr lang="en-US" dirty="0"/>
                  <a:t>Advantage for </a:t>
                </a:r>
                <a:r>
                  <a:rPr lang="en-US" dirty="0" err="1"/>
                  <a:t>Adagrad</a:t>
                </a:r>
                <a:r>
                  <a:rPr lang="en-US" dirty="0"/>
                  <a:t>:</a:t>
                </a:r>
              </a:p>
              <a:p>
                <a:r>
                  <a:rPr lang="en-US" dirty="0"/>
                  <a:t>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𝑡</m:t>
                        </m:r>
                      </m:sub>
                    </m:sSub>
                  </m:oMath>
                </a14:m>
                <a:r>
                  <a:rPr lang="en-US" dirty="0"/>
                  <a:t> will continuously grow, then for features that are more common, it will have a lower learning rate, and vice versa. Hence </a:t>
                </a:r>
                <a:r>
                  <a:rPr lang="en-US" dirty="0" err="1"/>
                  <a:t>Adagrad</a:t>
                </a:r>
                <a:r>
                  <a:rPr lang="en-US" dirty="0"/>
                  <a:t> is good for sparse data compared to </a:t>
                </a:r>
                <a:r>
                  <a:rPr lang="en-US" dirty="0" err="1"/>
                  <a:t>RMSProp</a:t>
                </a:r>
                <a:r>
                  <a:rPr lang="en-US" dirty="0"/>
                  <a:t>.</a:t>
                </a:r>
              </a:p>
              <a:p>
                <a:endParaRPr lang="en-US" dirty="0"/>
              </a:p>
              <a:p>
                <a:r>
                  <a:rPr lang="en-US" dirty="0"/>
                  <a:t>Disadvantage for </a:t>
                </a:r>
                <a:r>
                  <a:rPr lang="en-US" dirty="0" err="1"/>
                  <a:t>Adagrad</a:t>
                </a:r>
                <a:r>
                  <a:rPr lang="en-US" dirty="0"/>
                  <a:t>:</a:t>
                </a:r>
              </a:p>
              <a:p>
                <a:r>
                  <a:rPr lang="en-US" dirty="0"/>
                  <a:t>As training goes on a large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𝑡</m:t>
                        </m:r>
                      </m:sub>
                    </m:sSub>
                  </m:oMath>
                </a14:m>
                <a:r>
                  <a:rPr lang="en-US" dirty="0"/>
                  <a:t> will lead to a small learning rate, hence training will stop early.</a:t>
                </a:r>
              </a:p>
              <a:p>
                <a:endParaRPr lang="en-US" dirty="0"/>
              </a:p>
              <a:p>
                <a:r>
                  <a:rPr lang="en-US" dirty="0"/>
                  <a:t>Advantage for </a:t>
                </a:r>
                <a:r>
                  <a:rPr lang="en-US" dirty="0" err="1"/>
                  <a:t>RMSProp</a:t>
                </a:r>
                <a:r>
                  <a:rPr lang="en-US" dirty="0"/>
                  <a:t>:</a:t>
                </a:r>
              </a:p>
              <a:p>
                <a:r>
                  <a:rPr lang="en-US" dirty="0"/>
                  <a:t>Since we used exponential average,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𝑡</m:t>
                        </m:r>
                      </m:sub>
                    </m:sSub>
                  </m:oMath>
                </a14:m>
                <a:r>
                  <a:rPr lang="en-US" dirty="0"/>
                  <a:t> will be the average of previous result, instead of sum. So we won’t run into situation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𝑡</m:t>
                        </m:r>
                      </m:sub>
                    </m:sSub>
                  </m:oMath>
                </a14:m>
                <a:r>
                  <a:rPr lang="en-US" dirty="0"/>
                  <a:t> is too large and training just stop.</a:t>
                </a:r>
              </a:p>
            </p:txBody>
          </p:sp>
        </mc:Choice>
        <mc:Fallback>
          <p:sp>
            <p:nvSpPr>
              <p:cNvPr id="5" name="TextBox 4">
                <a:extLst>
                  <a:ext uri="{FF2B5EF4-FFF2-40B4-BE49-F238E27FC236}">
                    <a16:creationId xmlns:a16="http://schemas.microsoft.com/office/drawing/2014/main" id="{2A9AC347-1403-CA4C-B4FC-ADEC61F0E75C}"/>
                  </a:ext>
                </a:extLst>
              </p:cNvPr>
              <p:cNvSpPr txBox="1">
                <a:spLocks noRot="1" noChangeAspect="1" noMove="1" noResize="1" noEditPoints="1" noAdjustHandles="1" noChangeArrowheads="1" noChangeShapeType="1" noTextEdit="1"/>
              </p:cNvSpPr>
              <p:nvPr/>
            </p:nvSpPr>
            <p:spPr>
              <a:xfrm>
                <a:off x="4718756" y="1490133"/>
                <a:ext cx="6739466" cy="3693319"/>
              </a:xfrm>
              <a:prstGeom prst="rect">
                <a:avLst/>
              </a:prstGeom>
              <a:blipFill>
                <a:blip r:embed="rId4"/>
                <a:stretch>
                  <a:fillRect l="-752" t="-685" b="-1712"/>
                </a:stretch>
              </a:blipFill>
            </p:spPr>
            <p:txBody>
              <a:bodyPr/>
              <a:lstStyle/>
              <a:p>
                <a:r>
                  <a:rPr lang="en-US">
                    <a:noFill/>
                  </a:rPr>
                  <a:t> </a:t>
                </a:r>
              </a:p>
            </p:txBody>
          </p:sp>
        </mc:Fallback>
      </mc:AlternateContent>
    </p:spTree>
    <p:extLst>
      <p:ext uri="{BB962C8B-B14F-4D97-AF65-F5344CB8AC3E}">
        <p14:creationId xmlns:p14="http://schemas.microsoft.com/office/powerpoint/2010/main" val="863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F5DF-E228-824C-A39C-5B0B43A4B851}"/>
              </a:ext>
            </a:extLst>
          </p:cNvPr>
          <p:cNvSpPr>
            <a:spLocks noGrp="1"/>
          </p:cNvSpPr>
          <p:nvPr>
            <p:ph type="title"/>
          </p:nvPr>
        </p:nvSpPr>
        <p:spPr/>
        <p:txBody>
          <a:bodyPr/>
          <a:lstStyle/>
          <a:p>
            <a:r>
              <a:rPr lang="en-US" b="1" dirty="0">
                <a:solidFill>
                  <a:srgbClr val="7030A0"/>
                </a:solidFill>
              </a:rPr>
              <a:t>Implementation details:</a:t>
            </a:r>
          </a:p>
        </p:txBody>
      </p:sp>
      <p:sp>
        <p:nvSpPr>
          <p:cNvPr id="3" name="Content Placeholder 2">
            <a:extLst>
              <a:ext uri="{FF2B5EF4-FFF2-40B4-BE49-F238E27FC236}">
                <a16:creationId xmlns:a16="http://schemas.microsoft.com/office/drawing/2014/main" id="{681274F8-19C4-A140-972E-5462E1A2E1CE}"/>
              </a:ext>
            </a:extLst>
          </p:cNvPr>
          <p:cNvSpPr>
            <a:spLocks noGrp="1"/>
          </p:cNvSpPr>
          <p:nvPr>
            <p:ph idx="1"/>
          </p:nvPr>
        </p:nvSpPr>
        <p:spPr/>
        <p:txBody>
          <a:bodyPr/>
          <a:lstStyle/>
          <a:p>
            <a:r>
              <a:rPr lang="en-US" dirty="0"/>
              <a:t>Dataset: Fashion MNINST</a:t>
            </a:r>
          </a:p>
          <a:p>
            <a:r>
              <a:rPr lang="en-US" dirty="0"/>
              <a:t>CNN architecture: 2 Convolution layers with </a:t>
            </a:r>
            <a:r>
              <a:rPr lang="en-US" dirty="0" err="1"/>
              <a:t>Maxpool</a:t>
            </a:r>
            <a:r>
              <a:rPr lang="en-US" dirty="0"/>
              <a:t> and one fully connect layer</a:t>
            </a:r>
          </a:p>
          <a:p>
            <a:r>
              <a:rPr lang="en-US" dirty="0"/>
              <a:t>Run on HPC with RTX8000</a:t>
            </a:r>
          </a:p>
          <a:p>
            <a:r>
              <a:rPr lang="en-US" dirty="0"/>
              <a:t>Default learning rate is 0.01, momentum is 0.8, batch size is 64.</a:t>
            </a:r>
          </a:p>
        </p:txBody>
      </p:sp>
      <p:pic>
        <p:nvPicPr>
          <p:cNvPr id="4" name="Picture 3" descr="New York University's Clean &amp; Modern Logo Stands Out As An Iconic Symbol |  DesignRush">
            <a:extLst>
              <a:ext uri="{FF2B5EF4-FFF2-40B4-BE49-F238E27FC236}">
                <a16:creationId xmlns:a16="http://schemas.microsoft.com/office/drawing/2014/main" id="{12CC6E6B-C5A4-B845-8CFD-7606537B6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16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C8C6-5920-FB41-A354-2B9A56F65D08}"/>
              </a:ext>
            </a:extLst>
          </p:cNvPr>
          <p:cNvSpPr>
            <a:spLocks noGrp="1"/>
          </p:cNvSpPr>
          <p:nvPr>
            <p:ph type="title"/>
          </p:nvPr>
        </p:nvSpPr>
        <p:spPr/>
        <p:txBody>
          <a:bodyPr/>
          <a:lstStyle/>
          <a:p>
            <a:r>
              <a:rPr lang="en-US" b="1" dirty="0">
                <a:solidFill>
                  <a:srgbClr val="7030A0"/>
                </a:solidFill>
              </a:rPr>
              <a:t>Experiment evaluation</a:t>
            </a:r>
          </a:p>
        </p:txBody>
      </p:sp>
      <p:sp>
        <p:nvSpPr>
          <p:cNvPr id="3" name="Content Placeholder 2">
            <a:extLst>
              <a:ext uri="{FF2B5EF4-FFF2-40B4-BE49-F238E27FC236}">
                <a16:creationId xmlns:a16="http://schemas.microsoft.com/office/drawing/2014/main" id="{66D9AF65-0F01-DC4C-ABC5-BAE5CBEED923}"/>
              </a:ext>
            </a:extLst>
          </p:cNvPr>
          <p:cNvSpPr>
            <a:spLocks noGrp="1"/>
          </p:cNvSpPr>
          <p:nvPr>
            <p:ph idx="1"/>
          </p:nvPr>
        </p:nvSpPr>
        <p:spPr>
          <a:xfrm>
            <a:off x="838200" y="1495168"/>
            <a:ext cx="5257800" cy="4681795"/>
          </a:xfrm>
        </p:spPr>
        <p:txBody>
          <a:bodyPr>
            <a:normAutofit/>
          </a:bodyPr>
          <a:lstStyle/>
          <a:p>
            <a:pPr marL="0" indent="0">
              <a:buNone/>
            </a:pPr>
            <a:r>
              <a:rPr lang="en-US" sz="1800" dirty="0"/>
              <a:t>SGD vs Momentum:</a:t>
            </a:r>
          </a:p>
          <a:p>
            <a:pPr marL="0" indent="0">
              <a:buNone/>
            </a:pPr>
            <a:r>
              <a:rPr lang="en-US" sz="1800" dirty="0"/>
              <a:t>From upper graph, we can see that a large beta value will result to a faster convergence. This is due to initial gradient change is always large, hence if we take exponential average of previous gradient, it will accelerate training.</a:t>
            </a:r>
          </a:p>
          <a:p>
            <a:pPr marL="0" indent="0">
              <a:buNone/>
            </a:pPr>
            <a:r>
              <a:rPr lang="en-US" sz="1800" dirty="0"/>
              <a:t>Bottom graph shows if learning rate increase to 0.1, a high momentum will get stuck around global minimum. But SGD will perform better.</a:t>
            </a:r>
          </a:p>
        </p:txBody>
      </p:sp>
      <p:pic>
        <p:nvPicPr>
          <p:cNvPr id="4" name="Picture 3" descr="New York University's Clean &amp; Modern Logo Stands Out As An Iconic Symbol |  DesignRush">
            <a:extLst>
              <a:ext uri="{FF2B5EF4-FFF2-40B4-BE49-F238E27FC236}">
                <a16:creationId xmlns:a16="http://schemas.microsoft.com/office/drawing/2014/main" id="{9FCFB3C8-01CA-124B-A03D-671684165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chart&#10;&#10;Description automatically generated">
            <a:extLst>
              <a:ext uri="{FF2B5EF4-FFF2-40B4-BE49-F238E27FC236}">
                <a16:creationId xmlns:a16="http://schemas.microsoft.com/office/drawing/2014/main" id="{A621378E-EBA9-EE49-BA60-6846FC61842E}"/>
              </a:ext>
            </a:extLst>
          </p:cNvPr>
          <p:cNvPicPr>
            <a:picLocks noChangeAspect="1"/>
          </p:cNvPicPr>
          <p:nvPr/>
        </p:nvPicPr>
        <p:blipFill>
          <a:blip r:embed="rId3"/>
          <a:stretch>
            <a:fillRect/>
          </a:stretch>
        </p:blipFill>
        <p:spPr>
          <a:xfrm>
            <a:off x="6723649" y="222422"/>
            <a:ext cx="4012202" cy="2792628"/>
          </a:xfrm>
          <a:prstGeom prst="rect">
            <a:avLst/>
          </a:prstGeom>
        </p:spPr>
      </p:pic>
      <p:pic>
        <p:nvPicPr>
          <p:cNvPr id="11" name="Picture 10" descr="Chart, line chart&#10;&#10;Description automatically generated">
            <a:extLst>
              <a:ext uri="{FF2B5EF4-FFF2-40B4-BE49-F238E27FC236}">
                <a16:creationId xmlns:a16="http://schemas.microsoft.com/office/drawing/2014/main" id="{158596F9-0AE5-C043-A2AD-89E649A381D1}"/>
              </a:ext>
            </a:extLst>
          </p:cNvPr>
          <p:cNvPicPr>
            <a:picLocks noChangeAspect="1"/>
          </p:cNvPicPr>
          <p:nvPr/>
        </p:nvPicPr>
        <p:blipFill>
          <a:blip r:embed="rId4"/>
          <a:stretch>
            <a:fillRect/>
          </a:stretch>
        </p:blipFill>
        <p:spPr>
          <a:xfrm>
            <a:off x="6641841" y="3422367"/>
            <a:ext cx="4094009" cy="3070507"/>
          </a:xfrm>
          <a:prstGeom prst="rect">
            <a:avLst/>
          </a:prstGeom>
        </p:spPr>
      </p:pic>
    </p:spTree>
    <p:extLst>
      <p:ext uri="{BB962C8B-B14F-4D97-AF65-F5344CB8AC3E}">
        <p14:creationId xmlns:p14="http://schemas.microsoft.com/office/powerpoint/2010/main" val="368854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11CB-9D96-5D42-AB7F-0B5F44D5A773}"/>
              </a:ext>
            </a:extLst>
          </p:cNvPr>
          <p:cNvSpPr>
            <a:spLocks noGrp="1"/>
          </p:cNvSpPr>
          <p:nvPr>
            <p:ph type="title"/>
          </p:nvPr>
        </p:nvSpPr>
        <p:spPr/>
        <p:txBody>
          <a:bodyPr/>
          <a:lstStyle/>
          <a:p>
            <a:r>
              <a:rPr lang="en-US" b="1" dirty="0">
                <a:solidFill>
                  <a:srgbClr val="7030A0"/>
                </a:solidFill>
              </a:rPr>
              <a:t>Experiment evaluation</a:t>
            </a:r>
            <a:endParaRPr lang="en-US" dirty="0"/>
          </a:p>
        </p:txBody>
      </p:sp>
      <p:sp>
        <p:nvSpPr>
          <p:cNvPr id="3" name="Content Placeholder 2">
            <a:extLst>
              <a:ext uri="{FF2B5EF4-FFF2-40B4-BE49-F238E27FC236}">
                <a16:creationId xmlns:a16="http://schemas.microsoft.com/office/drawing/2014/main" id="{2EBA2D10-30F9-294C-A7F5-6858B295B7B4}"/>
              </a:ext>
            </a:extLst>
          </p:cNvPr>
          <p:cNvSpPr>
            <a:spLocks noGrp="1"/>
          </p:cNvSpPr>
          <p:nvPr>
            <p:ph idx="1"/>
          </p:nvPr>
        </p:nvSpPr>
        <p:spPr>
          <a:xfrm>
            <a:off x="838200" y="1825625"/>
            <a:ext cx="5257800" cy="4351338"/>
          </a:xfrm>
        </p:spPr>
        <p:txBody>
          <a:bodyPr/>
          <a:lstStyle/>
          <a:p>
            <a:pPr marL="0" indent="0">
              <a:buNone/>
            </a:pPr>
            <a:r>
              <a:rPr lang="en-US" sz="1800" dirty="0" err="1"/>
              <a:t>Adagrad</a:t>
            </a:r>
            <a:r>
              <a:rPr lang="en-US" dirty="0"/>
              <a:t> </a:t>
            </a:r>
            <a:r>
              <a:rPr lang="en-US" sz="1800" dirty="0"/>
              <a:t>vs </a:t>
            </a:r>
            <a:r>
              <a:rPr lang="en-US" sz="1800" dirty="0" err="1"/>
              <a:t>RMSProp</a:t>
            </a:r>
            <a:r>
              <a:rPr lang="en-US" sz="1800" dirty="0"/>
              <a:t>:</a:t>
            </a:r>
          </a:p>
          <a:p>
            <a:pPr marL="0" indent="0">
              <a:buNone/>
            </a:pPr>
            <a:r>
              <a:rPr lang="en-US" sz="1800" dirty="0"/>
              <a:t>As stated before </a:t>
            </a:r>
            <a:r>
              <a:rPr lang="en-US" sz="1800" dirty="0" err="1"/>
              <a:t>Adagrad</a:t>
            </a:r>
            <a:r>
              <a:rPr lang="en-US" sz="1800" dirty="0"/>
              <a:t> and </a:t>
            </a:r>
            <a:r>
              <a:rPr lang="en-US" sz="1800" dirty="0" err="1"/>
              <a:t>RMSProp</a:t>
            </a:r>
            <a:r>
              <a:rPr lang="en-US" sz="1800" dirty="0"/>
              <a:t> are similar, but </a:t>
            </a:r>
            <a:r>
              <a:rPr lang="en-US" sz="1800" dirty="0" err="1"/>
              <a:t>Adagrad</a:t>
            </a:r>
            <a:r>
              <a:rPr lang="en-US" sz="1800" dirty="0"/>
              <a:t> will potentially stop early. As we change learning rate from 0.01 to 0.001, </a:t>
            </a:r>
            <a:r>
              <a:rPr lang="en-US" sz="1800" dirty="0" err="1"/>
              <a:t>RMSProp</a:t>
            </a:r>
            <a:r>
              <a:rPr lang="en-US" sz="1800" dirty="0"/>
              <a:t> perform better,  but </a:t>
            </a:r>
            <a:r>
              <a:rPr lang="en-US" sz="1800" dirty="0" err="1"/>
              <a:t>Adagrad</a:t>
            </a:r>
            <a:r>
              <a:rPr lang="en-US" sz="1800" dirty="0"/>
              <a:t> just completely stop learning.</a:t>
            </a:r>
          </a:p>
        </p:txBody>
      </p:sp>
      <p:pic>
        <p:nvPicPr>
          <p:cNvPr id="4" name="Picture 3" descr="New York University's Clean &amp; Modern Logo Stands Out As An Iconic Symbol |  DesignRush">
            <a:extLst>
              <a:ext uri="{FF2B5EF4-FFF2-40B4-BE49-F238E27FC236}">
                <a16:creationId xmlns:a16="http://schemas.microsoft.com/office/drawing/2014/main" id="{2CD0CA19-F27C-3646-B191-B711C267C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01" y="57706"/>
            <a:ext cx="1039586" cy="6240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10;&#10;Description automatically generated with medium confidence">
            <a:extLst>
              <a:ext uri="{FF2B5EF4-FFF2-40B4-BE49-F238E27FC236}">
                <a16:creationId xmlns:a16="http://schemas.microsoft.com/office/drawing/2014/main" id="{197F6894-13AF-DF48-9522-6FF665FD60B0}"/>
              </a:ext>
            </a:extLst>
          </p:cNvPr>
          <p:cNvPicPr>
            <a:picLocks noChangeAspect="1"/>
          </p:cNvPicPr>
          <p:nvPr/>
        </p:nvPicPr>
        <p:blipFill>
          <a:blip r:embed="rId3"/>
          <a:stretch>
            <a:fillRect/>
          </a:stretch>
        </p:blipFill>
        <p:spPr>
          <a:xfrm>
            <a:off x="6096000" y="185964"/>
            <a:ext cx="4324048" cy="3243036"/>
          </a:xfrm>
          <a:prstGeom prst="rect">
            <a:avLst/>
          </a:prstGeom>
        </p:spPr>
      </p:pic>
      <p:pic>
        <p:nvPicPr>
          <p:cNvPr id="9" name="Picture 8" descr="Chart&#10;&#10;Description automatically generated">
            <a:extLst>
              <a:ext uri="{FF2B5EF4-FFF2-40B4-BE49-F238E27FC236}">
                <a16:creationId xmlns:a16="http://schemas.microsoft.com/office/drawing/2014/main" id="{7CA2AE24-BC56-2E46-9EA9-83A5799AD90C}"/>
              </a:ext>
            </a:extLst>
          </p:cNvPr>
          <p:cNvPicPr>
            <a:picLocks noChangeAspect="1"/>
          </p:cNvPicPr>
          <p:nvPr/>
        </p:nvPicPr>
        <p:blipFill>
          <a:blip r:embed="rId4"/>
          <a:stretch>
            <a:fillRect/>
          </a:stretch>
        </p:blipFill>
        <p:spPr>
          <a:xfrm>
            <a:off x="6174618" y="3429000"/>
            <a:ext cx="4245430" cy="3184073"/>
          </a:xfrm>
          <a:prstGeom prst="rect">
            <a:avLst/>
          </a:prstGeom>
        </p:spPr>
      </p:pic>
    </p:spTree>
    <p:extLst>
      <p:ext uri="{BB962C8B-B14F-4D97-AF65-F5344CB8AC3E}">
        <p14:creationId xmlns:p14="http://schemas.microsoft.com/office/powerpoint/2010/main" val="3285500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904</Words>
  <Application>Microsoft Macintosh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Comparison between optimizers</vt:lpstr>
      <vt:lpstr>Goal: Compare between Mini-Batch SGD, SGD with momentum, Adagrad, RMSProp, and Adam to see which optimizer will perform the best with given hyperparameters(Learning rate, hyperparameter for optimizers).  -Running time -Coefficient variance</vt:lpstr>
      <vt:lpstr>Motivation:</vt:lpstr>
      <vt:lpstr>Technical Challenges:</vt:lpstr>
      <vt:lpstr>Approach-theoretical analysis:</vt:lpstr>
      <vt:lpstr>Approach-theoretical analysis:</vt:lpstr>
      <vt:lpstr>Implementation details:</vt:lpstr>
      <vt:lpstr>Experiment evaluation</vt:lpstr>
      <vt:lpstr>Experiment evaluation</vt:lpstr>
      <vt:lpstr>Experiment evaluation</vt:lpstr>
      <vt:lpstr>Conclusion and Application</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optimizers and generalization.</dc:title>
  <dc:creator>XU ZHITONG</dc:creator>
  <cp:lastModifiedBy>XU ZHITONG</cp:lastModifiedBy>
  <cp:revision>4</cp:revision>
  <dcterms:created xsi:type="dcterms:W3CDTF">2022-05-14T20:08:47Z</dcterms:created>
  <dcterms:modified xsi:type="dcterms:W3CDTF">2022-05-15T20:57:29Z</dcterms:modified>
</cp:coreProperties>
</file>