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73" r:id="rId2"/>
    <p:sldId id="261" r:id="rId3"/>
    <p:sldId id="274" r:id="rId4"/>
    <p:sldId id="283" r:id="rId5"/>
    <p:sldId id="286" r:id="rId6"/>
    <p:sldId id="277" r:id="rId7"/>
    <p:sldId id="282" r:id="rId8"/>
    <p:sldId id="275" r:id="rId9"/>
    <p:sldId id="276" r:id="rId10"/>
    <p:sldId id="279" r:id="rId11"/>
    <p:sldId id="281" r:id="rId12"/>
    <p:sldId id="284"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DERICO BERRA" initials="FB" lastIdx="1" clrIdx="0">
    <p:extLst>
      <p:ext uri="{19B8F6BF-5375-455C-9EA6-DF929625EA0E}">
        <p15:presenceInfo xmlns:p15="http://schemas.microsoft.com/office/powerpoint/2012/main" userId="FEDERICO BER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9D6F4"/>
    <a:srgbClr val="FF2C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791" autoAdjust="0"/>
  </p:normalViewPr>
  <p:slideViewPr>
    <p:cSldViewPr snapToGrid="0">
      <p:cViewPr>
        <p:scale>
          <a:sx n="75" d="100"/>
          <a:sy n="75" d="100"/>
        </p:scale>
        <p:origin x="1812" y="4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B3769A-C4D4-4EDF-8DA1-4917353E0201}" type="datetimeFigureOut">
              <a:rPr lang="en-US" smtClean="0"/>
              <a:t>9/4/2020</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EDAD7-04BA-4250-B847-25272EB49033}" type="slidenum">
              <a:rPr lang="en-US" smtClean="0"/>
              <a:t>‹N›</a:t>
            </a:fld>
            <a:endParaRPr lang="en-US"/>
          </a:p>
        </p:txBody>
      </p:sp>
    </p:spTree>
    <p:extLst>
      <p:ext uri="{BB962C8B-B14F-4D97-AF65-F5344CB8AC3E}">
        <p14:creationId xmlns:p14="http://schemas.microsoft.com/office/powerpoint/2010/main" val="2133822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b="1" dirty="0"/>
              <a:t>Landing.</a:t>
            </a:r>
            <a:r>
              <a:rPr lang="en-US" dirty="0"/>
              <a:t> Salve a  </a:t>
            </a:r>
            <a:r>
              <a:rPr lang="en-US" dirty="0" err="1"/>
              <a:t>tutti</a:t>
            </a:r>
            <a:r>
              <a:rPr lang="en-US" dirty="0"/>
              <a:t> mi </a:t>
            </a:r>
            <a:r>
              <a:rPr lang="en-US" dirty="0" err="1"/>
              <a:t>chiamo</a:t>
            </a:r>
            <a:r>
              <a:rPr lang="en-US" dirty="0"/>
              <a:t> Berra Federico e </a:t>
            </a:r>
            <a:r>
              <a:rPr lang="en-US" dirty="0" err="1"/>
              <a:t>oggi</a:t>
            </a:r>
            <a:r>
              <a:rPr lang="en-US" dirty="0"/>
              <a:t> vi </a:t>
            </a:r>
            <a:r>
              <a:rPr lang="en-US" dirty="0" err="1"/>
              <a:t>parlerò</a:t>
            </a:r>
            <a:r>
              <a:rPr lang="en-US" dirty="0"/>
              <a:t> </a:t>
            </a:r>
            <a:r>
              <a:rPr lang="en-US" dirty="0" err="1"/>
              <a:t>della</a:t>
            </a:r>
            <a:r>
              <a:rPr lang="en-US" dirty="0"/>
              <a:t> </a:t>
            </a:r>
            <a:r>
              <a:rPr lang="en-US" dirty="0" err="1"/>
              <a:t>mia</a:t>
            </a:r>
            <a:r>
              <a:rPr lang="en-US" dirty="0"/>
              <a:t> </a:t>
            </a:r>
            <a:r>
              <a:rPr lang="en-US" dirty="0" err="1"/>
              <a:t>tesi</a:t>
            </a:r>
            <a:r>
              <a:rPr lang="en-US" dirty="0"/>
              <a:t> </a:t>
            </a:r>
            <a:r>
              <a:rPr lang="en-US" dirty="0" err="1"/>
              <a:t>magistrale</a:t>
            </a:r>
            <a:r>
              <a:rPr lang="en-US" dirty="0"/>
              <a:t>: Development of a pointing-acquisition-tracking system for free-space quantum communication.</a:t>
            </a:r>
          </a:p>
        </p:txBody>
      </p:sp>
      <p:sp>
        <p:nvSpPr>
          <p:cNvPr id="4" name="Segnaposto numero diapositiva 3"/>
          <p:cNvSpPr>
            <a:spLocks noGrp="1"/>
          </p:cNvSpPr>
          <p:nvPr>
            <p:ph type="sldNum" sz="quarter" idx="5"/>
          </p:nvPr>
        </p:nvSpPr>
        <p:spPr/>
        <p:txBody>
          <a:bodyPr/>
          <a:lstStyle/>
          <a:p>
            <a:fld id="{646EDAD7-04BA-4250-B847-25272EB49033}" type="slidenum">
              <a:rPr lang="en-US" smtClean="0"/>
              <a:t>1</a:t>
            </a:fld>
            <a:endParaRPr lang="en-US"/>
          </a:p>
        </p:txBody>
      </p:sp>
    </p:spTree>
    <p:extLst>
      <p:ext uri="{BB962C8B-B14F-4D97-AF65-F5344CB8AC3E}">
        <p14:creationId xmlns:p14="http://schemas.microsoft.com/office/powerpoint/2010/main" val="1639149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b="1" i="0" dirty="0">
                <a:solidFill>
                  <a:srgbClr val="333333"/>
                </a:solidFill>
                <a:effectLst/>
                <a:latin typeface="Open Sans"/>
              </a:rPr>
              <a:t>PAT fine – </a:t>
            </a:r>
            <a:r>
              <a:rPr lang="it-IT" b="1" i="0" dirty="0" err="1">
                <a:solidFill>
                  <a:srgbClr val="333333"/>
                </a:solidFill>
                <a:effectLst/>
                <a:latin typeface="Open Sans"/>
              </a:rPr>
              <a:t>heat</a:t>
            </a:r>
            <a:r>
              <a:rPr lang="it-IT" b="1" i="0" dirty="0">
                <a:solidFill>
                  <a:srgbClr val="333333"/>
                </a:solidFill>
                <a:effectLst/>
                <a:latin typeface="Open Sans"/>
              </a:rPr>
              <a:t> </a:t>
            </a:r>
            <a:r>
              <a:rPr lang="it-IT" b="1" i="0" dirty="0" err="1">
                <a:solidFill>
                  <a:srgbClr val="333333"/>
                </a:solidFill>
                <a:effectLst/>
                <a:latin typeface="Open Sans"/>
              </a:rPr>
              <a:t>turbolence</a:t>
            </a:r>
            <a:r>
              <a:rPr lang="it-IT" b="1" i="0" dirty="0">
                <a:solidFill>
                  <a:srgbClr val="333333"/>
                </a:solidFill>
                <a:effectLst/>
                <a:latin typeface="Open Sans"/>
              </a:rPr>
              <a:t>.</a:t>
            </a:r>
            <a:r>
              <a:rPr lang="it-IT" b="0" i="0" dirty="0">
                <a:solidFill>
                  <a:srgbClr val="333333"/>
                </a:solidFill>
                <a:effectLst/>
                <a:latin typeface="Open Sans"/>
              </a:rPr>
              <a:t> Il primo esperimento fatto è stato testare il PAT fine perturbando il sistema di allineamento con delle turbolenze ottenute da una fonte di calore. Queste due immagini rappresentano quello che il sensore in questo caso il PSD vede. Il centro degli assi rappresenta quindi il centro del sensore e quindi la posizione di target voluta. I due spot rossi sono le fluttuazioni prese senza controllore attivo, mentre quelle in blu con il controllo attivo. I due spot rossi sono lo stesso grafico.</a:t>
            </a:r>
          </a:p>
          <a:p>
            <a:pPr algn="l">
              <a:buFont typeface="Arial" panose="020B0604020202020204" pitchFamily="34" charset="0"/>
              <a:buChar char="•"/>
            </a:pPr>
            <a:r>
              <a:rPr lang="it-IT" b="0" i="0" dirty="0">
                <a:solidFill>
                  <a:srgbClr val="333333"/>
                </a:solidFill>
                <a:effectLst/>
                <a:latin typeface="Open Sans"/>
              </a:rPr>
              <a:t>Nell'immagine di SX si vede che il controllore PID corregge in maniera eccellente il sistema, azzerando la media e riducendo la varianza.</a:t>
            </a:r>
          </a:p>
          <a:p>
            <a:pPr algn="l">
              <a:buFont typeface="Arial" panose="020B0604020202020204" pitchFamily="34" charset="0"/>
              <a:buChar char="•"/>
            </a:pPr>
            <a:r>
              <a:rPr lang="it-IT" b="0" i="0" dirty="0">
                <a:solidFill>
                  <a:srgbClr val="333333"/>
                </a:solidFill>
                <a:effectLst/>
                <a:latin typeface="Open Sans"/>
              </a:rPr>
              <a:t>Nell'immagine di DX si vede che il controllore One shot peggiora la varianza ma migliora la media.</a:t>
            </a:r>
          </a:p>
          <a:p>
            <a:pPr algn="l"/>
            <a:r>
              <a:rPr lang="it-IT" b="0" i="0" dirty="0">
                <a:solidFill>
                  <a:srgbClr val="333333"/>
                </a:solidFill>
                <a:effectLst/>
                <a:latin typeface="Open Sans"/>
              </a:rPr>
              <a:t>Da questo deduciamo due cose:</a:t>
            </a:r>
          </a:p>
          <a:p>
            <a:pPr algn="l">
              <a:buFont typeface="Arial" panose="020B0604020202020204" pitchFamily="34" charset="0"/>
              <a:buChar char="•"/>
            </a:pPr>
            <a:r>
              <a:rPr lang="it-IT" b="0" i="0" dirty="0">
                <a:solidFill>
                  <a:srgbClr val="333333"/>
                </a:solidFill>
                <a:effectLst/>
                <a:latin typeface="Open Sans"/>
              </a:rPr>
              <a:t>che in generale il controllore PID è meglio del One shot, e questo combacia con quello che ci aspettavamo perché il PID è realizzato da un circuito con banda 15 KHz mentre il One shot raggiunge circa i 70Hz</a:t>
            </a:r>
          </a:p>
          <a:p>
            <a:pPr algn="l">
              <a:buFont typeface="Arial" panose="020B0604020202020204" pitchFamily="34" charset="0"/>
              <a:buChar char="•"/>
            </a:pPr>
            <a:r>
              <a:rPr lang="it-IT" b="0" i="0" dirty="0">
                <a:solidFill>
                  <a:srgbClr val="333333"/>
                </a:solidFill>
                <a:effectLst/>
                <a:latin typeface="Open Sans"/>
              </a:rPr>
              <a:t>che il controllore One shot è comunque una buona scelta da usare quando non è possibile usa il PID perché corregge la media</a:t>
            </a:r>
          </a:p>
          <a:p>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10</a:t>
            </a:fld>
            <a:endParaRPr lang="en-US"/>
          </a:p>
        </p:txBody>
      </p:sp>
    </p:spTree>
    <p:extLst>
      <p:ext uri="{BB962C8B-B14F-4D97-AF65-F5344CB8AC3E}">
        <p14:creationId xmlns:p14="http://schemas.microsoft.com/office/powerpoint/2010/main" val="2069192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b="1" i="0" dirty="0">
                <a:solidFill>
                  <a:srgbClr val="333333"/>
                </a:solidFill>
                <a:effectLst/>
                <a:latin typeface="Open Sans"/>
              </a:rPr>
              <a:t>PAT fine + </a:t>
            </a:r>
            <a:r>
              <a:rPr lang="it-IT" b="1" i="0" dirty="0" err="1">
                <a:solidFill>
                  <a:srgbClr val="333333"/>
                </a:solidFill>
                <a:effectLst/>
                <a:latin typeface="Open Sans"/>
              </a:rPr>
              <a:t>coarse</a:t>
            </a:r>
            <a:r>
              <a:rPr lang="it-IT" b="1" i="0" dirty="0">
                <a:solidFill>
                  <a:srgbClr val="333333"/>
                </a:solidFill>
                <a:effectLst/>
                <a:latin typeface="Open Sans"/>
              </a:rPr>
              <a:t> - </a:t>
            </a:r>
            <a:r>
              <a:rPr lang="it-IT" b="1" i="0" dirty="0" err="1">
                <a:solidFill>
                  <a:srgbClr val="333333"/>
                </a:solidFill>
                <a:effectLst/>
                <a:latin typeface="Open Sans"/>
              </a:rPr>
              <a:t>hammer</a:t>
            </a:r>
            <a:r>
              <a:rPr lang="it-IT" b="1" i="0" dirty="0">
                <a:solidFill>
                  <a:srgbClr val="333333"/>
                </a:solidFill>
                <a:effectLst/>
                <a:latin typeface="Open Sans"/>
              </a:rPr>
              <a:t> </a:t>
            </a:r>
            <a:r>
              <a:rPr lang="it-IT" b="1" i="0" dirty="0" err="1">
                <a:solidFill>
                  <a:srgbClr val="333333"/>
                </a:solidFill>
                <a:effectLst/>
                <a:latin typeface="Open Sans"/>
              </a:rPr>
              <a:t>impulses</a:t>
            </a:r>
            <a:r>
              <a:rPr lang="it-IT" b="1" i="0" dirty="0">
                <a:solidFill>
                  <a:srgbClr val="333333"/>
                </a:solidFill>
                <a:effectLst/>
                <a:latin typeface="Open Sans"/>
              </a:rPr>
              <a:t>.</a:t>
            </a:r>
            <a:r>
              <a:rPr lang="it-IT" b="0" i="0" dirty="0">
                <a:solidFill>
                  <a:srgbClr val="333333"/>
                </a:solidFill>
                <a:effectLst/>
                <a:latin typeface="Open Sans"/>
              </a:rPr>
              <a:t> Nel secondo esperimento la montatura di Bob è stata presa a martella con frequenza intorno ai 5 Hz. In questi 3 grafici abbiamo le fluttuazioni </a:t>
            </a:r>
            <a:r>
              <a:rPr lang="it-IT" b="0" i="0" dirty="0" err="1">
                <a:solidFill>
                  <a:srgbClr val="333333"/>
                </a:solidFill>
                <a:effectLst/>
                <a:latin typeface="Open Sans"/>
              </a:rPr>
              <a:t>xy</a:t>
            </a:r>
            <a:r>
              <a:rPr lang="it-IT" b="0" i="0" dirty="0">
                <a:solidFill>
                  <a:srgbClr val="333333"/>
                </a:solidFill>
                <a:effectLst/>
                <a:latin typeface="Open Sans"/>
              </a:rPr>
              <a:t> prese dal PAT </a:t>
            </a:r>
            <a:r>
              <a:rPr lang="it-IT" b="0" i="0" dirty="0" err="1">
                <a:solidFill>
                  <a:srgbClr val="333333"/>
                </a:solidFill>
                <a:effectLst/>
                <a:latin typeface="Open Sans"/>
              </a:rPr>
              <a:t>coarse</a:t>
            </a:r>
            <a:r>
              <a:rPr lang="it-IT" b="0" i="0" dirty="0">
                <a:solidFill>
                  <a:srgbClr val="333333"/>
                </a:solidFill>
                <a:effectLst/>
                <a:latin typeface="Open Sans"/>
              </a:rPr>
              <a:t> di Alice, di Bob e del PAT fine di Bob. Le zona gialla rappresenta la perturbazione. Quello che si può leggere dai primi due grafici è che nonostante martellassimo sulla montatura e quindi la spostassimo, i due PAT </a:t>
            </a:r>
            <a:r>
              <a:rPr lang="it-IT" b="0" i="0" dirty="0" err="1">
                <a:solidFill>
                  <a:srgbClr val="333333"/>
                </a:solidFill>
                <a:effectLst/>
                <a:latin typeface="Open Sans"/>
              </a:rPr>
              <a:t>coarse</a:t>
            </a:r>
            <a:r>
              <a:rPr lang="it-IT" b="0" i="0" dirty="0">
                <a:solidFill>
                  <a:srgbClr val="333333"/>
                </a:solidFill>
                <a:effectLst/>
                <a:latin typeface="Open Sans"/>
              </a:rPr>
              <a:t> hanno compensato il </a:t>
            </a:r>
            <a:r>
              <a:rPr lang="it-IT" b="0" i="0" dirty="0" err="1">
                <a:solidFill>
                  <a:srgbClr val="333333"/>
                </a:solidFill>
                <a:effectLst/>
                <a:latin typeface="Open Sans"/>
              </a:rPr>
              <a:t>drift</a:t>
            </a:r>
            <a:r>
              <a:rPr lang="it-IT" b="0" i="0" dirty="0">
                <a:solidFill>
                  <a:srgbClr val="333333"/>
                </a:solidFill>
                <a:effectLst/>
                <a:latin typeface="Open Sans"/>
              </a:rPr>
              <a:t>. Facendo questo hanno dato la possibilità al fine di mantenere lo spot nel suo sensore. Nel terzo grafico vediamo una linea nera che rappresenta quando il controllore fine è acceso o quando è spento. Nel primo segmento vediamo che il controllore è acceso e il fine attenua le fluttuazioni. Nel secondo segmento vediamo come sono le fluttuazioni quando il controllore è spento.</a:t>
            </a:r>
          </a:p>
          <a:p>
            <a:pPr algn="l"/>
            <a:r>
              <a:rPr lang="it-IT" b="0" i="0" dirty="0">
                <a:solidFill>
                  <a:srgbClr val="333333"/>
                </a:solidFill>
                <a:effectLst/>
                <a:latin typeface="Open Sans"/>
              </a:rPr>
              <a:t>Da questo esperimento deduciamo che il sistema è resistente anche a sollecitazioni più pesanti di quelle che possono capitare tipicamente nella realtà.</a:t>
            </a:r>
          </a:p>
          <a:p>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11</a:t>
            </a:fld>
            <a:endParaRPr lang="en-US"/>
          </a:p>
        </p:txBody>
      </p:sp>
    </p:spTree>
    <p:extLst>
      <p:ext uri="{BB962C8B-B14F-4D97-AF65-F5344CB8AC3E}">
        <p14:creationId xmlns:p14="http://schemas.microsoft.com/office/powerpoint/2010/main" val="3261940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b="1" i="0" dirty="0" err="1">
                <a:solidFill>
                  <a:srgbClr val="333333"/>
                </a:solidFill>
                <a:effectLst/>
                <a:latin typeface="Open Sans"/>
              </a:rPr>
              <a:t>Conclusions</a:t>
            </a:r>
            <a:r>
              <a:rPr lang="it-IT" b="1" i="0" dirty="0">
                <a:solidFill>
                  <a:srgbClr val="333333"/>
                </a:solidFill>
                <a:effectLst/>
                <a:latin typeface="Open Sans"/>
              </a:rPr>
              <a:t>.</a:t>
            </a:r>
            <a:r>
              <a:rPr lang="it-IT" b="0" i="0" dirty="0">
                <a:solidFill>
                  <a:srgbClr val="333333"/>
                </a:solidFill>
                <a:effectLst/>
                <a:latin typeface="Open Sans"/>
              </a:rPr>
              <a:t> Voglio concludere dicendo che:</a:t>
            </a:r>
          </a:p>
          <a:p>
            <a:pPr algn="l">
              <a:buFont typeface="Arial" panose="020B0604020202020204" pitchFamily="34" charset="0"/>
              <a:buChar char="•"/>
            </a:pPr>
            <a:r>
              <a:rPr lang="it-IT" b="0" i="0" dirty="0">
                <a:solidFill>
                  <a:srgbClr val="333333"/>
                </a:solidFill>
                <a:effectLst/>
                <a:latin typeface="Open Sans"/>
              </a:rPr>
              <a:t>è stato realizzato un nuovo standard per realizzare i progetti all'interno del gruppo quantum future. Questo standard è utilizzato non solo per il software del PAT ma anche per l'altro software realizzato dal gruppo.</a:t>
            </a:r>
          </a:p>
          <a:p>
            <a:pPr algn="l">
              <a:buFont typeface="Arial" panose="020B0604020202020204" pitchFamily="34" charset="0"/>
              <a:buChar char="•"/>
            </a:pPr>
            <a:r>
              <a:rPr lang="it-IT" b="0" i="0" dirty="0">
                <a:solidFill>
                  <a:srgbClr val="333333"/>
                </a:solidFill>
                <a:effectLst/>
                <a:latin typeface="Open Sans"/>
              </a:rPr>
              <a:t>è stato realizzato un nuovo software per il sistema PAT. Questo software non ha l'obiettivo di ottimizzare le prestazioni ma bensì di creare una piattaforma modulare da poter espandere.</a:t>
            </a:r>
          </a:p>
          <a:p>
            <a:pPr algn="l">
              <a:buFont typeface="Arial" panose="020B0604020202020204" pitchFamily="34" charset="0"/>
              <a:buChar char="•"/>
            </a:pPr>
            <a:r>
              <a:rPr lang="it-IT" b="0" i="0" dirty="0">
                <a:solidFill>
                  <a:srgbClr val="333333"/>
                </a:solidFill>
                <a:effectLst/>
                <a:latin typeface="Open Sans"/>
              </a:rPr>
              <a:t>il software e le varie componenti fisiche sono quindi state testate per garantire che quello che noi ci aspettassimo su carta fosse davvero quello che accadesse nella realtà, è così e stato. Il sistema Fine accoppiato con il </a:t>
            </a:r>
            <a:r>
              <a:rPr lang="it-IT" b="0" i="0" dirty="0" err="1">
                <a:solidFill>
                  <a:srgbClr val="333333"/>
                </a:solidFill>
                <a:effectLst/>
                <a:latin typeface="Open Sans"/>
              </a:rPr>
              <a:t>Coarse</a:t>
            </a:r>
            <a:r>
              <a:rPr lang="it-IT" b="0" i="0" dirty="0">
                <a:solidFill>
                  <a:srgbClr val="333333"/>
                </a:solidFill>
                <a:effectLst/>
                <a:latin typeface="Open Sans"/>
              </a:rPr>
              <a:t> è sempre riuscito a portare a 0 la media e quindi a compensare i </a:t>
            </a:r>
            <a:r>
              <a:rPr lang="it-IT" b="0" i="0" dirty="0" err="1">
                <a:solidFill>
                  <a:srgbClr val="333333"/>
                </a:solidFill>
                <a:effectLst/>
                <a:latin typeface="Open Sans"/>
              </a:rPr>
              <a:t>drift</a:t>
            </a:r>
            <a:r>
              <a:rPr lang="it-IT" b="0" i="0" dirty="0">
                <a:solidFill>
                  <a:srgbClr val="333333"/>
                </a:solidFill>
                <a:effectLst/>
                <a:latin typeface="Open Sans"/>
              </a:rPr>
              <a:t> del </a:t>
            </a:r>
            <a:r>
              <a:rPr lang="it-IT" b="0" i="0" dirty="0" err="1">
                <a:solidFill>
                  <a:srgbClr val="333333"/>
                </a:solidFill>
                <a:effectLst/>
                <a:latin typeface="Open Sans"/>
              </a:rPr>
              <a:t>sisteama</a:t>
            </a:r>
            <a:r>
              <a:rPr lang="it-IT" b="0" i="0" dirty="0">
                <a:solidFill>
                  <a:srgbClr val="333333"/>
                </a:solidFill>
                <a:effectLst/>
                <a:latin typeface="Open Sans"/>
              </a:rPr>
              <a:t>. Il sistema PID è riuscito a ridurre la deviazione di un fattore 7, e si è arrivati a fare un’iniezione in fibra multi modo con delle perdite inferiori al 40%.</a:t>
            </a:r>
          </a:p>
          <a:p>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12</a:t>
            </a:fld>
            <a:endParaRPr lang="en-US"/>
          </a:p>
        </p:txBody>
      </p:sp>
    </p:spTree>
    <p:extLst>
      <p:ext uri="{BB962C8B-B14F-4D97-AF65-F5344CB8AC3E}">
        <p14:creationId xmlns:p14="http://schemas.microsoft.com/office/powerpoint/2010/main" val="499446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i="0" dirty="0">
                <a:solidFill>
                  <a:srgbClr val="333333"/>
                </a:solidFill>
                <a:effectLst/>
                <a:latin typeface="Open Sans"/>
              </a:rPr>
              <a:t>Q&amp;A.</a:t>
            </a:r>
            <a:r>
              <a:rPr lang="it-IT" b="0" i="0" dirty="0">
                <a:solidFill>
                  <a:srgbClr val="333333"/>
                </a:solidFill>
                <a:effectLst/>
                <a:latin typeface="Open Sans"/>
              </a:rPr>
              <a:t> Grazie per l'attenzione, se ci sono domande?</a:t>
            </a:r>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13</a:t>
            </a:fld>
            <a:endParaRPr lang="en-US"/>
          </a:p>
        </p:txBody>
      </p:sp>
    </p:spTree>
    <p:extLst>
      <p:ext uri="{BB962C8B-B14F-4D97-AF65-F5344CB8AC3E}">
        <p14:creationId xmlns:p14="http://schemas.microsoft.com/office/powerpoint/2010/main" val="803406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i="0" dirty="0">
                <a:solidFill>
                  <a:srgbClr val="333333"/>
                </a:solidFill>
                <a:effectLst/>
                <a:latin typeface="Open Sans"/>
              </a:rPr>
              <a:t>QKD.</a:t>
            </a:r>
            <a:r>
              <a:rPr lang="it-IT" b="0" i="0" dirty="0">
                <a:solidFill>
                  <a:srgbClr val="333333"/>
                </a:solidFill>
                <a:effectLst/>
                <a:latin typeface="Open Sans"/>
              </a:rPr>
              <a:t> La QKD è una branca della comunicazione quantistica e che permette a due utenti, tipicamente chiamati Alice e Bob, di generare una chiave segreta casuale. Questa chiave verrà poi usata per cifrare la comunicazione tra i due. La QKD avviene tipicamente attraverso lo scambio di fotoni tra due telescopi. Per avere la QKD bisogna quindi che i due telescopi siano allineati ecco perché è necessario un sistema di allineamento.</a:t>
            </a:r>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2</a:t>
            </a:fld>
            <a:endParaRPr lang="en-US"/>
          </a:p>
        </p:txBody>
      </p:sp>
    </p:spTree>
    <p:extLst>
      <p:ext uri="{BB962C8B-B14F-4D97-AF65-F5344CB8AC3E}">
        <p14:creationId xmlns:p14="http://schemas.microsoft.com/office/powerpoint/2010/main" val="2003857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b="1" i="0" dirty="0">
                <a:solidFill>
                  <a:srgbClr val="333333"/>
                </a:solidFill>
                <a:effectLst/>
                <a:latin typeface="Open Sans"/>
              </a:rPr>
              <a:t>PAT.</a:t>
            </a:r>
            <a:r>
              <a:rPr lang="it-IT" b="0" i="0" dirty="0">
                <a:solidFill>
                  <a:srgbClr val="333333"/>
                </a:solidFill>
                <a:effectLst/>
                <a:latin typeface="Open Sans"/>
              </a:rPr>
              <a:t> Il sistema di allineamento tra due telescopi viene tipicamente chiamato </a:t>
            </a:r>
            <a:r>
              <a:rPr lang="it-IT" b="0" i="0" dirty="0" err="1">
                <a:solidFill>
                  <a:srgbClr val="333333"/>
                </a:solidFill>
                <a:effectLst/>
                <a:latin typeface="Open Sans"/>
              </a:rPr>
              <a:t>Pointing</a:t>
            </a:r>
            <a:r>
              <a:rPr lang="it-IT" b="0" i="0" dirty="0">
                <a:solidFill>
                  <a:srgbClr val="333333"/>
                </a:solidFill>
                <a:effectLst/>
                <a:latin typeface="Open Sans"/>
              </a:rPr>
              <a:t> </a:t>
            </a:r>
            <a:r>
              <a:rPr lang="it-IT" b="0" i="0" dirty="0" err="1">
                <a:solidFill>
                  <a:srgbClr val="333333"/>
                </a:solidFill>
                <a:effectLst/>
                <a:latin typeface="Open Sans"/>
              </a:rPr>
              <a:t>Acquisition</a:t>
            </a:r>
            <a:r>
              <a:rPr lang="it-IT" b="0" i="0" dirty="0">
                <a:solidFill>
                  <a:srgbClr val="333333"/>
                </a:solidFill>
                <a:effectLst/>
                <a:latin typeface="Open Sans"/>
              </a:rPr>
              <a:t> Tracking system o più semplicemente PAT. Il sistema PAT è modellabile con un circuito in retroazione dove le componenti principali controller, </a:t>
            </a:r>
            <a:r>
              <a:rPr lang="it-IT" b="0" i="0" dirty="0" err="1">
                <a:solidFill>
                  <a:srgbClr val="333333"/>
                </a:solidFill>
                <a:effectLst/>
                <a:latin typeface="Open Sans"/>
              </a:rPr>
              <a:t>actuator</a:t>
            </a:r>
            <a:r>
              <a:rPr lang="it-IT" b="0" i="0" dirty="0">
                <a:solidFill>
                  <a:srgbClr val="333333"/>
                </a:solidFill>
                <a:effectLst/>
                <a:latin typeface="Open Sans"/>
              </a:rPr>
              <a:t>, e </a:t>
            </a:r>
            <a:r>
              <a:rPr lang="it-IT" b="0" i="0" dirty="0" err="1">
                <a:solidFill>
                  <a:srgbClr val="333333"/>
                </a:solidFill>
                <a:effectLst/>
                <a:latin typeface="Open Sans"/>
              </a:rPr>
              <a:t>sensor</a:t>
            </a:r>
            <a:r>
              <a:rPr lang="it-IT" b="0" i="0" dirty="0">
                <a:solidFill>
                  <a:srgbClr val="333333"/>
                </a:solidFill>
                <a:effectLst/>
                <a:latin typeface="Open Sans"/>
              </a:rPr>
              <a:t> possono cambiare a seconda delle varie implementazioni.</a:t>
            </a:r>
          </a:p>
        </p:txBody>
      </p:sp>
      <p:sp>
        <p:nvSpPr>
          <p:cNvPr id="4" name="Segnaposto numero diapositiva 3"/>
          <p:cNvSpPr>
            <a:spLocks noGrp="1"/>
          </p:cNvSpPr>
          <p:nvPr>
            <p:ph type="sldNum" sz="quarter" idx="5"/>
          </p:nvPr>
        </p:nvSpPr>
        <p:spPr/>
        <p:txBody>
          <a:bodyPr/>
          <a:lstStyle/>
          <a:p>
            <a:fld id="{646EDAD7-04BA-4250-B847-25272EB49033}" type="slidenum">
              <a:rPr lang="en-US" smtClean="0"/>
              <a:t>3</a:t>
            </a:fld>
            <a:endParaRPr lang="en-US"/>
          </a:p>
        </p:txBody>
      </p:sp>
    </p:spTree>
    <p:extLst>
      <p:ext uri="{BB962C8B-B14F-4D97-AF65-F5344CB8AC3E}">
        <p14:creationId xmlns:p14="http://schemas.microsoft.com/office/powerpoint/2010/main" val="1452820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i="0" dirty="0">
                <a:solidFill>
                  <a:srgbClr val="333333"/>
                </a:solidFill>
                <a:effectLst/>
                <a:latin typeface="Open Sans"/>
              </a:rPr>
              <a:t>PAT fine and </a:t>
            </a:r>
            <a:r>
              <a:rPr lang="it-IT" b="1" i="0" dirty="0" err="1">
                <a:solidFill>
                  <a:srgbClr val="333333"/>
                </a:solidFill>
                <a:effectLst/>
                <a:latin typeface="Open Sans"/>
              </a:rPr>
              <a:t>coarse</a:t>
            </a:r>
            <a:r>
              <a:rPr lang="it-IT" b="1" i="0" dirty="0">
                <a:solidFill>
                  <a:srgbClr val="333333"/>
                </a:solidFill>
                <a:effectLst/>
                <a:latin typeface="Open Sans"/>
              </a:rPr>
              <a:t> 1.</a:t>
            </a:r>
            <a:r>
              <a:rPr lang="it-IT" b="0" i="0" dirty="0">
                <a:solidFill>
                  <a:srgbClr val="333333"/>
                </a:solidFill>
                <a:effectLst/>
                <a:latin typeface="Open Sans"/>
              </a:rPr>
              <a:t> Il sistema che ho realizzato ha due livelli di precisione: quella fine che compensa le fluttuazioni ad alta frequenza generate delle turbolenze dell'atmosfera attraverso uno specchio mobile chiamato FSM; e quella </a:t>
            </a:r>
            <a:r>
              <a:rPr lang="it-IT" b="0" i="0" dirty="0" err="1">
                <a:solidFill>
                  <a:srgbClr val="333333"/>
                </a:solidFill>
                <a:effectLst/>
                <a:latin typeface="Open Sans"/>
              </a:rPr>
              <a:t>coarse</a:t>
            </a:r>
            <a:r>
              <a:rPr lang="it-IT" b="0" i="0" dirty="0">
                <a:solidFill>
                  <a:srgbClr val="333333"/>
                </a:solidFill>
                <a:effectLst/>
                <a:latin typeface="Open Sans"/>
              </a:rPr>
              <a:t> che fa puntare le due montature e protegge l'allineamento da eventuali colpi esterni.</a:t>
            </a:r>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4</a:t>
            </a:fld>
            <a:endParaRPr lang="en-US"/>
          </a:p>
        </p:txBody>
      </p:sp>
    </p:spTree>
    <p:extLst>
      <p:ext uri="{BB962C8B-B14F-4D97-AF65-F5344CB8AC3E}">
        <p14:creationId xmlns:p14="http://schemas.microsoft.com/office/powerpoint/2010/main" val="3934499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i="0" dirty="0">
                <a:solidFill>
                  <a:srgbClr val="333333"/>
                </a:solidFill>
                <a:effectLst/>
                <a:latin typeface="Open Sans"/>
              </a:rPr>
              <a:t>PAT fine and </a:t>
            </a:r>
            <a:r>
              <a:rPr lang="it-IT" b="1" i="0" dirty="0" err="1">
                <a:solidFill>
                  <a:srgbClr val="333333"/>
                </a:solidFill>
                <a:effectLst/>
                <a:latin typeface="Open Sans"/>
              </a:rPr>
              <a:t>coarse</a:t>
            </a:r>
            <a:r>
              <a:rPr lang="it-IT" b="1" i="0" dirty="0">
                <a:solidFill>
                  <a:srgbClr val="333333"/>
                </a:solidFill>
                <a:effectLst/>
                <a:latin typeface="Open Sans"/>
              </a:rPr>
              <a:t> 2.</a:t>
            </a:r>
            <a:r>
              <a:rPr lang="it-IT" b="0" i="0" dirty="0">
                <a:solidFill>
                  <a:srgbClr val="333333"/>
                </a:solidFill>
                <a:effectLst/>
                <a:latin typeface="Open Sans"/>
              </a:rPr>
              <a:t> Per il sistema fine due sono le combinazioni ottenibili a seconde se si scelga di utilizzare una camera o un PSD come sensore. Se si usa il PSD si può utilizzare il controllore integrato al KPA che è un controllore PID ad alte prestazioni. Se si usa la camera bisogna creare un controllore a computer. Quello creato da me si chiama One shot e compensa l'errore del sistema con una risposta lineare. Per il sistema </a:t>
            </a:r>
            <a:r>
              <a:rPr lang="it-IT" b="0" i="0" dirty="0" err="1">
                <a:solidFill>
                  <a:srgbClr val="333333"/>
                </a:solidFill>
                <a:effectLst/>
                <a:latin typeface="Open Sans"/>
              </a:rPr>
              <a:t>coarse</a:t>
            </a:r>
            <a:r>
              <a:rPr lang="it-IT" b="0" i="0" dirty="0">
                <a:solidFill>
                  <a:srgbClr val="333333"/>
                </a:solidFill>
                <a:effectLst/>
                <a:latin typeface="Open Sans"/>
              </a:rPr>
              <a:t> è disponibile solo il controllore One shot.</a:t>
            </a:r>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5</a:t>
            </a:fld>
            <a:endParaRPr lang="en-US"/>
          </a:p>
        </p:txBody>
      </p:sp>
    </p:spTree>
    <p:extLst>
      <p:ext uri="{BB962C8B-B14F-4D97-AF65-F5344CB8AC3E}">
        <p14:creationId xmlns:p14="http://schemas.microsoft.com/office/powerpoint/2010/main" val="259378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i="0" dirty="0">
                <a:solidFill>
                  <a:srgbClr val="333333"/>
                </a:solidFill>
                <a:effectLst/>
                <a:latin typeface="Open Sans"/>
              </a:rPr>
              <a:t>UML PAT.</a:t>
            </a:r>
            <a:r>
              <a:rPr lang="it-IT" b="0" i="0" dirty="0">
                <a:solidFill>
                  <a:srgbClr val="333333"/>
                </a:solidFill>
                <a:effectLst/>
                <a:latin typeface="Open Sans"/>
              </a:rPr>
              <a:t> Quello che ho fatto nella mia tesi è stato quindi di realizzare un software per controllare tutte le varie combinazioni di PAT. Come si può vedere dall'immagine che rappresenta l'UML semplificato del PAT, esso è un sistema molto complesso e quindi necessita di un sistema di costruzione modulare più semplice possibile.</a:t>
            </a:r>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6</a:t>
            </a:fld>
            <a:endParaRPr lang="en-US"/>
          </a:p>
        </p:txBody>
      </p:sp>
    </p:spTree>
    <p:extLst>
      <p:ext uri="{BB962C8B-B14F-4D97-AF65-F5344CB8AC3E}">
        <p14:creationId xmlns:p14="http://schemas.microsoft.com/office/powerpoint/2010/main" val="480648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i="0" dirty="0" err="1">
                <a:solidFill>
                  <a:srgbClr val="333333"/>
                </a:solidFill>
                <a:effectLst/>
                <a:latin typeface="Open Sans"/>
              </a:rPr>
              <a:t>Boilerplate</a:t>
            </a:r>
            <a:r>
              <a:rPr lang="it-IT" b="1" i="0" dirty="0">
                <a:solidFill>
                  <a:srgbClr val="333333"/>
                </a:solidFill>
                <a:effectLst/>
                <a:latin typeface="Open Sans"/>
              </a:rPr>
              <a:t>.</a:t>
            </a:r>
            <a:r>
              <a:rPr lang="it-IT" b="0" i="0" dirty="0">
                <a:solidFill>
                  <a:srgbClr val="333333"/>
                </a:solidFill>
                <a:effectLst/>
                <a:latin typeface="Open Sans"/>
              </a:rPr>
              <a:t> Ecco perché ho realizzato il </a:t>
            </a:r>
            <a:r>
              <a:rPr lang="it-IT" b="0" i="0" dirty="0" err="1">
                <a:solidFill>
                  <a:srgbClr val="333333"/>
                </a:solidFill>
                <a:effectLst/>
                <a:latin typeface="Open Sans"/>
              </a:rPr>
              <a:t>boilerpalte</a:t>
            </a:r>
            <a:r>
              <a:rPr lang="it-IT" b="0" i="0" dirty="0">
                <a:solidFill>
                  <a:srgbClr val="333333"/>
                </a:solidFill>
                <a:effectLst/>
                <a:latin typeface="Open Sans"/>
              </a:rPr>
              <a:t>. Il </a:t>
            </a:r>
            <a:r>
              <a:rPr lang="it-IT" b="0" i="0" dirty="0" err="1">
                <a:solidFill>
                  <a:srgbClr val="333333"/>
                </a:solidFill>
                <a:effectLst/>
                <a:latin typeface="Open Sans"/>
              </a:rPr>
              <a:t>boilerplate</a:t>
            </a:r>
            <a:r>
              <a:rPr lang="it-IT" b="0" i="0" dirty="0">
                <a:solidFill>
                  <a:srgbClr val="333333"/>
                </a:solidFill>
                <a:effectLst/>
                <a:latin typeface="Open Sans"/>
              </a:rPr>
              <a:t> è un template di progetti c++, che integra le librerie </a:t>
            </a:r>
            <a:r>
              <a:rPr lang="it-IT" b="0" i="0" dirty="0" err="1">
                <a:solidFill>
                  <a:srgbClr val="333333"/>
                </a:solidFill>
                <a:effectLst/>
                <a:latin typeface="Open Sans"/>
              </a:rPr>
              <a:t>Qt</a:t>
            </a:r>
            <a:r>
              <a:rPr lang="it-IT" b="0" i="0" dirty="0">
                <a:solidFill>
                  <a:srgbClr val="333333"/>
                </a:solidFill>
                <a:effectLst/>
                <a:latin typeface="Open Sans"/>
              </a:rPr>
              <a:t> per creare l'interfaccia grafica. Inoltre utilizza </a:t>
            </a:r>
            <a:r>
              <a:rPr lang="it-IT" b="0" i="0" dirty="0" err="1">
                <a:solidFill>
                  <a:srgbClr val="333333"/>
                </a:solidFill>
                <a:effectLst/>
                <a:latin typeface="Open Sans"/>
              </a:rPr>
              <a:t>CMake</a:t>
            </a:r>
            <a:r>
              <a:rPr lang="it-IT" b="0" i="0" dirty="0">
                <a:solidFill>
                  <a:srgbClr val="333333"/>
                </a:solidFill>
                <a:effectLst/>
                <a:latin typeface="Open Sans"/>
              </a:rPr>
              <a:t> che è un sistema per semplificare la compilazione dei progetti in cascata e </a:t>
            </a:r>
            <a:r>
              <a:rPr lang="it-IT" b="0" i="0" dirty="0" err="1">
                <a:solidFill>
                  <a:srgbClr val="333333"/>
                </a:solidFill>
                <a:effectLst/>
                <a:latin typeface="Open Sans"/>
              </a:rPr>
              <a:t>Git</a:t>
            </a:r>
            <a:r>
              <a:rPr lang="it-IT" b="0" i="0" dirty="0">
                <a:solidFill>
                  <a:srgbClr val="333333"/>
                </a:solidFill>
                <a:effectLst/>
                <a:latin typeface="Open Sans"/>
              </a:rPr>
              <a:t> per </a:t>
            </a:r>
            <a:r>
              <a:rPr lang="it-IT" b="0" i="0" dirty="0" err="1">
                <a:solidFill>
                  <a:srgbClr val="333333"/>
                </a:solidFill>
                <a:effectLst/>
                <a:latin typeface="Open Sans"/>
              </a:rPr>
              <a:t>versionare</a:t>
            </a:r>
            <a:r>
              <a:rPr lang="it-IT" b="0" i="0" dirty="0">
                <a:solidFill>
                  <a:srgbClr val="333333"/>
                </a:solidFill>
                <a:effectLst/>
                <a:latin typeface="Open Sans"/>
              </a:rPr>
              <a:t> le modifiche. L'intero software è stato quindi diviso in moduli chiamati repository che hanno delle dipendenze tra l'una e l'altra. Ecco perché nel </a:t>
            </a:r>
            <a:r>
              <a:rPr lang="it-IT" b="0" i="0" dirty="0" err="1">
                <a:solidFill>
                  <a:srgbClr val="333333"/>
                </a:solidFill>
                <a:effectLst/>
                <a:latin typeface="Open Sans"/>
              </a:rPr>
              <a:t>Boilerplate</a:t>
            </a:r>
            <a:r>
              <a:rPr lang="it-IT" b="0" i="0" dirty="0">
                <a:solidFill>
                  <a:srgbClr val="333333"/>
                </a:solidFill>
                <a:effectLst/>
                <a:latin typeface="Open Sans"/>
              </a:rPr>
              <a:t> è stato integrato un sistema realizzato a mano, che con un semplice click vede quali sono le dipendenze della repositori corrente, le scarica, le compila e dopo averle </a:t>
            </a:r>
            <a:r>
              <a:rPr lang="it-IT" b="0" i="0" dirty="0" err="1">
                <a:solidFill>
                  <a:srgbClr val="333333"/>
                </a:solidFill>
                <a:effectLst/>
                <a:latin typeface="Open Sans"/>
              </a:rPr>
              <a:t>lincate</a:t>
            </a:r>
            <a:r>
              <a:rPr lang="it-IT" b="0" i="0" dirty="0">
                <a:solidFill>
                  <a:srgbClr val="333333"/>
                </a:solidFill>
                <a:effectLst/>
                <a:latin typeface="Open Sans"/>
              </a:rPr>
              <a:t> al progetto principale lo compila. </a:t>
            </a:r>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7</a:t>
            </a:fld>
            <a:endParaRPr lang="en-US"/>
          </a:p>
        </p:txBody>
      </p:sp>
    </p:spTree>
    <p:extLst>
      <p:ext uri="{BB962C8B-B14F-4D97-AF65-F5344CB8AC3E}">
        <p14:creationId xmlns:p14="http://schemas.microsoft.com/office/powerpoint/2010/main" val="2517901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i="0" dirty="0">
                <a:solidFill>
                  <a:srgbClr val="333333"/>
                </a:solidFill>
                <a:effectLst/>
                <a:latin typeface="Open Sans"/>
              </a:rPr>
              <a:t>PAT software.</a:t>
            </a:r>
            <a:r>
              <a:rPr lang="it-IT" b="0" i="0" dirty="0">
                <a:solidFill>
                  <a:srgbClr val="333333"/>
                </a:solidFill>
                <a:effectLst/>
                <a:latin typeface="Open Sans"/>
              </a:rPr>
              <a:t> Con questo sistema sono quindi state create 10 repositori che implementano le varie componenti del PAT con in aggiunta qualche repository di supporto.</a:t>
            </a:r>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8</a:t>
            </a:fld>
            <a:endParaRPr lang="en-US"/>
          </a:p>
        </p:txBody>
      </p:sp>
    </p:spTree>
    <p:extLst>
      <p:ext uri="{BB962C8B-B14F-4D97-AF65-F5344CB8AC3E}">
        <p14:creationId xmlns:p14="http://schemas.microsoft.com/office/powerpoint/2010/main" val="2058939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b="1" i="0" dirty="0">
                <a:solidFill>
                  <a:srgbClr val="333333"/>
                </a:solidFill>
                <a:effectLst/>
                <a:latin typeface="Open Sans"/>
              </a:rPr>
              <a:t>PATLIC.</a:t>
            </a:r>
            <a:r>
              <a:rPr lang="it-IT" b="0" i="0" dirty="0">
                <a:solidFill>
                  <a:srgbClr val="333333"/>
                </a:solidFill>
                <a:effectLst/>
                <a:latin typeface="Open Sans"/>
              </a:rPr>
              <a:t> Per testare il sistema è stato realizzato l'esperimento PATLIC: PAT </a:t>
            </a:r>
            <a:r>
              <a:rPr lang="it-IT" b="0" i="0" dirty="0" err="1">
                <a:solidFill>
                  <a:srgbClr val="333333"/>
                </a:solidFill>
                <a:effectLst/>
                <a:latin typeface="Open Sans"/>
              </a:rPr>
              <a:t>systema</a:t>
            </a:r>
            <a:r>
              <a:rPr lang="it-IT" b="0" i="0" dirty="0">
                <a:solidFill>
                  <a:srgbClr val="333333"/>
                </a:solidFill>
                <a:effectLst/>
                <a:latin typeface="Open Sans"/>
              </a:rPr>
              <a:t> for Light Injection </a:t>
            </a:r>
            <a:r>
              <a:rPr lang="it-IT" b="0" i="0" dirty="0" err="1">
                <a:solidFill>
                  <a:srgbClr val="333333"/>
                </a:solidFill>
                <a:effectLst/>
                <a:latin typeface="Open Sans"/>
              </a:rPr>
              <a:t>into</a:t>
            </a:r>
            <a:r>
              <a:rPr lang="it-IT" b="0" i="0" dirty="0">
                <a:solidFill>
                  <a:srgbClr val="333333"/>
                </a:solidFill>
                <a:effectLst/>
                <a:latin typeface="Open Sans"/>
              </a:rPr>
              <a:t> a C-band </a:t>
            </a:r>
            <a:r>
              <a:rPr lang="it-IT" b="0" i="0" dirty="0" err="1">
                <a:solidFill>
                  <a:srgbClr val="333333"/>
                </a:solidFill>
                <a:effectLst/>
                <a:latin typeface="Open Sans"/>
              </a:rPr>
              <a:t>fiber</a:t>
            </a:r>
            <a:r>
              <a:rPr lang="it-IT" b="0" i="0" dirty="0">
                <a:solidFill>
                  <a:srgbClr val="333333"/>
                </a:solidFill>
                <a:effectLst/>
                <a:latin typeface="Open Sans"/>
              </a:rPr>
              <a:t>. In questo sistema c'è Alice che vuole mandare un segnale laser a Bob e Bob deve iniettarlo in fibra a 1550 nm a singolo modo. Per fare in modo che quindi Alice e Bob si parlassero sono stati montati un sistema fine e due sistemi </a:t>
            </a:r>
            <a:r>
              <a:rPr lang="it-IT" b="0" i="0" dirty="0" err="1">
                <a:solidFill>
                  <a:srgbClr val="333333"/>
                </a:solidFill>
                <a:effectLst/>
                <a:latin typeface="Open Sans"/>
              </a:rPr>
              <a:t>coarse</a:t>
            </a:r>
            <a:r>
              <a:rPr lang="it-IT" b="0" i="0" dirty="0">
                <a:solidFill>
                  <a:srgbClr val="333333"/>
                </a:solidFill>
                <a:effectLst/>
                <a:latin typeface="Open Sans"/>
              </a:rPr>
              <a:t>, uno da Alice a Bob e uno da Bob a Alice. Questi tre PAT sono stati quindi riuniti in questi due oggetti che vengono appunto chiamati Alice e Bob, e poi Alice e Bob sono stati montati sulle due montature.</a:t>
            </a:r>
          </a:p>
          <a:p>
            <a:pPr algn="l"/>
            <a:r>
              <a:rPr lang="it-IT" b="0" i="0" dirty="0">
                <a:solidFill>
                  <a:srgbClr val="333333"/>
                </a:solidFill>
                <a:effectLst/>
                <a:latin typeface="Open Sans"/>
              </a:rPr>
              <a:t>Il sistema è stato quindi testato per vedere che effettivamente si comportasse come ci aspettavamo. Ora riporto due esperimenti effettuati in laboratorio che si sono rivelati essere significativi.</a:t>
            </a:r>
          </a:p>
          <a:p>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9</a:t>
            </a:fld>
            <a:endParaRPr lang="en-US"/>
          </a:p>
        </p:txBody>
      </p:sp>
    </p:spTree>
    <p:extLst>
      <p:ext uri="{BB962C8B-B14F-4D97-AF65-F5344CB8AC3E}">
        <p14:creationId xmlns:p14="http://schemas.microsoft.com/office/powerpoint/2010/main" val="20050644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ima pagina">
    <p:spTree>
      <p:nvGrpSpPr>
        <p:cNvPr id="1" name=""/>
        <p:cNvGrpSpPr/>
        <p:nvPr/>
      </p:nvGrpSpPr>
      <p:grpSpPr>
        <a:xfrm>
          <a:off x="0" y="0"/>
          <a:ext cx="0" cy="0"/>
          <a:chOff x="0" y="0"/>
          <a:chExt cx="0" cy="0"/>
        </a:xfrm>
      </p:grpSpPr>
      <p:sp>
        <p:nvSpPr>
          <p:cNvPr id="8" name="Sottotitolo 2">
            <a:extLst>
              <a:ext uri="{FF2B5EF4-FFF2-40B4-BE49-F238E27FC236}">
                <a16:creationId xmlns:a16="http://schemas.microsoft.com/office/drawing/2014/main" id="{37736DAA-88CC-44B4-B51B-B72650D41410}"/>
              </a:ext>
            </a:extLst>
          </p:cNvPr>
          <p:cNvSpPr txBox="1">
            <a:spLocks noGrp="1"/>
          </p:cNvSpPr>
          <p:nvPr>
            <p:ph type="subTitle" idx="1" hasCustomPrompt="1"/>
          </p:nvPr>
        </p:nvSpPr>
        <p:spPr>
          <a:xfrm>
            <a:off x="98853" y="6130611"/>
            <a:ext cx="3781169" cy="369329"/>
          </a:xfrm>
          <a:prstGeom prst="rect">
            <a:avLst/>
          </a:prstGeom>
        </p:spPr>
        <p:txBody>
          <a:bodyPr anchor="b"/>
          <a:lstStyle>
            <a:lvl1pPr>
              <a:defRPr sz="1800"/>
            </a:lvl1pPr>
          </a:lstStyle>
          <a:p>
            <a:r>
              <a:rPr lang="it-IT" dirty="0"/>
              <a:t>Data</a:t>
            </a:r>
            <a:endParaRPr dirty="0"/>
          </a:p>
        </p:txBody>
      </p:sp>
      <p:sp>
        <p:nvSpPr>
          <p:cNvPr id="13" name="CasellaDiTesto 7">
            <a:extLst>
              <a:ext uri="{FF2B5EF4-FFF2-40B4-BE49-F238E27FC236}">
                <a16:creationId xmlns:a16="http://schemas.microsoft.com/office/drawing/2014/main" id="{EDCED21D-3B95-4ACC-8A49-16E2562397CE}"/>
              </a:ext>
            </a:extLst>
          </p:cNvPr>
          <p:cNvSpPr txBox="1"/>
          <p:nvPr/>
        </p:nvSpPr>
        <p:spPr>
          <a:xfrm>
            <a:off x="11327362" y="6568750"/>
            <a:ext cx="864637" cy="31051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defTabSz="868680">
              <a:lnSpc>
                <a:spcPct val="80000"/>
              </a:lnSpc>
              <a:defRPr sz="1400">
                <a:solidFill>
                  <a:srgbClr val="FFFFFF"/>
                </a:solidFill>
              </a:defRPr>
            </a:lvl1pPr>
          </a:lstStyle>
          <a:p>
            <a:endParaRPr b="1" dirty="0"/>
          </a:p>
        </p:txBody>
      </p:sp>
      <p:pic>
        <p:nvPicPr>
          <p:cNvPr id="14" name="Immagine 9" descr="Immagine 9">
            <a:extLst>
              <a:ext uri="{FF2B5EF4-FFF2-40B4-BE49-F238E27FC236}">
                <a16:creationId xmlns:a16="http://schemas.microsoft.com/office/drawing/2014/main" id="{5DB3F0CF-7F42-4346-93C1-955526119D7F}"/>
              </a:ext>
            </a:extLst>
          </p:cNvPr>
          <p:cNvPicPr>
            <a:picLocks noChangeAspect="1"/>
          </p:cNvPicPr>
          <p:nvPr/>
        </p:nvPicPr>
        <p:blipFill>
          <a:blip r:embed="rId2"/>
          <a:stretch>
            <a:fillRect/>
          </a:stretch>
        </p:blipFill>
        <p:spPr>
          <a:xfrm>
            <a:off x="4002906" y="1321723"/>
            <a:ext cx="4186188" cy="4212905"/>
          </a:xfrm>
          <a:prstGeom prst="rect">
            <a:avLst/>
          </a:prstGeom>
          <a:ln w="12700">
            <a:miter lim="400000"/>
          </a:ln>
        </p:spPr>
      </p:pic>
      <p:sp>
        <p:nvSpPr>
          <p:cNvPr id="20" name="Segnaposto testo 19">
            <a:extLst>
              <a:ext uri="{FF2B5EF4-FFF2-40B4-BE49-F238E27FC236}">
                <a16:creationId xmlns:a16="http://schemas.microsoft.com/office/drawing/2014/main" id="{4FFDA3D4-9D46-4866-A527-5FEA13DE3D3A}"/>
              </a:ext>
            </a:extLst>
          </p:cNvPr>
          <p:cNvSpPr>
            <a:spLocks noGrp="1"/>
          </p:cNvSpPr>
          <p:nvPr>
            <p:ph type="body" sz="quarter" idx="10" hasCustomPrompt="1"/>
          </p:nvPr>
        </p:nvSpPr>
        <p:spPr>
          <a:xfrm>
            <a:off x="8542639" y="6130613"/>
            <a:ext cx="3550508" cy="369328"/>
          </a:xfrm>
          <a:prstGeom prst="rect">
            <a:avLst/>
          </a:prstGeom>
        </p:spPr>
        <p:txBody>
          <a:bodyPr/>
          <a:lstStyle>
            <a:lvl1pPr algn="r">
              <a:defRPr sz="1800"/>
            </a:lvl1pPr>
          </a:lstStyle>
          <a:p>
            <a:pPr lvl="0"/>
            <a:r>
              <a:rPr lang="it-IT" dirty="0"/>
              <a:t>Prof. Giuseppe Vallone</a:t>
            </a:r>
          </a:p>
        </p:txBody>
      </p:sp>
      <p:sp>
        <p:nvSpPr>
          <p:cNvPr id="22" name="Segnaposto testo 21">
            <a:extLst>
              <a:ext uri="{FF2B5EF4-FFF2-40B4-BE49-F238E27FC236}">
                <a16:creationId xmlns:a16="http://schemas.microsoft.com/office/drawing/2014/main" id="{971F3ECA-271F-4852-A35E-07332C5856AB}"/>
              </a:ext>
            </a:extLst>
          </p:cNvPr>
          <p:cNvSpPr>
            <a:spLocks noGrp="1"/>
          </p:cNvSpPr>
          <p:nvPr>
            <p:ph type="body" sz="quarter" idx="11" hasCustomPrompt="1"/>
          </p:nvPr>
        </p:nvSpPr>
        <p:spPr>
          <a:xfrm>
            <a:off x="97997" y="67109"/>
            <a:ext cx="11995150" cy="452437"/>
          </a:xfrm>
          <a:prstGeom prst="rect">
            <a:avLst/>
          </a:prstGeom>
        </p:spPr>
        <p:txBody>
          <a:bodyPr/>
          <a:lstStyle>
            <a:lvl1pPr algn="ctr">
              <a:defRPr b="1">
                <a:solidFill>
                  <a:schemeClr val="bg1"/>
                </a:solidFill>
              </a:defRPr>
            </a:lvl1pPr>
          </a:lstStyle>
          <a:p>
            <a:pPr lvl="0"/>
            <a:r>
              <a:rPr lang="it-IT" dirty="0"/>
              <a:t>Titolo</a:t>
            </a:r>
          </a:p>
        </p:txBody>
      </p:sp>
    </p:spTree>
    <p:extLst>
      <p:ext uri="{BB962C8B-B14F-4D97-AF65-F5344CB8AC3E}">
        <p14:creationId xmlns:p14="http://schemas.microsoft.com/office/powerpoint/2010/main" val="594895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generica">
    <p:spTree>
      <p:nvGrpSpPr>
        <p:cNvPr id="1" name=""/>
        <p:cNvGrpSpPr/>
        <p:nvPr/>
      </p:nvGrpSpPr>
      <p:grpSpPr>
        <a:xfrm>
          <a:off x="0" y="0"/>
          <a:ext cx="0" cy="0"/>
          <a:chOff x="0" y="0"/>
          <a:chExt cx="0" cy="0"/>
        </a:xfrm>
      </p:grpSpPr>
      <p:sp>
        <p:nvSpPr>
          <p:cNvPr id="8" name="Sottotitolo 2">
            <a:extLst>
              <a:ext uri="{FF2B5EF4-FFF2-40B4-BE49-F238E27FC236}">
                <a16:creationId xmlns:a16="http://schemas.microsoft.com/office/drawing/2014/main" id="{35B98FE8-F84F-47E2-A246-5C4AB85909AC}"/>
              </a:ext>
            </a:extLst>
          </p:cNvPr>
          <p:cNvSpPr txBox="1">
            <a:spLocks noGrp="1"/>
          </p:cNvSpPr>
          <p:nvPr>
            <p:ph type="subTitle" idx="1"/>
          </p:nvPr>
        </p:nvSpPr>
        <p:spPr>
          <a:xfrm>
            <a:off x="3284374" y="1185326"/>
            <a:ext cx="5915612" cy="4729944"/>
          </a:xfrm>
          <a:prstGeom prst="rect">
            <a:avLst/>
          </a:prstGeom>
        </p:spPr>
        <p:txBody>
          <a:bodyPr/>
          <a:lstStyle/>
          <a:p>
            <a:pPr algn="l" defTabSz="905255">
              <a:spcBef>
                <a:spcPts val="900"/>
              </a:spcBef>
              <a:buSzPct val="100000"/>
              <a:defRPr sz="2300"/>
            </a:pPr>
            <a:r>
              <a:rPr lang="it-IT" b="1"/>
              <a:t>Fare clic per modificare lo stile del sottotitolo dello schema</a:t>
            </a:r>
            <a:endParaRPr lang="it-IT" dirty="0"/>
          </a:p>
        </p:txBody>
      </p:sp>
      <p:sp>
        <p:nvSpPr>
          <p:cNvPr id="19" name="Segnaposto testo 18">
            <a:extLst>
              <a:ext uri="{FF2B5EF4-FFF2-40B4-BE49-F238E27FC236}">
                <a16:creationId xmlns:a16="http://schemas.microsoft.com/office/drawing/2014/main" id="{08964F74-3032-4C39-9AC2-2A73F6B47E45}"/>
              </a:ext>
            </a:extLst>
          </p:cNvPr>
          <p:cNvSpPr>
            <a:spLocks noGrp="1"/>
          </p:cNvSpPr>
          <p:nvPr>
            <p:ph type="body" sz="quarter" idx="10" hasCustomPrompt="1"/>
          </p:nvPr>
        </p:nvSpPr>
        <p:spPr>
          <a:xfrm>
            <a:off x="203200" y="92075"/>
            <a:ext cx="3814763" cy="350838"/>
          </a:xfrm>
          <a:prstGeom prst="rect">
            <a:avLst/>
          </a:prstGeom>
        </p:spPr>
        <p:txBody>
          <a:bodyPr/>
          <a:lstStyle>
            <a:lvl1pPr>
              <a:defRPr sz="1800" b="1">
                <a:solidFill>
                  <a:schemeClr val="bg1"/>
                </a:solidFill>
              </a:defRPr>
            </a:lvl1pPr>
          </a:lstStyle>
          <a:p>
            <a:pPr lvl="0"/>
            <a:r>
              <a:rPr lang="it-IT" dirty="0"/>
              <a:t>Titolo</a:t>
            </a:r>
          </a:p>
        </p:txBody>
      </p:sp>
      <p:sp>
        <p:nvSpPr>
          <p:cNvPr id="20" name="Segnaposto testo 18">
            <a:extLst>
              <a:ext uri="{FF2B5EF4-FFF2-40B4-BE49-F238E27FC236}">
                <a16:creationId xmlns:a16="http://schemas.microsoft.com/office/drawing/2014/main" id="{D6581C21-EBC6-41F9-9543-426095C65D4D}"/>
              </a:ext>
            </a:extLst>
          </p:cNvPr>
          <p:cNvSpPr>
            <a:spLocks noGrp="1"/>
          </p:cNvSpPr>
          <p:nvPr>
            <p:ph type="body" sz="quarter" idx="11" hasCustomPrompt="1"/>
          </p:nvPr>
        </p:nvSpPr>
        <p:spPr>
          <a:xfrm>
            <a:off x="8174039" y="92075"/>
            <a:ext cx="3814763" cy="350838"/>
          </a:xfrm>
          <a:prstGeom prst="rect">
            <a:avLst/>
          </a:prstGeom>
        </p:spPr>
        <p:txBody>
          <a:bodyPr/>
          <a:lstStyle>
            <a:lvl1pPr algn="r">
              <a:defRPr sz="1800" b="1">
                <a:solidFill>
                  <a:schemeClr val="bg1"/>
                </a:solidFill>
              </a:defRPr>
            </a:lvl1pPr>
          </a:lstStyle>
          <a:p>
            <a:pPr lvl="0"/>
            <a:r>
              <a:rPr lang="it-IT" dirty="0"/>
              <a:t>Titolo</a:t>
            </a:r>
          </a:p>
        </p:txBody>
      </p:sp>
      <p:sp>
        <p:nvSpPr>
          <p:cNvPr id="24" name="Segnaposto testo 18">
            <a:extLst>
              <a:ext uri="{FF2B5EF4-FFF2-40B4-BE49-F238E27FC236}">
                <a16:creationId xmlns:a16="http://schemas.microsoft.com/office/drawing/2014/main" id="{5765111E-54CE-4335-A510-DD8F189E8390}"/>
              </a:ext>
            </a:extLst>
          </p:cNvPr>
          <p:cNvSpPr>
            <a:spLocks noGrp="1"/>
          </p:cNvSpPr>
          <p:nvPr>
            <p:ph type="body" sz="quarter" idx="12" hasCustomPrompt="1"/>
          </p:nvPr>
        </p:nvSpPr>
        <p:spPr>
          <a:xfrm>
            <a:off x="8174039" y="6527521"/>
            <a:ext cx="3814763" cy="350838"/>
          </a:xfrm>
          <a:prstGeom prst="rect">
            <a:avLst/>
          </a:prstGeom>
        </p:spPr>
        <p:txBody>
          <a:bodyPr/>
          <a:lstStyle>
            <a:lvl1pPr algn="r">
              <a:defRPr sz="1800" b="1">
                <a:solidFill>
                  <a:schemeClr val="bg1"/>
                </a:solidFill>
              </a:defRPr>
            </a:lvl1pPr>
          </a:lstStyle>
          <a:p>
            <a:pPr lvl="0"/>
            <a:r>
              <a:rPr lang="it-IT" dirty="0"/>
              <a:t>&lt;N&gt;</a:t>
            </a:r>
          </a:p>
        </p:txBody>
      </p:sp>
    </p:spTree>
    <p:extLst>
      <p:ext uri="{BB962C8B-B14F-4D97-AF65-F5344CB8AC3E}">
        <p14:creationId xmlns:p14="http://schemas.microsoft.com/office/powerpoint/2010/main" val="3062103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Finale">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C4A85134-E188-4127-A750-8BB34A84697E}"/>
              </a:ext>
            </a:extLst>
          </p:cNvPr>
          <p:cNvSpPr/>
          <p:nvPr/>
        </p:nvSpPr>
        <p:spPr>
          <a:xfrm>
            <a:off x="0" y="0"/>
            <a:ext cx="12192000" cy="711569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it-IT" sz="5400" dirty="0"/>
          </a:p>
        </p:txBody>
      </p:sp>
      <p:sp>
        <p:nvSpPr>
          <p:cNvPr id="5" name="Segnaposto testo 4">
            <a:extLst>
              <a:ext uri="{FF2B5EF4-FFF2-40B4-BE49-F238E27FC236}">
                <a16:creationId xmlns:a16="http://schemas.microsoft.com/office/drawing/2014/main" id="{973DB121-D230-4ED9-9ABD-B1EAAB01B982}"/>
              </a:ext>
            </a:extLst>
          </p:cNvPr>
          <p:cNvSpPr>
            <a:spLocks noGrp="1"/>
          </p:cNvSpPr>
          <p:nvPr>
            <p:ph type="body" sz="quarter" idx="10" hasCustomPrompt="1"/>
          </p:nvPr>
        </p:nvSpPr>
        <p:spPr>
          <a:xfrm>
            <a:off x="0" y="0"/>
            <a:ext cx="12192000" cy="7108825"/>
          </a:xfrm>
          <a:prstGeom prst="rect">
            <a:avLst/>
          </a:prstGeom>
        </p:spPr>
        <p:txBody>
          <a:bodyPr anchor="ctr" anchorCtr="0"/>
          <a:lstStyle>
            <a:lvl1pPr algn="ctr">
              <a:defRPr sz="3200">
                <a:solidFill>
                  <a:schemeClr val="bg1"/>
                </a:solidFill>
              </a:defRPr>
            </a:lvl1pPr>
            <a:lvl2pPr algn="ctr">
              <a:defRPr sz="3200">
                <a:solidFill>
                  <a:schemeClr val="bg1"/>
                </a:solidFill>
              </a:defRPr>
            </a:lvl2pPr>
            <a:lvl3pPr algn="ctr">
              <a:defRPr sz="3200">
                <a:solidFill>
                  <a:schemeClr val="bg1"/>
                </a:solidFill>
              </a:defRPr>
            </a:lvl3pPr>
            <a:lvl4pPr algn="ctr">
              <a:defRPr sz="3200">
                <a:solidFill>
                  <a:schemeClr val="bg1"/>
                </a:solidFill>
              </a:defRPr>
            </a:lvl4pPr>
            <a:lvl5pPr algn="ctr">
              <a:defRPr sz="3200">
                <a:solidFill>
                  <a:schemeClr val="bg1"/>
                </a:solidFill>
              </a:defRPr>
            </a:lvl5pPr>
          </a:lstStyle>
          <a:p>
            <a:pPr lvl="0"/>
            <a:r>
              <a:rPr lang="it-IT" dirty="0"/>
              <a:t>TESTO FINALE</a:t>
            </a:r>
          </a:p>
        </p:txBody>
      </p:sp>
    </p:spTree>
    <p:extLst>
      <p:ext uri="{BB962C8B-B14F-4D97-AF65-F5344CB8AC3E}">
        <p14:creationId xmlns:p14="http://schemas.microsoft.com/office/powerpoint/2010/main" val="32174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9EDF74-B75E-4176-8A31-4E6C0D95685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041F41BB-C5DB-4A9F-9212-83641C395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16E4CFDC-6A09-4D96-9378-EDA2FABCF594}"/>
              </a:ext>
            </a:extLst>
          </p:cNvPr>
          <p:cNvSpPr>
            <a:spLocks noGrp="1"/>
          </p:cNvSpPr>
          <p:nvPr>
            <p:ph type="dt" sz="half" idx="10"/>
          </p:nvPr>
        </p:nvSpPr>
        <p:spPr/>
        <p:txBody>
          <a:bodyPr/>
          <a:lstStyle/>
          <a:p>
            <a:fld id="{05273411-BE62-4470-90FB-72F9EF20C042}" type="datetimeFigureOut">
              <a:rPr lang="en-US" smtClean="0"/>
              <a:t>9/3/2020</a:t>
            </a:fld>
            <a:endParaRPr lang="en-US"/>
          </a:p>
        </p:txBody>
      </p:sp>
      <p:sp>
        <p:nvSpPr>
          <p:cNvPr id="5" name="Segnaposto piè di pagina 4">
            <a:extLst>
              <a:ext uri="{FF2B5EF4-FFF2-40B4-BE49-F238E27FC236}">
                <a16:creationId xmlns:a16="http://schemas.microsoft.com/office/drawing/2014/main" id="{88959F94-E3E3-45BF-85EC-2F7F36DEF4DC}"/>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B788542D-403D-4F7A-8068-E50633803FDE}"/>
              </a:ext>
            </a:extLst>
          </p:cNvPr>
          <p:cNvSpPr>
            <a:spLocks noGrp="1"/>
          </p:cNvSpPr>
          <p:nvPr>
            <p:ph type="sldNum" sz="quarter" idx="12"/>
          </p:nvPr>
        </p:nvSpPr>
        <p:spPr/>
        <p:txBody>
          <a:bodyPr/>
          <a:lstStyle/>
          <a:p>
            <a:fld id="{E1E16789-42FC-4213-99FA-DC6D74A44CE7}" type="slidenum">
              <a:rPr lang="en-US" smtClean="0"/>
              <a:t>‹N›</a:t>
            </a:fld>
            <a:endParaRPr lang="en-US"/>
          </a:p>
        </p:txBody>
      </p:sp>
    </p:spTree>
    <p:extLst>
      <p:ext uri="{BB962C8B-B14F-4D97-AF65-F5344CB8AC3E}">
        <p14:creationId xmlns:p14="http://schemas.microsoft.com/office/powerpoint/2010/main" val="38312535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E0D27EAD-BCCC-488B-9323-CA3351F702C4}"/>
              </a:ext>
            </a:extLst>
          </p:cNvPr>
          <p:cNvSpPr txBox="1">
            <a:spLocks/>
          </p:cNvSpPr>
          <p:nvPr/>
        </p:nvSpPr>
        <p:spPr>
          <a:xfrm>
            <a:off x="1524000" y="365903"/>
            <a:ext cx="9144000" cy="615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557783">
              <a:defRPr sz="1200">
                <a:solidFill>
                  <a:srgbClr val="FFFFFF"/>
                </a:solidFill>
              </a:defRPr>
            </a:pPr>
            <a:r>
              <a:rPr lang="it-IT" sz="1200">
                <a:solidFill>
                  <a:srgbClr val="FFFFFF"/>
                </a:solidFill>
              </a:rPr>
              <a:t>SIMULATE ANNEALING</a:t>
            </a:r>
            <a:br>
              <a:rPr lang="it-IT" sz="1200">
                <a:solidFill>
                  <a:srgbClr val="FFFFFF"/>
                </a:solidFill>
              </a:rPr>
            </a:br>
            <a:br>
              <a:rPr lang="it-IT" sz="1200">
                <a:solidFill>
                  <a:srgbClr val="FFFFFF"/>
                </a:solidFill>
              </a:rPr>
            </a:br>
            <a:endParaRPr lang="it-IT" sz="1200">
              <a:solidFill>
                <a:srgbClr val="FFFFFF"/>
              </a:solidFill>
            </a:endParaRPr>
          </a:p>
        </p:txBody>
      </p:sp>
      <p:sp>
        <p:nvSpPr>
          <p:cNvPr id="10" name="Rettangolo">
            <a:extLst>
              <a:ext uri="{FF2B5EF4-FFF2-40B4-BE49-F238E27FC236}">
                <a16:creationId xmlns:a16="http://schemas.microsoft.com/office/drawing/2014/main" id="{2846216B-1485-4B9A-930F-DB3325F28B47}"/>
              </a:ext>
            </a:extLst>
          </p:cNvPr>
          <p:cNvSpPr/>
          <p:nvPr/>
        </p:nvSpPr>
        <p:spPr>
          <a:xfrm>
            <a:off x="0" y="-2"/>
            <a:ext cx="12192000" cy="531849"/>
          </a:xfrm>
          <a:prstGeom prst="rect">
            <a:avLst/>
          </a:prstGeom>
          <a:solidFill>
            <a:srgbClr val="C00000"/>
          </a:solidFill>
          <a:ln w="12700" cap="flat">
            <a:solidFill>
              <a:srgbClr val="C00000"/>
            </a:solidFill>
            <a:prstDash val="solid"/>
            <a:miter lim="800000"/>
          </a:ln>
          <a:effectLst/>
        </p:spPr>
        <p:txBody>
          <a:bodyPr wrap="square" lIns="45718" tIns="45718" rIns="45718" bIns="45718" numCol="1" anchor="ctr">
            <a:noAutofit/>
          </a:bodyPr>
          <a:lstStyle/>
          <a:p>
            <a:pPr algn="ctr">
              <a:defRPr>
                <a:solidFill>
                  <a:srgbClr val="FFFFFF"/>
                </a:solidFill>
              </a:defRPr>
            </a:pPr>
            <a:endParaRPr/>
          </a:p>
        </p:txBody>
      </p:sp>
      <p:sp>
        <p:nvSpPr>
          <p:cNvPr id="12" name="Rettangolo 6">
            <a:extLst>
              <a:ext uri="{FF2B5EF4-FFF2-40B4-BE49-F238E27FC236}">
                <a16:creationId xmlns:a16="http://schemas.microsoft.com/office/drawing/2014/main" id="{B856C62D-2D80-43D6-B265-0834EA0C8A90}"/>
              </a:ext>
            </a:extLst>
          </p:cNvPr>
          <p:cNvSpPr/>
          <p:nvPr/>
        </p:nvSpPr>
        <p:spPr>
          <a:xfrm>
            <a:off x="0" y="6568750"/>
            <a:ext cx="12192000" cy="289251"/>
          </a:xfrm>
          <a:prstGeom prst="rect">
            <a:avLst/>
          </a:prstGeom>
          <a:solidFill>
            <a:srgbClr val="C00000"/>
          </a:solidFill>
          <a:ln w="12700">
            <a:solidFill>
              <a:srgbClr val="C00000"/>
            </a:solidFill>
            <a:miter/>
          </a:ln>
        </p:spPr>
        <p:txBody>
          <a:bodyPr lIns="45718" tIns="45718" rIns="45718" bIns="45718" anchor="ctr"/>
          <a:lstStyle/>
          <a:p>
            <a:pPr algn="ctr">
              <a:defRPr>
                <a:solidFill>
                  <a:srgbClr val="FFFFFF"/>
                </a:solidFill>
              </a:defRPr>
            </a:pPr>
            <a:endParaRPr/>
          </a:p>
        </p:txBody>
      </p:sp>
      <p:sp>
        <p:nvSpPr>
          <p:cNvPr id="13" name="CasellaDiTesto 7">
            <a:extLst>
              <a:ext uri="{FF2B5EF4-FFF2-40B4-BE49-F238E27FC236}">
                <a16:creationId xmlns:a16="http://schemas.microsoft.com/office/drawing/2014/main" id="{A2D82E45-2FBE-4247-8C59-2CDCAC6F4FAB}"/>
              </a:ext>
            </a:extLst>
          </p:cNvPr>
          <p:cNvSpPr txBox="1"/>
          <p:nvPr/>
        </p:nvSpPr>
        <p:spPr>
          <a:xfrm>
            <a:off x="11327362" y="6568750"/>
            <a:ext cx="864637" cy="31051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defTabSz="868680">
              <a:lnSpc>
                <a:spcPct val="80000"/>
              </a:lnSpc>
              <a:defRPr sz="1400">
                <a:solidFill>
                  <a:srgbClr val="FFFFFF"/>
                </a:solidFill>
              </a:defRPr>
            </a:lvl1pPr>
          </a:lstStyle>
          <a:p>
            <a:endParaRPr b="1" dirty="0"/>
          </a:p>
        </p:txBody>
      </p:sp>
      <p:sp>
        <p:nvSpPr>
          <p:cNvPr id="17" name="CasellaDiTesto 10">
            <a:extLst>
              <a:ext uri="{FF2B5EF4-FFF2-40B4-BE49-F238E27FC236}">
                <a16:creationId xmlns:a16="http://schemas.microsoft.com/office/drawing/2014/main" id="{CBE105D7-D10B-4013-9746-9DAFF69672B9}"/>
              </a:ext>
            </a:extLst>
          </p:cNvPr>
          <p:cNvSpPr txBox="1"/>
          <p:nvPr/>
        </p:nvSpPr>
        <p:spPr>
          <a:xfrm>
            <a:off x="186611" y="6568750"/>
            <a:ext cx="2687217" cy="31051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defTabSz="868680">
              <a:lnSpc>
                <a:spcPct val="80000"/>
              </a:lnSpc>
              <a:defRPr sz="1400">
                <a:solidFill>
                  <a:srgbClr val="FFFFFF"/>
                </a:solidFill>
              </a:defRPr>
            </a:lvl1pPr>
          </a:lstStyle>
          <a:p>
            <a:r>
              <a:rPr lang="it-IT" b="1" dirty="0"/>
              <a:t>Federico Berra</a:t>
            </a:r>
            <a:endParaRPr b="1" dirty="0"/>
          </a:p>
        </p:txBody>
      </p:sp>
    </p:spTree>
    <p:extLst>
      <p:ext uri="{BB962C8B-B14F-4D97-AF65-F5344CB8AC3E}">
        <p14:creationId xmlns:p14="http://schemas.microsoft.com/office/powerpoint/2010/main" val="35012692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1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2.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notesSlide" Target="../notesSlides/notesSlide3.xml"/><Relationship Id="rId7" Type="http://schemas.openxmlformats.org/officeDocument/2006/relationships/image" Target="../media/image11.jpg"/><Relationship Id="rId12" Type="http://schemas.openxmlformats.org/officeDocument/2006/relationships/image" Target="../media/image16.sv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jpg"/><Relationship Id="rId11" Type="http://schemas.openxmlformats.org/officeDocument/2006/relationships/image" Target="../media/image15.png"/><Relationship Id="rId5" Type="http://schemas.openxmlformats.org/officeDocument/2006/relationships/image" Target="../media/image9.emf"/><Relationship Id="rId10" Type="http://schemas.openxmlformats.org/officeDocument/2006/relationships/image" Target="../media/image14.jpg"/><Relationship Id="rId4" Type="http://schemas.openxmlformats.org/officeDocument/2006/relationships/oleObject" Target="../embeddings/oleObject1.bin"/><Relationship Id="rId9" Type="http://schemas.openxmlformats.org/officeDocument/2006/relationships/image" Target="../media/image13.jp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 Id="rId9" Type="http://schemas.openxmlformats.org/officeDocument/2006/relationships/image" Target="../media/image16.sv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7.xml.rels><?xml version="1.0" encoding="UTF-8" standalone="yes"?>
<Relationships xmlns="http://schemas.openxmlformats.org/package/2006/relationships"><Relationship Id="rId3" Type="http://schemas.openxmlformats.org/officeDocument/2006/relationships/image" Target="../media/image19.jp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7.JP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5EC60D0A-2202-4D29-90FF-C54B20B5C5BB}"/>
              </a:ext>
            </a:extLst>
          </p:cNvPr>
          <p:cNvSpPr/>
          <p:nvPr/>
        </p:nvSpPr>
        <p:spPr>
          <a:xfrm>
            <a:off x="0" y="0"/>
            <a:ext cx="4711700" cy="713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descr="Immagine che contiene orologio&#10;&#10;Descrizione generata automaticamente">
            <a:extLst>
              <a:ext uri="{FF2B5EF4-FFF2-40B4-BE49-F238E27FC236}">
                <a16:creationId xmlns:a16="http://schemas.microsoft.com/office/drawing/2014/main" id="{58E69074-E256-4398-8D71-7CC600D2C3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820" y="2163590"/>
            <a:ext cx="3266060" cy="3286907"/>
          </a:xfrm>
          <a:prstGeom prst="rect">
            <a:avLst/>
          </a:prstGeom>
        </p:spPr>
      </p:pic>
      <p:sp>
        <p:nvSpPr>
          <p:cNvPr id="5" name="Text Placeholder 3">
            <a:extLst>
              <a:ext uri="{FF2B5EF4-FFF2-40B4-BE49-F238E27FC236}">
                <a16:creationId xmlns:a16="http://schemas.microsoft.com/office/drawing/2014/main" id="{886A81FE-EEBF-4074-AAA7-6E1B182A2149}"/>
              </a:ext>
            </a:extLst>
          </p:cNvPr>
          <p:cNvSpPr txBox="1">
            <a:spLocks/>
          </p:cNvSpPr>
          <p:nvPr/>
        </p:nvSpPr>
        <p:spPr>
          <a:xfrm>
            <a:off x="4711700" y="2020994"/>
            <a:ext cx="7480300" cy="2294412"/>
          </a:xfrm>
          <a:prstGeom prst="rect">
            <a:avLst/>
          </a:prstGeom>
        </p:spPr>
        <p:txBody>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lgn="ctr">
              <a:buFont typeface="Wingdings 2" pitchFamily="18" charset="2"/>
              <a:buNone/>
            </a:pPr>
            <a:r>
              <a:rPr lang="en-US" dirty="0">
                <a:solidFill>
                  <a:schemeClr val="bg1"/>
                </a:solidFill>
                <a:latin typeface="Nunito Black" panose="00000A00000000000000" pitchFamily="2" charset="0"/>
                <a:cs typeface="Aharoni" panose="020B0604020202020204" pitchFamily="2" charset="-79"/>
              </a:rPr>
              <a:t>DEVELOPMENT OF </a:t>
            </a:r>
          </a:p>
          <a:p>
            <a:pPr marL="0" indent="0" algn="ctr">
              <a:buFont typeface="Wingdings 2" pitchFamily="18" charset="2"/>
              <a:buNone/>
            </a:pPr>
            <a:r>
              <a:rPr lang="en-US" dirty="0">
                <a:solidFill>
                  <a:schemeClr val="bg1"/>
                </a:solidFill>
                <a:latin typeface="Nunito Black" panose="00000A00000000000000" pitchFamily="2" charset="0"/>
                <a:cs typeface="Aharoni" panose="020B0604020202020204" pitchFamily="2" charset="-79"/>
              </a:rPr>
              <a:t>A POINTING-ACQUISITION-TRACKING SYSTEM</a:t>
            </a:r>
          </a:p>
          <a:p>
            <a:pPr marL="0" indent="0" algn="ctr">
              <a:buFont typeface="Wingdings 2" pitchFamily="18" charset="2"/>
              <a:buNone/>
            </a:pPr>
            <a:r>
              <a:rPr lang="en-US" dirty="0">
                <a:solidFill>
                  <a:schemeClr val="bg1"/>
                </a:solidFill>
                <a:latin typeface="Nunito Black" panose="00000A00000000000000" pitchFamily="2" charset="0"/>
                <a:cs typeface="Aharoni" panose="020B0604020202020204" pitchFamily="2" charset="-79"/>
              </a:rPr>
              <a:t> FOR FREE-SPACE QUANTUM COMMUNICATION</a:t>
            </a:r>
          </a:p>
        </p:txBody>
      </p:sp>
      <p:sp>
        <p:nvSpPr>
          <p:cNvPr id="7" name="Text Placeholder 2">
            <a:extLst>
              <a:ext uri="{FF2B5EF4-FFF2-40B4-BE49-F238E27FC236}">
                <a16:creationId xmlns:a16="http://schemas.microsoft.com/office/drawing/2014/main" id="{09607B06-29B6-4B9F-BA02-01159659B211}"/>
              </a:ext>
            </a:extLst>
          </p:cNvPr>
          <p:cNvSpPr txBox="1">
            <a:spLocks/>
          </p:cNvSpPr>
          <p:nvPr/>
        </p:nvSpPr>
        <p:spPr>
          <a:xfrm>
            <a:off x="4711700" y="586905"/>
            <a:ext cx="7480300" cy="369328"/>
          </a:xfrm>
          <a:prstGeom prst="rect">
            <a:avLst/>
          </a:prstGeom>
        </p:spPr>
        <p:txBody>
          <a:bodyPr/>
          <a:lstStyle>
            <a:lvl1pPr marL="228600" indent="-228600" algn="r" defTabSz="914400" rtl="0" eaLnBrk="1" latinLnBrk="0" hangingPunct="1">
              <a:lnSpc>
                <a:spcPct val="90000"/>
              </a:lnSpc>
              <a:spcBef>
                <a:spcPts val="1000"/>
              </a:spcBef>
              <a:buFont typeface="Wingdings 2" pitchFamily="18" charset="2"/>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lgn="ctr">
              <a:buFont typeface="Wingdings 2" pitchFamily="18" charset="2"/>
              <a:buNone/>
            </a:pPr>
            <a:r>
              <a:rPr lang="en-US" sz="2400" b="0" i="0" dirty="0">
                <a:solidFill>
                  <a:schemeClr val="bg1"/>
                </a:solidFill>
                <a:effectLst/>
                <a:latin typeface="Arial" panose="020B0604020202020204" pitchFamily="34" charset="0"/>
              </a:rPr>
              <a:t>Presentation of the </a:t>
            </a:r>
            <a:r>
              <a:rPr lang="en-US" sz="2400" dirty="0">
                <a:solidFill>
                  <a:schemeClr val="bg1"/>
                </a:solidFill>
                <a:latin typeface="Arial" panose="020B0604020202020204" pitchFamily="34" charset="0"/>
              </a:rPr>
              <a:t>Master’s Degree Thesis</a:t>
            </a:r>
          </a:p>
        </p:txBody>
      </p:sp>
      <p:sp>
        <p:nvSpPr>
          <p:cNvPr id="8" name="Text Placeholder 2">
            <a:extLst>
              <a:ext uri="{FF2B5EF4-FFF2-40B4-BE49-F238E27FC236}">
                <a16:creationId xmlns:a16="http://schemas.microsoft.com/office/drawing/2014/main" id="{F4910A5E-E79D-4333-9F09-1DBB68795929}"/>
              </a:ext>
            </a:extLst>
          </p:cNvPr>
          <p:cNvSpPr>
            <a:spLocks noGrp="1"/>
          </p:cNvSpPr>
          <p:nvPr>
            <p:ph type="body" sz="quarter" idx="10"/>
          </p:nvPr>
        </p:nvSpPr>
        <p:spPr>
          <a:xfrm>
            <a:off x="594920" y="5955365"/>
            <a:ext cx="3512870" cy="355365"/>
          </a:xfrm>
        </p:spPr>
        <p:txBody>
          <a:bodyPr/>
          <a:lstStyle/>
          <a:p>
            <a:pPr marL="0" indent="0">
              <a:buNone/>
            </a:pPr>
            <a:r>
              <a:rPr lang="it-IT" dirty="0">
                <a:solidFill>
                  <a:srgbClr val="C00000"/>
                </a:solidFill>
              </a:rPr>
              <a:t>07/09/2020</a:t>
            </a:r>
            <a:endParaRPr lang="en-US" dirty="0">
              <a:solidFill>
                <a:srgbClr val="C00000"/>
              </a:solidFill>
            </a:endParaRPr>
          </a:p>
        </p:txBody>
      </p:sp>
      <p:sp>
        <p:nvSpPr>
          <p:cNvPr id="9" name="Text Placeholder 2">
            <a:extLst>
              <a:ext uri="{FF2B5EF4-FFF2-40B4-BE49-F238E27FC236}">
                <a16:creationId xmlns:a16="http://schemas.microsoft.com/office/drawing/2014/main" id="{A3C94D50-F912-4CFF-8EBB-BA6CEEA17EAE}"/>
              </a:ext>
            </a:extLst>
          </p:cNvPr>
          <p:cNvSpPr txBox="1">
            <a:spLocks/>
          </p:cNvSpPr>
          <p:nvPr/>
        </p:nvSpPr>
        <p:spPr>
          <a:xfrm>
            <a:off x="5139794" y="4837006"/>
            <a:ext cx="5164581" cy="1430182"/>
          </a:xfrm>
          <a:prstGeom prst="rect">
            <a:avLst/>
          </a:prstGeom>
        </p:spPr>
        <p:txBody>
          <a:bodyPr anchor="b" anchorCtr="0"/>
          <a:lstStyle>
            <a:lvl1pPr marL="228600" indent="-228600" algn="ctr" defTabSz="914400" rtl="0" eaLnBrk="1" latinLnBrk="0" hangingPunct="1">
              <a:lnSpc>
                <a:spcPct val="90000"/>
              </a:lnSpc>
              <a:spcBef>
                <a:spcPts val="1000"/>
              </a:spcBef>
              <a:buFont typeface="Wingdings 2" pitchFamily="18" charset="2"/>
              <a:buChar char=""/>
              <a:defRPr sz="3200" kern="1200">
                <a:solidFill>
                  <a:schemeClr val="bg1"/>
                </a:solidFill>
                <a:latin typeface="+mn-lt"/>
                <a:ea typeface="+mn-ea"/>
                <a:cs typeface="+mn-cs"/>
              </a:defRPr>
            </a:lvl1pPr>
            <a:lvl2pPr marL="6858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2pPr>
            <a:lvl3pPr marL="11430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3pPr>
            <a:lvl4pPr marL="16002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4pPr>
            <a:lvl5pPr marL="20574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lgn="l">
              <a:buFont typeface="Wingdings 2" pitchFamily="18" charset="2"/>
              <a:buNone/>
            </a:pPr>
            <a:r>
              <a:rPr lang="it-IT" sz="2000" dirty="0"/>
              <a:t>Author: Federico Berra</a:t>
            </a:r>
          </a:p>
          <a:p>
            <a:pPr marL="0" indent="0" algn="l">
              <a:buFont typeface="Wingdings 2" pitchFamily="18" charset="2"/>
              <a:buNone/>
            </a:pPr>
            <a:r>
              <a:rPr lang="it-IT" sz="2000" dirty="0"/>
              <a:t>Supervisor: Prof. Giuseppe Vallone</a:t>
            </a:r>
          </a:p>
          <a:p>
            <a:pPr marL="0" indent="0" algn="l">
              <a:buFont typeface="Wingdings 2" pitchFamily="18" charset="2"/>
              <a:buNone/>
            </a:pPr>
            <a:r>
              <a:rPr lang="it-IT" sz="2000" dirty="0"/>
              <a:t>Co-Supervisor: Dr. Francesco Vedovato</a:t>
            </a:r>
            <a:endParaRPr lang="en-US" sz="2000" dirty="0"/>
          </a:p>
        </p:txBody>
      </p:sp>
      <p:sp>
        <p:nvSpPr>
          <p:cNvPr id="12" name="Text Placeholder 2">
            <a:extLst>
              <a:ext uri="{FF2B5EF4-FFF2-40B4-BE49-F238E27FC236}">
                <a16:creationId xmlns:a16="http://schemas.microsoft.com/office/drawing/2014/main" id="{1D31D00F-FB8C-4937-AE05-063C746D8DBA}"/>
              </a:ext>
            </a:extLst>
          </p:cNvPr>
          <p:cNvSpPr txBox="1">
            <a:spLocks/>
          </p:cNvSpPr>
          <p:nvPr/>
        </p:nvSpPr>
        <p:spPr>
          <a:xfrm>
            <a:off x="599415" y="533840"/>
            <a:ext cx="3512870" cy="355365"/>
          </a:xfrm>
          <a:prstGeom prst="rect">
            <a:avLst/>
          </a:prstGeom>
        </p:spPr>
        <p:txBody>
          <a:bodyPr anchor="t" anchorCtr="0"/>
          <a:lstStyle>
            <a:lvl1pPr marL="228600" indent="-228600" algn="ctr" defTabSz="914400" rtl="0" eaLnBrk="1" latinLnBrk="0" hangingPunct="1">
              <a:lnSpc>
                <a:spcPct val="90000"/>
              </a:lnSpc>
              <a:spcBef>
                <a:spcPts val="1000"/>
              </a:spcBef>
              <a:buFont typeface="Wingdings 2" pitchFamily="18" charset="2"/>
              <a:buChar char=""/>
              <a:defRPr sz="3200" kern="1200">
                <a:solidFill>
                  <a:schemeClr val="bg1"/>
                </a:solidFill>
                <a:latin typeface="+mn-lt"/>
                <a:ea typeface="+mn-ea"/>
                <a:cs typeface="+mn-cs"/>
              </a:defRPr>
            </a:lvl1pPr>
            <a:lvl2pPr marL="6858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2pPr>
            <a:lvl3pPr marL="11430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3pPr>
            <a:lvl4pPr marL="16002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4pPr>
            <a:lvl5pPr marL="20574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buFont typeface="Wingdings 2" pitchFamily="18" charset="2"/>
              <a:buNone/>
            </a:pPr>
            <a:r>
              <a:rPr lang="it-IT" dirty="0">
                <a:solidFill>
                  <a:srgbClr val="C00000"/>
                </a:solidFill>
              </a:rPr>
              <a:t>University of Padua</a:t>
            </a:r>
          </a:p>
        </p:txBody>
      </p:sp>
      <p:sp>
        <p:nvSpPr>
          <p:cNvPr id="14" name="Text Placeholder 2">
            <a:extLst>
              <a:ext uri="{FF2B5EF4-FFF2-40B4-BE49-F238E27FC236}">
                <a16:creationId xmlns:a16="http://schemas.microsoft.com/office/drawing/2014/main" id="{9D669670-3DD8-482C-A88E-A11B39D74CA5}"/>
              </a:ext>
            </a:extLst>
          </p:cNvPr>
          <p:cNvSpPr txBox="1">
            <a:spLocks/>
          </p:cNvSpPr>
          <p:nvPr/>
        </p:nvSpPr>
        <p:spPr>
          <a:xfrm>
            <a:off x="594920" y="1161039"/>
            <a:ext cx="3512870" cy="1406278"/>
          </a:xfrm>
          <a:prstGeom prst="rect">
            <a:avLst/>
          </a:prstGeom>
        </p:spPr>
        <p:txBody>
          <a:bodyPr anchor="t" anchorCtr="0"/>
          <a:lstStyle>
            <a:lvl1pPr marL="228600" indent="-228600" algn="ctr" defTabSz="914400" rtl="0" eaLnBrk="1" latinLnBrk="0" hangingPunct="1">
              <a:lnSpc>
                <a:spcPct val="90000"/>
              </a:lnSpc>
              <a:spcBef>
                <a:spcPts val="1000"/>
              </a:spcBef>
              <a:buFont typeface="Wingdings 2" pitchFamily="18" charset="2"/>
              <a:buChar char=""/>
              <a:defRPr sz="3200" kern="1200">
                <a:solidFill>
                  <a:schemeClr val="bg1"/>
                </a:solidFill>
                <a:latin typeface="+mn-lt"/>
                <a:ea typeface="+mn-ea"/>
                <a:cs typeface="+mn-cs"/>
              </a:defRPr>
            </a:lvl1pPr>
            <a:lvl2pPr marL="6858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2pPr>
            <a:lvl3pPr marL="11430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3pPr>
            <a:lvl4pPr marL="16002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4pPr>
            <a:lvl5pPr marL="20574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buFont typeface="Wingdings 2" pitchFamily="18" charset="2"/>
              <a:buNone/>
            </a:pPr>
            <a:r>
              <a:rPr lang="en-US" sz="1800" dirty="0">
                <a:solidFill>
                  <a:srgbClr val="C00000"/>
                </a:solidFill>
              </a:rPr>
              <a:t>Department of Information Engineering</a:t>
            </a:r>
          </a:p>
        </p:txBody>
      </p:sp>
    </p:spTree>
    <p:extLst>
      <p:ext uri="{BB962C8B-B14F-4D97-AF65-F5344CB8AC3E}">
        <p14:creationId xmlns:p14="http://schemas.microsoft.com/office/powerpoint/2010/main" val="3524252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descr="Immagine che contiene testo&#10;&#10;Descrizione generata automaticamente">
            <a:extLst>
              <a:ext uri="{FF2B5EF4-FFF2-40B4-BE49-F238E27FC236}">
                <a16:creationId xmlns:a16="http://schemas.microsoft.com/office/drawing/2014/main" id="{53FD90BF-462B-40BC-BB97-3EF543309B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63" y="2072889"/>
            <a:ext cx="6071937" cy="3077081"/>
          </a:xfrm>
          <a:prstGeom prst="rect">
            <a:avLst/>
          </a:prstGeom>
        </p:spPr>
      </p:pic>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a:t>PAT fine – </a:t>
            </a:r>
            <a:r>
              <a:rPr lang="it-IT" dirty="0" err="1"/>
              <a:t>heat</a:t>
            </a:r>
            <a:r>
              <a:rPr lang="it-IT" dirty="0"/>
              <a:t> </a:t>
            </a:r>
            <a:r>
              <a:rPr lang="it-IT" dirty="0" err="1"/>
              <a:t>turbolence</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8/9</a:t>
            </a:r>
            <a:endParaRPr lang="en-US" dirty="0"/>
          </a:p>
        </p:txBody>
      </p:sp>
      <p:sp>
        <p:nvSpPr>
          <p:cNvPr id="88" name="CasellaDiTesto 87">
            <a:extLst>
              <a:ext uri="{FF2B5EF4-FFF2-40B4-BE49-F238E27FC236}">
                <a16:creationId xmlns:a16="http://schemas.microsoft.com/office/drawing/2014/main" id="{A784452C-69B2-4E02-996A-CC354FFD1798}"/>
              </a:ext>
            </a:extLst>
          </p:cNvPr>
          <p:cNvSpPr txBox="1"/>
          <p:nvPr/>
        </p:nvSpPr>
        <p:spPr>
          <a:xfrm>
            <a:off x="4724906" y="857571"/>
            <a:ext cx="3030890"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sz="2400" b="1" dirty="0">
                <a:solidFill>
                  <a:srgbClr val="C00000"/>
                </a:solidFill>
              </a:rPr>
              <a:t>PATLIC </a:t>
            </a:r>
            <a:r>
              <a:rPr lang="it-IT" sz="2400" b="1" dirty="0" err="1">
                <a:solidFill>
                  <a:srgbClr val="C00000"/>
                </a:solidFill>
              </a:rPr>
              <a:t>heat</a:t>
            </a:r>
            <a:r>
              <a:rPr lang="it-IT" sz="2400" b="1" dirty="0">
                <a:solidFill>
                  <a:srgbClr val="C00000"/>
                </a:solidFill>
              </a:rPr>
              <a:t> </a:t>
            </a:r>
            <a:r>
              <a:rPr lang="it-IT" sz="2400" b="1" dirty="0" err="1">
                <a:solidFill>
                  <a:srgbClr val="C00000"/>
                </a:solidFill>
              </a:rPr>
              <a:t>turbolence</a:t>
            </a:r>
            <a:endParaRPr lang="en-US" sz="2400" b="1" dirty="0">
              <a:solidFill>
                <a:srgbClr val="C00000"/>
              </a:solidFill>
            </a:endParaRPr>
          </a:p>
        </p:txBody>
      </p:sp>
      <p:pic>
        <p:nvPicPr>
          <p:cNvPr id="2" name="Immagine 1" descr="Immagine che contiene sedendo, tavolo&#10;&#10;Descrizione generata automaticamente">
            <a:extLst>
              <a:ext uri="{FF2B5EF4-FFF2-40B4-BE49-F238E27FC236}">
                <a16:creationId xmlns:a16="http://schemas.microsoft.com/office/drawing/2014/main" id="{1A0C1E60-0E61-4712-9712-FC0E0242E2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2072890"/>
            <a:ext cx="6096001" cy="3089276"/>
          </a:xfrm>
          <a:prstGeom prst="rect">
            <a:avLst/>
          </a:prstGeom>
        </p:spPr>
      </p:pic>
      <p:sp>
        <p:nvSpPr>
          <p:cNvPr id="6" name="CasellaDiTesto 5">
            <a:extLst>
              <a:ext uri="{FF2B5EF4-FFF2-40B4-BE49-F238E27FC236}">
                <a16:creationId xmlns:a16="http://schemas.microsoft.com/office/drawing/2014/main" id="{401FD1EB-5A90-459A-97DD-07B0FEDA7C7C}"/>
              </a:ext>
            </a:extLst>
          </p:cNvPr>
          <p:cNvSpPr txBox="1"/>
          <p:nvPr/>
        </p:nvSpPr>
        <p:spPr>
          <a:xfrm>
            <a:off x="2854367" y="1793334"/>
            <a:ext cx="411327" cy="369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l"/>
            <a:r>
              <a:rPr lang="it-IT" dirty="0"/>
              <a:t>PID</a:t>
            </a:r>
            <a:endParaRPr lang="en-US" dirty="0"/>
          </a:p>
        </p:txBody>
      </p:sp>
      <p:sp>
        <p:nvSpPr>
          <p:cNvPr id="8" name="CasellaDiTesto 7">
            <a:extLst>
              <a:ext uri="{FF2B5EF4-FFF2-40B4-BE49-F238E27FC236}">
                <a16:creationId xmlns:a16="http://schemas.microsoft.com/office/drawing/2014/main" id="{6D3C0D6D-C528-46CD-A3DC-AF1C7CC084CB}"/>
              </a:ext>
            </a:extLst>
          </p:cNvPr>
          <p:cNvSpPr txBox="1"/>
          <p:nvPr/>
        </p:nvSpPr>
        <p:spPr>
          <a:xfrm>
            <a:off x="8671437" y="1793334"/>
            <a:ext cx="945126" cy="369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l"/>
            <a:r>
              <a:rPr lang="it-IT" dirty="0"/>
              <a:t>One shot</a:t>
            </a:r>
            <a:endParaRPr lang="en-US" dirty="0"/>
          </a:p>
        </p:txBody>
      </p:sp>
    </p:spTree>
    <p:extLst>
      <p:ext uri="{BB962C8B-B14F-4D97-AF65-F5344CB8AC3E}">
        <p14:creationId xmlns:p14="http://schemas.microsoft.com/office/powerpoint/2010/main" val="4068740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a:t>PAT fine + </a:t>
            </a:r>
            <a:r>
              <a:rPr lang="it-IT" dirty="0" err="1"/>
              <a:t>coarse</a:t>
            </a:r>
            <a:r>
              <a:rPr lang="it-IT" dirty="0"/>
              <a:t> – </a:t>
            </a:r>
            <a:r>
              <a:rPr lang="it-IT" dirty="0" err="1"/>
              <a:t>hammer</a:t>
            </a:r>
            <a:r>
              <a:rPr lang="it-IT" dirty="0"/>
              <a:t> </a:t>
            </a:r>
            <a:r>
              <a:rPr lang="it-IT" dirty="0" err="1"/>
              <a:t>impulses</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9/9</a:t>
            </a:r>
            <a:endParaRPr lang="en-US" dirty="0"/>
          </a:p>
        </p:txBody>
      </p:sp>
      <p:pic>
        <p:nvPicPr>
          <p:cNvPr id="6" name="Immagine 5">
            <a:extLst>
              <a:ext uri="{FF2B5EF4-FFF2-40B4-BE49-F238E27FC236}">
                <a16:creationId xmlns:a16="http://schemas.microsoft.com/office/drawing/2014/main" id="{19387575-9E28-47F8-92F3-3262D09E97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4265" y="1241594"/>
            <a:ext cx="10159998" cy="5148791"/>
          </a:xfrm>
          <a:prstGeom prst="rect">
            <a:avLst/>
          </a:prstGeom>
        </p:spPr>
      </p:pic>
      <p:sp>
        <p:nvSpPr>
          <p:cNvPr id="2" name="Rettangolo 1">
            <a:extLst>
              <a:ext uri="{FF2B5EF4-FFF2-40B4-BE49-F238E27FC236}">
                <a16:creationId xmlns:a16="http://schemas.microsoft.com/office/drawing/2014/main" id="{86982007-8FCE-4DCE-B8D5-B61F46AC8C7A}"/>
              </a:ext>
            </a:extLst>
          </p:cNvPr>
          <p:cNvSpPr/>
          <p:nvPr/>
        </p:nvSpPr>
        <p:spPr>
          <a:xfrm>
            <a:off x="7168551" y="759125"/>
            <a:ext cx="6021238" cy="57683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CasellaDiTesto 87">
            <a:extLst>
              <a:ext uri="{FF2B5EF4-FFF2-40B4-BE49-F238E27FC236}">
                <a16:creationId xmlns:a16="http://schemas.microsoft.com/office/drawing/2014/main" id="{A784452C-69B2-4E02-996A-CC354FFD1798}"/>
              </a:ext>
            </a:extLst>
          </p:cNvPr>
          <p:cNvSpPr txBox="1"/>
          <p:nvPr/>
        </p:nvSpPr>
        <p:spPr>
          <a:xfrm>
            <a:off x="4022145" y="857571"/>
            <a:ext cx="4436403"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sz="2400" b="1" dirty="0">
                <a:solidFill>
                  <a:srgbClr val="C00000"/>
                </a:solidFill>
              </a:rPr>
              <a:t>PATLIC </a:t>
            </a:r>
            <a:r>
              <a:rPr lang="it-IT" sz="2400" b="1" dirty="0" err="1">
                <a:solidFill>
                  <a:srgbClr val="C00000"/>
                </a:solidFill>
              </a:rPr>
              <a:t>hammer</a:t>
            </a:r>
            <a:r>
              <a:rPr lang="it-IT" sz="2400" b="1" dirty="0">
                <a:solidFill>
                  <a:srgbClr val="C00000"/>
                </a:solidFill>
              </a:rPr>
              <a:t> </a:t>
            </a:r>
            <a:r>
              <a:rPr lang="it-IT" sz="2400" b="1" dirty="0" err="1">
                <a:solidFill>
                  <a:srgbClr val="C00000"/>
                </a:solidFill>
              </a:rPr>
              <a:t>impulse</a:t>
            </a:r>
            <a:r>
              <a:rPr lang="it-IT" sz="2400" b="1" dirty="0">
                <a:solidFill>
                  <a:srgbClr val="C00000"/>
                </a:solidFill>
              </a:rPr>
              <a:t> </a:t>
            </a:r>
            <a:r>
              <a:rPr lang="it-IT" sz="2400" b="1" dirty="0" err="1">
                <a:solidFill>
                  <a:srgbClr val="C00000"/>
                </a:solidFill>
              </a:rPr>
              <a:t>sequence</a:t>
            </a:r>
            <a:endParaRPr lang="en-US" sz="2400" b="1" dirty="0">
              <a:solidFill>
                <a:srgbClr val="C00000"/>
              </a:solidFill>
            </a:endParaRPr>
          </a:p>
        </p:txBody>
      </p:sp>
      <p:sp>
        <p:nvSpPr>
          <p:cNvPr id="7" name="CasellaDiTesto 6">
            <a:extLst>
              <a:ext uri="{FF2B5EF4-FFF2-40B4-BE49-F238E27FC236}">
                <a16:creationId xmlns:a16="http://schemas.microsoft.com/office/drawing/2014/main" id="{2DC89ABD-25FD-47D9-B03E-22BDDFDA92A2}"/>
              </a:ext>
            </a:extLst>
          </p:cNvPr>
          <p:cNvSpPr txBox="1"/>
          <p:nvPr/>
        </p:nvSpPr>
        <p:spPr>
          <a:xfrm>
            <a:off x="7570574" y="2040951"/>
            <a:ext cx="1206929" cy="369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l"/>
            <a:r>
              <a:rPr lang="it-IT" dirty="0"/>
              <a:t>Alice </a:t>
            </a:r>
            <a:r>
              <a:rPr lang="it-IT" dirty="0" err="1"/>
              <a:t>coarse</a:t>
            </a:r>
            <a:endParaRPr lang="en-US" dirty="0"/>
          </a:p>
        </p:txBody>
      </p:sp>
      <p:sp>
        <p:nvSpPr>
          <p:cNvPr id="8" name="CasellaDiTesto 7">
            <a:extLst>
              <a:ext uri="{FF2B5EF4-FFF2-40B4-BE49-F238E27FC236}">
                <a16:creationId xmlns:a16="http://schemas.microsoft.com/office/drawing/2014/main" id="{4FD0E8EB-3A04-43F6-87EF-8B35C296859C}"/>
              </a:ext>
            </a:extLst>
          </p:cNvPr>
          <p:cNvSpPr txBox="1"/>
          <p:nvPr/>
        </p:nvSpPr>
        <p:spPr>
          <a:xfrm>
            <a:off x="7570574" y="3551842"/>
            <a:ext cx="1123573" cy="3693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rtlCol="0" anchor="ctr">
            <a:spAutoFit/>
          </a:bodyPr>
          <a:lstStyle/>
          <a:p>
            <a:pPr algn="l"/>
            <a:r>
              <a:rPr lang="it-IT" dirty="0"/>
              <a:t>Bob </a:t>
            </a:r>
            <a:r>
              <a:rPr lang="it-IT" dirty="0" err="1"/>
              <a:t>coarse</a:t>
            </a:r>
            <a:endParaRPr lang="en-US" dirty="0"/>
          </a:p>
        </p:txBody>
      </p:sp>
      <p:sp>
        <p:nvSpPr>
          <p:cNvPr id="10" name="CasellaDiTesto 9">
            <a:extLst>
              <a:ext uri="{FF2B5EF4-FFF2-40B4-BE49-F238E27FC236}">
                <a16:creationId xmlns:a16="http://schemas.microsoft.com/office/drawing/2014/main" id="{75321EB4-5F1B-4568-9788-2CCF2051E2D0}"/>
              </a:ext>
            </a:extLst>
          </p:cNvPr>
          <p:cNvSpPr txBox="1"/>
          <p:nvPr/>
        </p:nvSpPr>
        <p:spPr>
          <a:xfrm>
            <a:off x="7695063" y="5123457"/>
            <a:ext cx="874594" cy="369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l"/>
            <a:r>
              <a:rPr lang="it-IT" dirty="0"/>
              <a:t>Bob fine</a:t>
            </a:r>
            <a:endParaRPr lang="en-US" dirty="0"/>
          </a:p>
        </p:txBody>
      </p:sp>
    </p:spTree>
    <p:extLst>
      <p:ext uri="{BB962C8B-B14F-4D97-AF65-F5344CB8AC3E}">
        <p14:creationId xmlns:p14="http://schemas.microsoft.com/office/powerpoint/2010/main" val="3156942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losione: 14 punte 17">
            <a:extLst>
              <a:ext uri="{FF2B5EF4-FFF2-40B4-BE49-F238E27FC236}">
                <a16:creationId xmlns:a16="http://schemas.microsoft.com/office/drawing/2014/main" id="{09596D84-04EA-4AA3-990D-3C59B132313A}"/>
              </a:ext>
            </a:extLst>
          </p:cNvPr>
          <p:cNvSpPr/>
          <p:nvPr/>
        </p:nvSpPr>
        <p:spPr>
          <a:xfrm>
            <a:off x="8307762" y="1586652"/>
            <a:ext cx="2486609" cy="1446882"/>
          </a:xfrm>
          <a:prstGeom prst="irregularSeal2">
            <a:avLst/>
          </a:prstGeom>
          <a:solidFill>
            <a:srgbClr val="69D6F4"/>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lumMod val="95000"/>
                    <a:lumOff val="5000"/>
                  </a:schemeClr>
                </a:solidFill>
              </a:rPr>
              <a:t>SD 7</a:t>
            </a:r>
            <a:endParaRPr lang="en-US" b="1" dirty="0">
              <a:solidFill>
                <a:schemeClr val="tx1">
                  <a:lumMod val="95000"/>
                  <a:lumOff val="5000"/>
                </a:schemeClr>
              </a:solidFill>
            </a:endParaRPr>
          </a:p>
        </p:txBody>
      </p:sp>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err="1"/>
              <a:t>Conclusions</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10/9</a:t>
            </a:r>
            <a:endParaRPr lang="en-US" dirty="0"/>
          </a:p>
        </p:txBody>
      </p:sp>
      <p:sp>
        <p:nvSpPr>
          <p:cNvPr id="88" name="CasellaDiTesto 87">
            <a:extLst>
              <a:ext uri="{FF2B5EF4-FFF2-40B4-BE49-F238E27FC236}">
                <a16:creationId xmlns:a16="http://schemas.microsoft.com/office/drawing/2014/main" id="{A784452C-69B2-4E02-996A-CC354FFD1798}"/>
              </a:ext>
            </a:extLst>
          </p:cNvPr>
          <p:cNvSpPr txBox="1"/>
          <p:nvPr/>
        </p:nvSpPr>
        <p:spPr>
          <a:xfrm>
            <a:off x="5436765" y="857571"/>
            <a:ext cx="1607167"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sz="2400" b="1" dirty="0" err="1">
                <a:solidFill>
                  <a:srgbClr val="C00000"/>
                </a:solidFill>
              </a:rPr>
              <a:t>Conclusions</a:t>
            </a:r>
            <a:endParaRPr lang="en-US" sz="2400" b="1" dirty="0">
              <a:solidFill>
                <a:srgbClr val="C00000"/>
              </a:solidFill>
            </a:endParaRPr>
          </a:p>
        </p:txBody>
      </p:sp>
      <p:pic>
        <p:nvPicPr>
          <p:cNvPr id="2" name="Elemento grafico 1">
            <a:extLst>
              <a:ext uri="{FF2B5EF4-FFF2-40B4-BE49-F238E27FC236}">
                <a16:creationId xmlns:a16="http://schemas.microsoft.com/office/drawing/2014/main" id="{D3735947-AA82-4D79-ACBC-8CAC0E2E4D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4622" y="2468771"/>
            <a:ext cx="1920458" cy="1920458"/>
          </a:xfrm>
          <a:prstGeom prst="rect">
            <a:avLst/>
          </a:prstGeom>
        </p:spPr>
      </p:pic>
      <p:pic>
        <p:nvPicPr>
          <p:cNvPr id="8" name="Elemento grafico 7">
            <a:extLst>
              <a:ext uri="{FF2B5EF4-FFF2-40B4-BE49-F238E27FC236}">
                <a16:creationId xmlns:a16="http://schemas.microsoft.com/office/drawing/2014/main" id="{A7BE7B15-4535-4D15-8A46-58CB666398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73205" y="2560281"/>
            <a:ext cx="1737437" cy="1737437"/>
          </a:xfrm>
          <a:prstGeom prst="rect">
            <a:avLst/>
          </a:prstGeom>
        </p:spPr>
      </p:pic>
      <p:sp>
        <p:nvSpPr>
          <p:cNvPr id="10" name="CasellaDiTesto 9">
            <a:extLst>
              <a:ext uri="{FF2B5EF4-FFF2-40B4-BE49-F238E27FC236}">
                <a16:creationId xmlns:a16="http://schemas.microsoft.com/office/drawing/2014/main" id="{10CFF62F-0CC5-4265-9936-D7CFA20494E0}"/>
              </a:ext>
            </a:extLst>
          </p:cNvPr>
          <p:cNvSpPr txBox="1"/>
          <p:nvPr/>
        </p:nvSpPr>
        <p:spPr>
          <a:xfrm>
            <a:off x="1220736" y="4559388"/>
            <a:ext cx="1508229" cy="6463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dirty="0"/>
              <a:t>New software</a:t>
            </a:r>
          </a:p>
          <a:p>
            <a:pPr algn="ctr"/>
            <a:r>
              <a:rPr lang="en-US" dirty="0"/>
              <a:t>modularization</a:t>
            </a:r>
          </a:p>
        </p:txBody>
      </p:sp>
      <p:sp>
        <p:nvSpPr>
          <p:cNvPr id="11" name="CasellaDiTesto 10">
            <a:extLst>
              <a:ext uri="{FF2B5EF4-FFF2-40B4-BE49-F238E27FC236}">
                <a16:creationId xmlns:a16="http://schemas.microsoft.com/office/drawing/2014/main" id="{9C67C84D-71E8-44FF-932B-CA3D09BDCA9F}"/>
              </a:ext>
            </a:extLst>
          </p:cNvPr>
          <p:cNvSpPr txBox="1"/>
          <p:nvPr/>
        </p:nvSpPr>
        <p:spPr>
          <a:xfrm>
            <a:off x="5245331" y="4559388"/>
            <a:ext cx="1398456" cy="64632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rtlCol="0" anchor="ctr">
            <a:spAutoFit/>
          </a:bodyPr>
          <a:lstStyle/>
          <a:p>
            <a:pPr algn="ctr"/>
            <a:r>
              <a:rPr lang="it-IT" dirty="0"/>
              <a:t>New software</a:t>
            </a:r>
          </a:p>
          <a:p>
            <a:pPr algn="ctr"/>
            <a:r>
              <a:rPr lang="it-IT" dirty="0"/>
              <a:t>PAT</a:t>
            </a:r>
            <a:endParaRPr lang="en-US" dirty="0"/>
          </a:p>
        </p:txBody>
      </p:sp>
      <p:pic>
        <p:nvPicPr>
          <p:cNvPr id="14" name="Elemento grafico 13">
            <a:extLst>
              <a:ext uri="{FF2B5EF4-FFF2-40B4-BE49-F238E27FC236}">
                <a16:creationId xmlns:a16="http://schemas.microsoft.com/office/drawing/2014/main" id="{89368187-56DE-4DA7-AA7C-E6DF0316809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07043" y="2560281"/>
            <a:ext cx="1737437" cy="1737437"/>
          </a:xfrm>
          <a:prstGeom prst="rect">
            <a:avLst/>
          </a:prstGeom>
        </p:spPr>
      </p:pic>
      <p:sp>
        <p:nvSpPr>
          <p:cNvPr id="15" name="CasellaDiTesto 14">
            <a:extLst>
              <a:ext uri="{FF2B5EF4-FFF2-40B4-BE49-F238E27FC236}">
                <a16:creationId xmlns:a16="http://schemas.microsoft.com/office/drawing/2014/main" id="{9D9F1943-C966-46FF-8600-5FA51442202F}"/>
              </a:ext>
            </a:extLst>
          </p:cNvPr>
          <p:cNvSpPr txBox="1"/>
          <p:nvPr/>
        </p:nvSpPr>
        <p:spPr>
          <a:xfrm>
            <a:off x="9400569" y="4559388"/>
            <a:ext cx="950384" cy="6463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en-US" dirty="0"/>
              <a:t>Result</a:t>
            </a:r>
            <a:r>
              <a:rPr lang="it-IT" dirty="0"/>
              <a:t> </a:t>
            </a:r>
            <a:r>
              <a:rPr lang="en-US" dirty="0"/>
              <a:t>as</a:t>
            </a:r>
          </a:p>
          <a:p>
            <a:pPr algn="ctr"/>
            <a:r>
              <a:rPr lang="en-US" dirty="0"/>
              <a:t>expected</a:t>
            </a:r>
          </a:p>
        </p:txBody>
      </p:sp>
      <p:sp>
        <p:nvSpPr>
          <p:cNvPr id="17" name="Esplosione: 14 punte 16">
            <a:extLst>
              <a:ext uri="{FF2B5EF4-FFF2-40B4-BE49-F238E27FC236}">
                <a16:creationId xmlns:a16="http://schemas.microsoft.com/office/drawing/2014/main" id="{AD96E8FD-6936-4DFB-A736-835027DF1622}"/>
              </a:ext>
            </a:extLst>
          </p:cNvPr>
          <p:cNvSpPr/>
          <p:nvPr/>
        </p:nvSpPr>
        <p:spPr>
          <a:xfrm>
            <a:off x="10427322" y="2417764"/>
            <a:ext cx="1395624" cy="982012"/>
          </a:xfrm>
          <a:prstGeom prst="irregularSeal2">
            <a:avLst/>
          </a:prstGeom>
          <a:solidFill>
            <a:srgbClr val="69D6F4"/>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lumMod val="95000"/>
                    <a:lumOff val="5000"/>
                  </a:schemeClr>
                </a:solidFill>
              </a:rPr>
              <a:t>40%</a:t>
            </a:r>
            <a:endParaRPr lang="en-US" b="1" dirty="0">
              <a:solidFill>
                <a:schemeClr val="tx1">
                  <a:lumMod val="95000"/>
                  <a:lumOff val="5000"/>
                </a:schemeClr>
              </a:solidFill>
            </a:endParaRPr>
          </a:p>
        </p:txBody>
      </p:sp>
      <p:sp>
        <p:nvSpPr>
          <p:cNvPr id="20" name="Esplosione: 14 punte 19">
            <a:extLst>
              <a:ext uri="{FF2B5EF4-FFF2-40B4-BE49-F238E27FC236}">
                <a16:creationId xmlns:a16="http://schemas.microsoft.com/office/drawing/2014/main" id="{ECC9D51D-10DA-4621-B02E-6983E1F1307D}"/>
              </a:ext>
            </a:extLst>
          </p:cNvPr>
          <p:cNvSpPr/>
          <p:nvPr/>
        </p:nvSpPr>
        <p:spPr>
          <a:xfrm>
            <a:off x="9995989" y="1879328"/>
            <a:ext cx="1596765" cy="934355"/>
          </a:xfrm>
          <a:prstGeom prst="irregularSeal2">
            <a:avLst/>
          </a:prstGeom>
          <a:solidFill>
            <a:srgbClr val="69D6F4"/>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95000"/>
                    <a:lumOff val="5000"/>
                  </a:schemeClr>
                </a:solidFill>
              </a:rPr>
              <a:t>Mean 1e-4</a:t>
            </a:r>
          </a:p>
        </p:txBody>
      </p:sp>
    </p:spTree>
    <p:extLst>
      <p:ext uri="{BB962C8B-B14F-4D97-AF65-F5344CB8AC3E}">
        <p14:creationId xmlns:p14="http://schemas.microsoft.com/office/powerpoint/2010/main" val="1619849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5ED655B1-30EF-43E0-9DC2-EDD1CF4FA670}"/>
              </a:ext>
            </a:extLst>
          </p:cNvPr>
          <p:cNvSpPr>
            <a:spLocks noGrp="1"/>
          </p:cNvSpPr>
          <p:nvPr>
            <p:ph type="body" sz="quarter" idx="10"/>
          </p:nvPr>
        </p:nvSpPr>
        <p:spPr/>
        <p:txBody>
          <a:bodyPr/>
          <a:lstStyle/>
          <a:p>
            <a:pPr marL="0" indent="0">
              <a:buNone/>
            </a:pPr>
            <a:r>
              <a:rPr lang="it-IT" dirty="0"/>
              <a:t>THANKS YOU FOR THE ATTENTION</a:t>
            </a:r>
          </a:p>
          <a:p>
            <a:pPr marL="0" indent="0">
              <a:buNone/>
            </a:pPr>
            <a:r>
              <a:rPr lang="it-IT" dirty="0"/>
              <a:t>Q&amp;A</a:t>
            </a:r>
            <a:endParaRPr lang="en-US" dirty="0"/>
          </a:p>
        </p:txBody>
      </p:sp>
    </p:spTree>
    <p:extLst>
      <p:ext uri="{BB962C8B-B14F-4D97-AF65-F5344CB8AC3E}">
        <p14:creationId xmlns:p14="http://schemas.microsoft.com/office/powerpoint/2010/main" val="3085060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a:t>WHAT IS QKD</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1/9</a:t>
            </a:r>
            <a:endParaRPr lang="en-US" dirty="0"/>
          </a:p>
        </p:txBody>
      </p:sp>
      <p:pic>
        <p:nvPicPr>
          <p:cNvPr id="2" name="Immagine 1" descr="Immagine che contiene testo, ombrello, segnale&#10;&#10;Descrizione generata automaticamente">
            <a:extLst>
              <a:ext uri="{FF2B5EF4-FFF2-40B4-BE49-F238E27FC236}">
                <a16:creationId xmlns:a16="http://schemas.microsoft.com/office/drawing/2014/main" id="{20F67536-A7EB-4B68-8E39-17E7A5560A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909" y="762637"/>
            <a:ext cx="4176017" cy="53327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CasellaDiTesto 14">
            <a:extLst>
              <a:ext uri="{FF2B5EF4-FFF2-40B4-BE49-F238E27FC236}">
                <a16:creationId xmlns:a16="http://schemas.microsoft.com/office/drawing/2014/main" id="{6E49BBD3-E043-4FAB-B198-57F4972C1CB8}"/>
              </a:ext>
            </a:extLst>
          </p:cNvPr>
          <p:cNvSpPr txBox="1"/>
          <p:nvPr/>
        </p:nvSpPr>
        <p:spPr>
          <a:xfrm>
            <a:off x="6967859" y="2591693"/>
            <a:ext cx="925890" cy="3693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rtlCol="0" anchor="ctr">
            <a:spAutoFit/>
          </a:bodyPr>
          <a:lstStyle/>
          <a:p>
            <a:pPr algn="ctr"/>
            <a:r>
              <a:rPr lang="it-IT" dirty="0">
                <a:latin typeface="Roboto"/>
              </a:rPr>
              <a:t>Security</a:t>
            </a:r>
            <a:endParaRPr lang="en-US" dirty="0">
              <a:latin typeface="Roboto"/>
            </a:endParaRPr>
          </a:p>
        </p:txBody>
      </p:sp>
      <p:pic>
        <p:nvPicPr>
          <p:cNvPr id="16" name="Elemento grafico 15">
            <a:extLst>
              <a:ext uri="{FF2B5EF4-FFF2-40B4-BE49-F238E27FC236}">
                <a16:creationId xmlns:a16="http://schemas.microsoft.com/office/drawing/2014/main" id="{9D8F24D5-A119-4DDF-ADFE-8D17D13A7A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87564" y="1036462"/>
            <a:ext cx="1486475" cy="1486475"/>
          </a:xfrm>
          <a:prstGeom prst="rect">
            <a:avLst/>
          </a:prstGeom>
        </p:spPr>
      </p:pic>
      <p:sp>
        <p:nvSpPr>
          <p:cNvPr id="19" name="CasellaDiTesto 18">
            <a:extLst>
              <a:ext uri="{FF2B5EF4-FFF2-40B4-BE49-F238E27FC236}">
                <a16:creationId xmlns:a16="http://schemas.microsoft.com/office/drawing/2014/main" id="{F9F0ADF4-19EF-4DAC-A26F-5C9AC7B76D75}"/>
              </a:ext>
            </a:extLst>
          </p:cNvPr>
          <p:cNvSpPr txBox="1"/>
          <p:nvPr/>
        </p:nvSpPr>
        <p:spPr>
          <a:xfrm>
            <a:off x="7024251" y="5935215"/>
            <a:ext cx="938715" cy="3693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rtlCol="0" anchor="ctr">
            <a:spAutoFit/>
          </a:bodyPr>
          <a:lstStyle/>
          <a:p>
            <a:pPr algn="ctr"/>
            <a:r>
              <a:rPr lang="it-IT" dirty="0" err="1">
                <a:latin typeface="Roboto"/>
              </a:rPr>
              <a:t>Photons</a:t>
            </a:r>
            <a:endParaRPr lang="en-US" dirty="0">
              <a:latin typeface="Roboto"/>
            </a:endParaRPr>
          </a:p>
        </p:txBody>
      </p:sp>
      <p:pic>
        <p:nvPicPr>
          <p:cNvPr id="20" name="Elemento grafico 19">
            <a:extLst>
              <a:ext uri="{FF2B5EF4-FFF2-40B4-BE49-F238E27FC236}">
                <a16:creationId xmlns:a16="http://schemas.microsoft.com/office/drawing/2014/main" id="{F1E667E3-0377-4031-B746-233F0404D9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87564" y="4209454"/>
            <a:ext cx="1612084" cy="1612084"/>
          </a:xfrm>
          <a:prstGeom prst="rect">
            <a:avLst/>
          </a:prstGeom>
        </p:spPr>
      </p:pic>
      <p:pic>
        <p:nvPicPr>
          <p:cNvPr id="6" name="Elemento grafico 5">
            <a:extLst>
              <a:ext uri="{FF2B5EF4-FFF2-40B4-BE49-F238E27FC236}">
                <a16:creationId xmlns:a16="http://schemas.microsoft.com/office/drawing/2014/main" id="{42A99776-BD95-4484-B15F-8A9849F92C4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04734" y="2419025"/>
            <a:ext cx="1486475" cy="1486475"/>
          </a:xfrm>
          <a:prstGeom prst="rect">
            <a:avLst/>
          </a:prstGeom>
        </p:spPr>
      </p:pic>
      <p:sp>
        <p:nvSpPr>
          <p:cNvPr id="7" name="CasellaDiTesto 6">
            <a:extLst>
              <a:ext uri="{FF2B5EF4-FFF2-40B4-BE49-F238E27FC236}">
                <a16:creationId xmlns:a16="http://schemas.microsoft.com/office/drawing/2014/main" id="{318C278C-FEF2-4B8F-9E28-7C9FE1C6DE40}"/>
              </a:ext>
            </a:extLst>
          </p:cNvPr>
          <p:cNvSpPr txBox="1"/>
          <p:nvPr/>
        </p:nvSpPr>
        <p:spPr>
          <a:xfrm>
            <a:off x="9524694" y="4100198"/>
            <a:ext cx="1246556" cy="369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dirty="0" err="1">
                <a:latin typeface="Roboto"/>
              </a:rPr>
              <a:t>Telescopes</a:t>
            </a:r>
            <a:endParaRPr lang="en-US" dirty="0">
              <a:latin typeface="Roboto"/>
            </a:endParaRPr>
          </a:p>
        </p:txBody>
      </p:sp>
    </p:spTree>
    <p:extLst>
      <p:ext uri="{BB962C8B-B14F-4D97-AF65-F5344CB8AC3E}">
        <p14:creationId xmlns:p14="http://schemas.microsoft.com/office/powerpoint/2010/main" val="581133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a:t>WHAT IS PAT</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2/9</a:t>
            </a:r>
            <a:endParaRPr lang="en-US" dirty="0"/>
          </a:p>
        </p:txBody>
      </p:sp>
      <p:sp>
        <p:nvSpPr>
          <p:cNvPr id="88" name="CasellaDiTesto 87">
            <a:extLst>
              <a:ext uri="{FF2B5EF4-FFF2-40B4-BE49-F238E27FC236}">
                <a16:creationId xmlns:a16="http://schemas.microsoft.com/office/drawing/2014/main" id="{A784452C-69B2-4E02-996A-CC354FFD1798}"/>
              </a:ext>
            </a:extLst>
          </p:cNvPr>
          <p:cNvSpPr txBox="1"/>
          <p:nvPr/>
        </p:nvSpPr>
        <p:spPr>
          <a:xfrm>
            <a:off x="3849435" y="857571"/>
            <a:ext cx="4781819"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sz="2400" b="1" dirty="0" err="1">
                <a:solidFill>
                  <a:srgbClr val="C00000"/>
                </a:solidFill>
              </a:rPr>
              <a:t>Pointing</a:t>
            </a:r>
            <a:r>
              <a:rPr lang="it-IT" sz="2400" b="1" dirty="0">
                <a:solidFill>
                  <a:srgbClr val="C00000"/>
                </a:solidFill>
              </a:rPr>
              <a:t>-</a:t>
            </a:r>
            <a:r>
              <a:rPr lang="it-IT" sz="2400" b="1" dirty="0" err="1">
                <a:solidFill>
                  <a:srgbClr val="C00000"/>
                </a:solidFill>
              </a:rPr>
              <a:t>Acquisition</a:t>
            </a:r>
            <a:r>
              <a:rPr lang="it-IT" sz="2400" b="1" dirty="0">
                <a:solidFill>
                  <a:srgbClr val="C00000"/>
                </a:solidFill>
              </a:rPr>
              <a:t>-Tracking system</a:t>
            </a:r>
            <a:endParaRPr lang="en-US" sz="2400" b="1" dirty="0">
              <a:solidFill>
                <a:srgbClr val="C00000"/>
              </a:solidFill>
            </a:endParaRPr>
          </a:p>
        </p:txBody>
      </p:sp>
      <p:graphicFrame>
        <p:nvGraphicFramePr>
          <p:cNvPr id="7" name="Oggetto 6">
            <a:extLst>
              <a:ext uri="{FF2B5EF4-FFF2-40B4-BE49-F238E27FC236}">
                <a16:creationId xmlns:a16="http://schemas.microsoft.com/office/drawing/2014/main" id="{6DD8696D-96CC-4361-8026-F1B0A93C7785}"/>
              </a:ext>
            </a:extLst>
          </p:cNvPr>
          <p:cNvGraphicFramePr>
            <a:graphicFrameLocks noChangeAspect="1"/>
          </p:cNvGraphicFramePr>
          <p:nvPr>
            <p:extLst>
              <p:ext uri="{D42A27DB-BD31-4B8C-83A1-F6EECF244321}">
                <p14:modId xmlns:p14="http://schemas.microsoft.com/office/powerpoint/2010/main" val="1984031032"/>
              </p:ext>
            </p:extLst>
          </p:nvPr>
        </p:nvGraphicFramePr>
        <p:xfrm>
          <a:off x="3575731" y="2059781"/>
          <a:ext cx="4848225" cy="2533650"/>
        </p:xfrm>
        <a:graphic>
          <a:graphicData uri="http://schemas.openxmlformats.org/presentationml/2006/ole">
            <mc:AlternateContent xmlns:mc="http://schemas.openxmlformats.org/markup-compatibility/2006">
              <mc:Choice xmlns:v="urn:schemas-microsoft-com:vml" Requires="v">
                <p:oleObj spid="_x0000_s1077" name="Acrobat Document" r:id="rId4" imgW="4848186" imgH="2533096" progId="AcroExch.Document.DC">
                  <p:embed/>
                </p:oleObj>
              </mc:Choice>
              <mc:Fallback>
                <p:oleObj name="Acrobat Document" r:id="rId4" imgW="4848186" imgH="2533096" progId="AcroExch.Document.DC">
                  <p:embed/>
                  <p:pic>
                    <p:nvPicPr>
                      <p:cNvPr id="0" name=""/>
                      <p:cNvPicPr/>
                      <p:nvPr/>
                    </p:nvPicPr>
                    <p:blipFill>
                      <a:blip r:embed="rId5"/>
                      <a:stretch>
                        <a:fillRect/>
                      </a:stretch>
                    </p:blipFill>
                    <p:spPr>
                      <a:xfrm>
                        <a:off x="3575731" y="2059781"/>
                        <a:ext cx="4848225" cy="2533650"/>
                      </a:xfrm>
                      <a:prstGeom prst="rect">
                        <a:avLst/>
                      </a:prstGeom>
                    </p:spPr>
                  </p:pic>
                </p:oleObj>
              </mc:Fallback>
            </mc:AlternateContent>
          </a:graphicData>
        </a:graphic>
      </p:graphicFrame>
      <p:pic>
        <p:nvPicPr>
          <p:cNvPr id="9" name="Immagine 8" descr="Immagine che contiene oggetto, treppiede&#10;&#10;Descrizione generata automaticamente">
            <a:extLst>
              <a:ext uri="{FF2B5EF4-FFF2-40B4-BE49-F238E27FC236}">
                <a16:creationId xmlns:a16="http://schemas.microsoft.com/office/drawing/2014/main" id="{91A88D26-BD2D-4B06-8386-ADDCAC786B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77540" y="1575157"/>
            <a:ext cx="1131499" cy="1131499"/>
          </a:xfrm>
          <a:prstGeom prst="rect">
            <a:avLst/>
          </a:prstGeom>
        </p:spPr>
      </p:pic>
      <p:pic>
        <p:nvPicPr>
          <p:cNvPr id="11" name="Immagine 10" descr="Immagine che contiene elettronico, fotocamera&#10;&#10;Descrizione generata automaticamente">
            <a:extLst>
              <a:ext uri="{FF2B5EF4-FFF2-40B4-BE49-F238E27FC236}">
                <a16:creationId xmlns:a16="http://schemas.microsoft.com/office/drawing/2014/main" id="{9ED2E65E-063C-4E1D-9A75-3828F95975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8659" y="5145227"/>
            <a:ext cx="3583353" cy="1135948"/>
          </a:xfrm>
          <a:prstGeom prst="rect">
            <a:avLst/>
          </a:prstGeom>
        </p:spPr>
      </p:pic>
      <p:pic>
        <p:nvPicPr>
          <p:cNvPr id="13" name="Immagine 12" descr="Immagine che contiene elettronico, fotocamera&#10;&#10;Descrizione generata automaticamente">
            <a:extLst>
              <a:ext uri="{FF2B5EF4-FFF2-40B4-BE49-F238E27FC236}">
                <a16:creationId xmlns:a16="http://schemas.microsoft.com/office/drawing/2014/main" id="{92271450-61D2-49FF-814F-D7276DF34B8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13785" y="1700760"/>
            <a:ext cx="1263755" cy="972120"/>
          </a:xfrm>
          <a:prstGeom prst="rect">
            <a:avLst/>
          </a:prstGeom>
        </p:spPr>
      </p:pic>
      <p:pic>
        <p:nvPicPr>
          <p:cNvPr id="15" name="Immagine 14" descr="Immagine che contiene orologio, metro&#10;&#10;Descrizione generata automaticamente">
            <a:extLst>
              <a:ext uri="{FF2B5EF4-FFF2-40B4-BE49-F238E27FC236}">
                <a16:creationId xmlns:a16="http://schemas.microsoft.com/office/drawing/2014/main" id="{D2F77ED3-08D0-4C33-AC27-CD25D248F92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32319" y="1820289"/>
            <a:ext cx="1339857" cy="886367"/>
          </a:xfrm>
          <a:prstGeom prst="rect">
            <a:avLst/>
          </a:prstGeom>
        </p:spPr>
      </p:pic>
      <p:pic>
        <p:nvPicPr>
          <p:cNvPr id="17" name="Immagine 16">
            <a:extLst>
              <a:ext uri="{FF2B5EF4-FFF2-40B4-BE49-F238E27FC236}">
                <a16:creationId xmlns:a16="http://schemas.microsoft.com/office/drawing/2014/main" id="{3017DB41-DC4E-4F84-A642-AACAC23450B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19245" y="5270017"/>
            <a:ext cx="886367" cy="886367"/>
          </a:xfrm>
          <a:prstGeom prst="rect">
            <a:avLst/>
          </a:prstGeom>
        </p:spPr>
      </p:pic>
      <p:pic>
        <p:nvPicPr>
          <p:cNvPr id="18" name="Elemento grafico 17">
            <a:extLst>
              <a:ext uri="{FF2B5EF4-FFF2-40B4-BE49-F238E27FC236}">
                <a16:creationId xmlns:a16="http://schemas.microsoft.com/office/drawing/2014/main" id="{F87FFB57-5D66-428C-86E8-00DDA96C694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552482" y="1861368"/>
            <a:ext cx="858981" cy="858981"/>
          </a:xfrm>
          <a:prstGeom prst="rect">
            <a:avLst/>
          </a:prstGeom>
        </p:spPr>
      </p:pic>
      <p:cxnSp>
        <p:nvCxnSpPr>
          <p:cNvPr id="25" name="Connettore 2 24">
            <a:extLst>
              <a:ext uri="{FF2B5EF4-FFF2-40B4-BE49-F238E27FC236}">
                <a16:creationId xmlns:a16="http://schemas.microsoft.com/office/drawing/2014/main" id="{7CD4A817-8E93-46A3-B99C-662D55A1B9AE}"/>
              </a:ext>
            </a:extLst>
          </p:cNvPr>
          <p:cNvCxnSpPr>
            <a:cxnSpLocks/>
          </p:cNvCxnSpPr>
          <p:nvPr/>
        </p:nvCxnSpPr>
        <p:spPr>
          <a:xfrm>
            <a:off x="4272176" y="2672880"/>
            <a:ext cx="696639" cy="467135"/>
          </a:xfrm>
          <a:prstGeom prst="straightConnector1">
            <a:avLst/>
          </a:prstGeom>
          <a:ln w="38100">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28" name="Connettore 2 27">
            <a:extLst>
              <a:ext uri="{FF2B5EF4-FFF2-40B4-BE49-F238E27FC236}">
                <a16:creationId xmlns:a16="http://schemas.microsoft.com/office/drawing/2014/main" id="{B1C39F3B-7CD6-41DC-82F9-210009680D97}"/>
              </a:ext>
            </a:extLst>
          </p:cNvPr>
          <p:cNvCxnSpPr/>
          <p:nvPr/>
        </p:nvCxnSpPr>
        <p:spPr>
          <a:xfrm>
            <a:off x="2501660" y="2672880"/>
            <a:ext cx="2242868" cy="570652"/>
          </a:xfrm>
          <a:prstGeom prst="straightConnector1">
            <a:avLst/>
          </a:prstGeom>
          <a:ln w="38100">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30" name="Connettore 2 29">
            <a:extLst>
              <a:ext uri="{FF2B5EF4-FFF2-40B4-BE49-F238E27FC236}">
                <a16:creationId xmlns:a16="http://schemas.microsoft.com/office/drawing/2014/main" id="{34676E72-3C82-4A32-BE69-3B80FDE8E1D1}"/>
              </a:ext>
            </a:extLst>
          </p:cNvPr>
          <p:cNvCxnSpPr>
            <a:cxnSpLocks/>
          </p:cNvCxnSpPr>
          <p:nvPr/>
        </p:nvCxnSpPr>
        <p:spPr>
          <a:xfrm flipH="1">
            <a:off x="6685472" y="2458528"/>
            <a:ext cx="1646073" cy="708856"/>
          </a:xfrm>
          <a:prstGeom prst="straightConnector1">
            <a:avLst/>
          </a:prstGeom>
          <a:ln w="38100">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37" name="Connettore 2 36">
            <a:extLst>
              <a:ext uri="{FF2B5EF4-FFF2-40B4-BE49-F238E27FC236}">
                <a16:creationId xmlns:a16="http://schemas.microsoft.com/office/drawing/2014/main" id="{1EAD221B-8C2B-4D57-BB9E-1E8A80167D68}"/>
              </a:ext>
            </a:extLst>
          </p:cNvPr>
          <p:cNvCxnSpPr>
            <a:cxnSpLocks/>
          </p:cNvCxnSpPr>
          <p:nvPr/>
        </p:nvCxnSpPr>
        <p:spPr>
          <a:xfrm flipH="1">
            <a:off x="6800094" y="2621046"/>
            <a:ext cx="2883946" cy="632276"/>
          </a:xfrm>
          <a:prstGeom prst="straightConnector1">
            <a:avLst/>
          </a:prstGeom>
          <a:ln w="38100">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38" name="Connettore 2 37">
            <a:extLst>
              <a:ext uri="{FF2B5EF4-FFF2-40B4-BE49-F238E27FC236}">
                <a16:creationId xmlns:a16="http://schemas.microsoft.com/office/drawing/2014/main" id="{7493A27F-AA5E-4DA2-9450-8CE1AD8F7639}"/>
              </a:ext>
            </a:extLst>
          </p:cNvPr>
          <p:cNvCxnSpPr/>
          <p:nvPr/>
        </p:nvCxnSpPr>
        <p:spPr>
          <a:xfrm flipV="1">
            <a:off x="3804249" y="4593431"/>
            <a:ext cx="2009955" cy="676586"/>
          </a:xfrm>
          <a:prstGeom prst="straightConnector1">
            <a:avLst/>
          </a:prstGeom>
          <a:ln w="38100">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40" name="Connettore 2 39">
            <a:extLst>
              <a:ext uri="{FF2B5EF4-FFF2-40B4-BE49-F238E27FC236}">
                <a16:creationId xmlns:a16="http://schemas.microsoft.com/office/drawing/2014/main" id="{B9C709FC-2A4A-42E8-9344-9617D50079ED}"/>
              </a:ext>
            </a:extLst>
          </p:cNvPr>
          <p:cNvCxnSpPr>
            <a:cxnSpLocks/>
          </p:cNvCxnSpPr>
          <p:nvPr/>
        </p:nvCxnSpPr>
        <p:spPr>
          <a:xfrm flipH="1" flipV="1">
            <a:off x="6240335" y="4642818"/>
            <a:ext cx="100080" cy="403635"/>
          </a:xfrm>
          <a:prstGeom prst="straightConnector1">
            <a:avLst/>
          </a:prstGeom>
          <a:ln w="38100">
            <a:solidFill>
              <a:srgbClr val="C0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05061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a:t>PAT fine and </a:t>
            </a:r>
            <a:r>
              <a:rPr lang="it-IT" dirty="0" err="1"/>
              <a:t>coarse</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3/9</a:t>
            </a:r>
            <a:endParaRPr lang="en-US" dirty="0"/>
          </a:p>
        </p:txBody>
      </p:sp>
      <p:sp>
        <p:nvSpPr>
          <p:cNvPr id="88" name="CasellaDiTesto 87">
            <a:extLst>
              <a:ext uri="{FF2B5EF4-FFF2-40B4-BE49-F238E27FC236}">
                <a16:creationId xmlns:a16="http://schemas.microsoft.com/office/drawing/2014/main" id="{A784452C-69B2-4E02-996A-CC354FFD1798}"/>
              </a:ext>
            </a:extLst>
          </p:cNvPr>
          <p:cNvSpPr txBox="1"/>
          <p:nvPr/>
        </p:nvSpPr>
        <p:spPr>
          <a:xfrm>
            <a:off x="2716057" y="1407127"/>
            <a:ext cx="1111775"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sz="2400" b="1" dirty="0">
                <a:solidFill>
                  <a:srgbClr val="C00000"/>
                </a:solidFill>
              </a:rPr>
              <a:t>PAT fine</a:t>
            </a:r>
            <a:endParaRPr lang="en-US" sz="2400" b="1" dirty="0">
              <a:solidFill>
                <a:srgbClr val="C00000"/>
              </a:solidFill>
            </a:endParaRPr>
          </a:p>
        </p:txBody>
      </p:sp>
      <p:pic>
        <p:nvPicPr>
          <p:cNvPr id="9" name="Immagine 8" descr="Immagine che contiene oggetto, treppiede&#10;&#10;Descrizione generata automaticamente">
            <a:extLst>
              <a:ext uri="{FF2B5EF4-FFF2-40B4-BE49-F238E27FC236}">
                <a16:creationId xmlns:a16="http://schemas.microsoft.com/office/drawing/2014/main" id="{91A88D26-BD2D-4B06-8386-ADDCAC786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9294" y="2071191"/>
            <a:ext cx="3666729" cy="3666729"/>
          </a:xfrm>
          <a:prstGeom prst="rect">
            <a:avLst/>
          </a:prstGeom>
        </p:spPr>
      </p:pic>
      <p:sp>
        <p:nvSpPr>
          <p:cNvPr id="2" name="CasellaDiTesto 1">
            <a:extLst>
              <a:ext uri="{FF2B5EF4-FFF2-40B4-BE49-F238E27FC236}">
                <a16:creationId xmlns:a16="http://schemas.microsoft.com/office/drawing/2014/main" id="{F113CF85-091A-41CE-8183-AC4026C1D40B}"/>
              </a:ext>
            </a:extLst>
          </p:cNvPr>
          <p:cNvSpPr txBox="1"/>
          <p:nvPr/>
        </p:nvSpPr>
        <p:spPr>
          <a:xfrm>
            <a:off x="7951294" y="1232514"/>
            <a:ext cx="1446354" cy="4616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rtlCol="0" anchor="ctr">
            <a:spAutoFit/>
          </a:bodyPr>
          <a:lstStyle/>
          <a:p>
            <a:pPr algn="ctr"/>
            <a:r>
              <a:rPr lang="it-IT" sz="2400" b="1" dirty="0">
                <a:solidFill>
                  <a:srgbClr val="C00000"/>
                </a:solidFill>
              </a:rPr>
              <a:t>PAT </a:t>
            </a:r>
            <a:r>
              <a:rPr lang="it-IT" sz="2400" b="1" dirty="0" err="1">
                <a:solidFill>
                  <a:srgbClr val="C00000"/>
                </a:solidFill>
              </a:rPr>
              <a:t>coarse</a:t>
            </a:r>
            <a:endParaRPr lang="en-US" sz="2400" b="1" dirty="0">
              <a:solidFill>
                <a:srgbClr val="C00000"/>
              </a:solidFill>
            </a:endParaRPr>
          </a:p>
        </p:txBody>
      </p:sp>
      <p:pic>
        <p:nvPicPr>
          <p:cNvPr id="12" name="Immagine 11" descr="Immagine che contiene elettronico, fotocamera&#10;&#10;Descrizione generata automaticamente">
            <a:extLst>
              <a:ext uri="{FF2B5EF4-FFF2-40B4-BE49-F238E27FC236}">
                <a16:creationId xmlns:a16="http://schemas.microsoft.com/office/drawing/2014/main" id="{B8D74A85-9D75-4684-BEE6-F0FA7A90C3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5977" y="2828308"/>
            <a:ext cx="3211934" cy="2470721"/>
          </a:xfrm>
          <a:prstGeom prst="rect">
            <a:avLst/>
          </a:prstGeom>
        </p:spPr>
      </p:pic>
    </p:spTree>
    <p:extLst>
      <p:ext uri="{BB962C8B-B14F-4D97-AF65-F5344CB8AC3E}">
        <p14:creationId xmlns:p14="http://schemas.microsoft.com/office/powerpoint/2010/main" val="557582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ttangolo con angoli arrotondati 31">
            <a:extLst>
              <a:ext uri="{FF2B5EF4-FFF2-40B4-BE49-F238E27FC236}">
                <a16:creationId xmlns:a16="http://schemas.microsoft.com/office/drawing/2014/main" id="{C7E44050-AF65-4F8D-A492-0BEF270E8928}"/>
              </a:ext>
            </a:extLst>
          </p:cNvPr>
          <p:cNvSpPr/>
          <p:nvPr/>
        </p:nvSpPr>
        <p:spPr>
          <a:xfrm>
            <a:off x="7337079" y="898500"/>
            <a:ext cx="4595527" cy="5398783"/>
          </a:xfrm>
          <a:prstGeom prst="roundRect">
            <a:avLst/>
          </a:prstGeom>
          <a:solidFill>
            <a:schemeClr val="bg1"/>
          </a:solidFill>
          <a:ln w="25400">
            <a:noFill/>
          </a:ln>
          <a:effectLst>
            <a:outerShdw blurRad="571500" sx="98000" sy="98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ttangolo con angoli arrotondati 23">
            <a:extLst>
              <a:ext uri="{FF2B5EF4-FFF2-40B4-BE49-F238E27FC236}">
                <a16:creationId xmlns:a16="http://schemas.microsoft.com/office/drawing/2014/main" id="{42166D96-EE31-4249-B6A4-F41135CAE422}"/>
              </a:ext>
            </a:extLst>
          </p:cNvPr>
          <p:cNvSpPr/>
          <p:nvPr/>
        </p:nvSpPr>
        <p:spPr>
          <a:xfrm>
            <a:off x="233950" y="898499"/>
            <a:ext cx="6762073" cy="5398784"/>
          </a:xfrm>
          <a:prstGeom prst="roundRect">
            <a:avLst/>
          </a:prstGeom>
          <a:solidFill>
            <a:schemeClr val="bg1"/>
          </a:solidFill>
          <a:ln w="25400">
            <a:noFill/>
          </a:ln>
          <a:effectLst>
            <a:outerShdw blurRad="571500" sx="98000" sy="98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a:t>PAT fine and </a:t>
            </a:r>
            <a:r>
              <a:rPr lang="it-IT" dirty="0" err="1"/>
              <a:t>coarse</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3/9</a:t>
            </a:r>
            <a:endParaRPr lang="en-US" dirty="0"/>
          </a:p>
        </p:txBody>
      </p:sp>
      <p:sp>
        <p:nvSpPr>
          <p:cNvPr id="88" name="CasellaDiTesto 87">
            <a:extLst>
              <a:ext uri="{FF2B5EF4-FFF2-40B4-BE49-F238E27FC236}">
                <a16:creationId xmlns:a16="http://schemas.microsoft.com/office/drawing/2014/main" id="{A784452C-69B2-4E02-996A-CC354FFD1798}"/>
              </a:ext>
            </a:extLst>
          </p:cNvPr>
          <p:cNvSpPr txBox="1"/>
          <p:nvPr/>
        </p:nvSpPr>
        <p:spPr>
          <a:xfrm>
            <a:off x="2798053" y="1150020"/>
            <a:ext cx="1111775"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sz="2400" b="1" dirty="0">
                <a:solidFill>
                  <a:srgbClr val="C00000"/>
                </a:solidFill>
              </a:rPr>
              <a:t>PAT fine</a:t>
            </a:r>
            <a:endParaRPr lang="en-US" sz="2400" b="1" dirty="0">
              <a:solidFill>
                <a:srgbClr val="C00000"/>
              </a:solidFill>
            </a:endParaRPr>
          </a:p>
        </p:txBody>
      </p:sp>
      <p:pic>
        <p:nvPicPr>
          <p:cNvPr id="9" name="Immagine 8" descr="Immagine che contiene oggetto, treppiede&#10;&#10;Descrizione generata automaticamente">
            <a:extLst>
              <a:ext uri="{FF2B5EF4-FFF2-40B4-BE49-F238E27FC236}">
                <a16:creationId xmlns:a16="http://schemas.microsoft.com/office/drawing/2014/main" id="{91A88D26-BD2D-4B06-8386-ADDCAC786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9930" y="2396518"/>
            <a:ext cx="1131499" cy="1131499"/>
          </a:xfrm>
          <a:prstGeom prst="rect">
            <a:avLst/>
          </a:prstGeom>
        </p:spPr>
      </p:pic>
      <p:pic>
        <p:nvPicPr>
          <p:cNvPr id="11" name="Immagine 10" descr="Immagine che contiene elettronico, fotocamera&#10;&#10;Descrizione generata automaticamente">
            <a:extLst>
              <a:ext uri="{FF2B5EF4-FFF2-40B4-BE49-F238E27FC236}">
                <a16:creationId xmlns:a16="http://schemas.microsoft.com/office/drawing/2014/main" id="{9ED2E65E-063C-4E1D-9A75-3828F95975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9601" y="4760846"/>
            <a:ext cx="3583353" cy="1135948"/>
          </a:xfrm>
          <a:prstGeom prst="rect">
            <a:avLst/>
          </a:prstGeom>
        </p:spPr>
      </p:pic>
      <p:pic>
        <p:nvPicPr>
          <p:cNvPr id="13" name="Immagine 12" descr="Immagine che contiene elettronico, fotocamera&#10;&#10;Descrizione generata automaticamente">
            <a:extLst>
              <a:ext uri="{FF2B5EF4-FFF2-40B4-BE49-F238E27FC236}">
                <a16:creationId xmlns:a16="http://schemas.microsoft.com/office/drawing/2014/main" id="{92271450-61D2-49FF-814F-D7276DF34B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433" y="2410485"/>
            <a:ext cx="1263755" cy="972120"/>
          </a:xfrm>
          <a:prstGeom prst="rect">
            <a:avLst/>
          </a:prstGeom>
        </p:spPr>
      </p:pic>
      <p:pic>
        <p:nvPicPr>
          <p:cNvPr id="15" name="Immagine 14" descr="Immagine che contiene orologio, metro&#10;&#10;Descrizione generata automaticamente">
            <a:extLst>
              <a:ext uri="{FF2B5EF4-FFF2-40B4-BE49-F238E27FC236}">
                <a16:creationId xmlns:a16="http://schemas.microsoft.com/office/drawing/2014/main" id="{D2F77ED3-08D0-4C33-AC27-CD25D248F9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9728" y="3589627"/>
            <a:ext cx="1339857" cy="886367"/>
          </a:xfrm>
          <a:prstGeom prst="rect">
            <a:avLst/>
          </a:prstGeom>
        </p:spPr>
      </p:pic>
      <p:pic>
        <p:nvPicPr>
          <p:cNvPr id="17" name="Immagine 16">
            <a:extLst>
              <a:ext uri="{FF2B5EF4-FFF2-40B4-BE49-F238E27FC236}">
                <a16:creationId xmlns:a16="http://schemas.microsoft.com/office/drawing/2014/main" id="{3017DB41-DC4E-4F84-A642-AACAC23450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6126" y="4778777"/>
            <a:ext cx="886367" cy="886367"/>
          </a:xfrm>
          <a:prstGeom prst="rect">
            <a:avLst/>
          </a:prstGeom>
        </p:spPr>
      </p:pic>
      <p:sp>
        <p:nvSpPr>
          <p:cNvPr id="2" name="CasellaDiTesto 1">
            <a:extLst>
              <a:ext uri="{FF2B5EF4-FFF2-40B4-BE49-F238E27FC236}">
                <a16:creationId xmlns:a16="http://schemas.microsoft.com/office/drawing/2014/main" id="{F113CF85-091A-41CE-8183-AC4026C1D40B}"/>
              </a:ext>
            </a:extLst>
          </p:cNvPr>
          <p:cNvSpPr txBox="1"/>
          <p:nvPr/>
        </p:nvSpPr>
        <p:spPr>
          <a:xfrm>
            <a:off x="8932502" y="1150021"/>
            <a:ext cx="1446354" cy="4616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rtlCol="0" anchor="ctr">
            <a:spAutoFit/>
          </a:bodyPr>
          <a:lstStyle/>
          <a:p>
            <a:pPr algn="ctr"/>
            <a:r>
              <a:rPr lang="it-IT" sz="2400" b="1" dirty="0">
                <a:solidFill>
                  <a:srgbClr val="C00000"/>
                </a:solidFill>
              </a:rPr>
              <a:t>PAT </a:t>
            </a:r>
            <a:r>
              <a:rPr lang="it-IT" sz="2400" b="1" dirty="0" err="1">
                <a:solidFill>
                  <a:srgbClr val="C00000"/>
                </a:solidFill>
              </a:rPr>
              <a:t>coarse</a:t>
            </a:r>
            <a:endParaRPr lang="en-US" sz="2400" b="1" dirty="0">
              <a:solidFill>
                <a:srgbClr val="C00000"/>
              </a:solidFill>
            </a:endParaRPr>
          </a:p>
        </p:txBody>
      </p:sp>
      <p:pic>
        <p:nvPicPr>
          <p:cNvPr id="6" name="Elemento grafico 5">
            <a:extLst>
              <a:ext uri="{FF2B5EF4-FFF2-40B4-BE49-F238E27FC236}">
                <a16:creationId xmlns:a16="http://schemas.microsoft.com/office/drawing/2014/main" id="{1D4A0E54-B429-42BC-AC44-6BB76D48FDC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205351" y="3617013"/>
            <a:ext cx="858981" cy="858981"/>
          </a:xfrm>
          <a:prstGeom prst="rect">
            <a:avLst/>
          </a:prstGeom>
        </p:spPr>
      </p:pic>
      <p:pic>
        <p:nvPicPr>
          <p:cNvPr id="10" name="Immagine 9" descr="Immagine che contiene elettronico, fotocamera&#10;&#10;Descrizione generata automaticamente">
            <a:extLst>
              <a:ext uri="{FF2B5EF4-FFF2-40B4-BE49-F238E27FC236}">
                <a16:creationId xmlns:a16="http://schemas.microsoft.com/office/drawing/2014/main" id="{CAEB93D2-20E5-4F1E-B2AE-8846407C0C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4004" y="4653986"/>
            <a:ext cx="3583353" cy="1135948"/>
          </a:xfrm>
          <a:prstGeom prst="rect">
            <a:avLst/>
          </a:prstGeom>
        </p:spPr>
      </p:pic>
      <p:pic>
        <p:nvPicPr>
          <p:cNvPr id="12" name="Immagine 11" descr="Immagine che contiene elettronico, fotocamera&#10;&#10;Descrizione generata automaticamente">
            <a:extLst>
              <a:ext uri="{FF2B5EF4-FFF2-40B4-BE49-F238E27FC236}">
                <a16:creationId xmlns:a16="http://schemas.microsoft.com/office/drawing/2014/main" id="{B8D74A85-9D75-4684-BEE6-F0FA7A90C3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4919" y="2456880"/>
            <a:ext cx="1263755" cy="972120"/>
          </a:xfrm>
          <a:prstGeom prst="rect">
            <a:avLst/>
          </a:prstGeom>
        </p:spPr>
      </p:pic>
      <p:pic>
        <p:nvPicPr>
          <p:cNvPr id="18" name="Elemento grafico 17">
            <a:extLst>
              <a:ext uri="{FF2B5EF4-FFF2-40B4-BE49-F238E27FC236}">
                <a16:creationId xmlns:a16="http://schemas.microsoft.com/office/drawing/2014/main" id="{F87FFB57-5D66-428C-86E8-00DDA96C694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7307" y="3584634"/>
            <a:ext cx="858981" cy="858981"/>
          </a:xfrm>
          <a:prstGeom prst="rect">
            <a:avLst/>
          </a:prstGeom>
        </p:spPr>
      </p:pic>
      <p:sp>
        <p:nvSpPr>
          <p:cNvPr id="16" name="CasellaDiTesto 15">
            <a:extLst>
              <a:ext uri="{FF2B5EF4-FFF2-40B4-BE49-F238E27FC236}">
                <a16:creationId xmlns:a16="http://schemas.microsoft.com/office/drawing/2014/main" id="{9DB6FA52-8BC2-4A3C-AB7A-211B551EEF8E}"/>
              </a:ext>
            </a:extLst>
          </p:cNvPr>
          <p:cNvSpPr txBox="1"/>
          <p:nvPr/>
        </p:nvSpPr>
        <p:spPr>
          <a:xfrm>
            <a:off x="1346237" y="1876871"/>
            <a:ext cx="531553" cy="4616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rtlCol="0" anchor="ctr">
            <a:spAutoFit/>
          </a:bodyPr>
          <a:lstStyle/>
          <a:p>
            <a:pPr algn="ctr"/>
            <a:r>
              <a:rPr lang="it-IT" sz="2400" b="1" dirty="0">
                <a:solidFill>
                  <a:schemeClr val="tx1">
                    <a:lumMod val="95000"/>
                    <a:lumOff val="5000"/>
                  </a:schemeClr>
                </a:solidFill>
              </a:rPr>
              <a:t>PID</a:t>
            </a:r>
            <a:endParaRPr lang="en-US" sz="2400" b="1" dirty="0">
              <a:solidFill>
                <a:schemeClr val="tx1">
                  <a:lumMod val="95000"/>
                  <a:lumOff val="5000"/>
                </a:schemeClr>
              </a:solidFill>
            </a:endParaRPr>
          </a:p>
        </p:txBody>
      </p:sp>
      <p:sp>
        <p:nvSpPr>
          <p:cNvPr id="20" name="CasellaDiTesto 19">
            <a:extLst>
              <a:ext uri="{FF2B5EF4-FFF2-40B4-BE49-F238E27FC236}">
                <a16:creationId xmlns:a16="http://schemas.microsoft.com/office/drawing/2014/main" id="{A7FA145A-70BE-4C69-83C0-362CA20923BF}"/>
              </a:ext>
            </a:extLst>
          </p:cNvPr>
          <p:cNvSpPr txBox="1"/>
          <p:nvPr/>
        </p:nvSpPr>
        <p:spPr>
          <a:xfrm>
            <a:off x="4170069" y="1899542"/>
            <a:ext cx="1251301"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sz="2400" b="1" dirty="0">
                <a:solidFill>
                  <a:schemeClr val="tx1">
                    <a:lumMod val="95000"/>
                    <a:lumOff val="5000"/>
                  </a:schemeClr>
                </a:solidFill>
              </a:rPr>
              <a:t>One shot</a:t>
            </a:r>
            <a:endParaRPr lang="en-US" sz="2400" b="1" dirty="0">
              <a:solidFill>
                <a:schemeClr val="tx1">
                  <a:lumMod val="95000"/>
                  <a:lumOff val="5000"/>
                </a:schemeClr>
              </a:solidFill>
            </a:endParaRPr>
          </a:p>
        </p:txBody>
      </p:sp>
      <p:sp>
        <p:nvSpPr>
          <p:cNvPr id="22" name="CasellaDiTesto 21">
            <a:extLst>
              <a:ext uri="{FF2B5EF4-FFF2-40B4-BE49-F238E27FC236}">
                <a16:creationId xmlns:a16="http://schemas.microsoft.com/office/drawing/2014/main" id="{F4CBF483-2EA3-47DA-88D8-3207CD6EEBDE}"/>
              </a:ext>
            </a:extLst>
          </p:cNvPr>
          <p:cNvSpPr txBox="1"/>
          <p:nvPr/>
        </p:nvSpPr>
        <p:spPr>
          <a:xfrm>
            <a:off x="9009190" y="1876871"/>
            <a:ext cx="1251301" cy="4616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rtlCol="0" anchor="ctr">
            <a:spAutoFit/>
          </a:bodyPr>
          <a:lstStyle/>
          <a:p>
            <a:pPr algn="ctr"/>
            <a:r>
              <a:rPr lang="it-IT" sz="2400" b="1" dirty="0">
                <a:solidFill>
                  <a:schemeClr val="tx1">
                    <a:lumMod val="95000"/>
                    <a:lumOff val="5000"/>
                  </a:schemeClr>
                </a:solidFill>
              </a:rPr>
              <a:t>One shot</a:t>
            </a:r>
            <a:endParaRPr lang="en-US" sz="2400" b="1" dirty="0">
              <a:solidFill>
                <a:schemeClr val="tx1">
                  <a:lumMod val="95000"/>
                  <a:lumOff val="5000"/>
                </a:schemeClr>
              </a:solidFill>
            </a:endParaRPr>
          </a:p>
        </p:txBody>
      </p:sp>
    </p:spTree>
    <p:extLst>
      <p:ext uri="{BB962C8B-B14F-4D97-AF65-F5344CB8AC3E}">
        <p14:creationId xmlns:p14="http://schemas.microsoft.com/office/powerpoint/2010/main" val="1114096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18512113-3DF3-47D7-B211-F23DC4DC2B26}"/>
              </a:ext>
            </a:extLst>
          </p:cNvPr>
          <p:cNvSpPr/>
          <p:nvPr/>
        </p:nvSpPr>
        <p:spPr>
          <a:xfrm>
            <a:off x="0" y="526211"/>
            <a:ext cx="12192000" cy="60643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a:t>UML PAT</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4/9</a:t>
            </a:r>
            <a:endParaRPr lang="en-US" dirty="0"/>
          </a:p>
        </p:txBody>
      </p:sp>
      <p:pic>
        <p:nvPicPr>
          <p:cNvPr id="16" name="Elemento grafico 15">
            <a:extLst>
              <a:ext uri="{FF2B5EF4-FFF2-40B4-BE49-F238E27FC236}">
                <a16:creationId xmlns:a16="http://schemas.microsoft.com/office/drawing/2014/main" id="{A8B0C93F-2F19-480F-914E-02EF0DC7C2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1028233"/>
            <a:ext cx="12192000" cy="4801533"/>
          </a:xfrm>
          <a:prstGeom prst="rect">
            <a:avLst/>
          </a:prstGeom>
        </p:spPr>
      </p:pic>
    </p:spTree>
    <p:extLst>
      <p:ext uri="{BB962C8B-B14F-4D97-AF65-F5344CB8AC3E}">
        <p14:creationId xmlns:p14="http://schemas.microsoft.com/office/powerpoint/2010/main" val="3000851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err="1"/>
              <a:t>Boilerplate</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5/9</a:t>
            </a:r>
            <a:endParaRPr lang="en-US" dirty="0"/>
          </a:p>
        </p:txBody>
      </p:sp>
      <p:sp>
        <p:nvSpPr>
          <p:cNvPr id="88" name="CasellaDiTesto 87">
            <a:extLst>
              <a:ext uri="{FF2B5EF4-FFF2-40B4-BE49-F238E27FC236}">
                <a16:creationId xmlns:a16="http://schemas.microsoft.com/office/drawing/2014/main" id="{A784452C-69B2-4E02-996A-CC354FFD1798}"/>
              </a:ext>
            </a:extLst>
          </p:cNvPr>
          <p:cNvSpPr txBox="1"/>
          <p:nvPr/>
        </p:nvSpPr>
        <p:spPr>
          <a:xfrm>
            <a:off x="5492986" y="857571"/>
            <a:ext cx="1494701"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sz="2400" b="1" dirty="0" err="1">
                <a:solidFill>
                  <a:srgbClr val="C00000"/>
                </a:solidFill>
              </a:rPr>
              <a:t>Boilerplate</a:t>
            </a:r>
            <a:endParaRPr lang="en-US" sz="2400" b="1" dirty="0">
              <a:solidFill>
                <a:srgbClr val="C00000"/>
              </a:solidFill>
            </a:endParaRPr>
          </a:p>
        </p:txBody>
      </p:sp>
      <p:pic>
        <p:nvPicPr>
          <p:cNvPr id="6" name="Immagine 5">
            <a:extLst>
              <a:ext uri="{FF2B5EF4-FFF2-40B4-BE49-F238E27FC236}">
                <a16:creationId xmlns:a16="http://schemas.microsoft.com/office/drawing/2014/main" id="{B0A870A5-B01D-469B-89D4-CFD3F89BAF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4" y="1586325"/>
            <a:ext cx="6051550" cy="3797783"/>
          </a:xfrm>
          <a:prstGeom prst="rect">
            <a:avLst/>
          </a:prstGeom>
        </p:spPr>
      </p:pic>
      <p:pic>
        <p:nvPicPr>
          <p:cNvPr id="2050" name="Picture 2" descr="C++ - Wikipedia">
            <a:extLst>
              <a:ext uri="{FF2B5EF4-FFF2-40B4-BE49-F238E27FC236}">
                <a16:creationId xmlns:a16="http://schemas.microsoft.com/office/drawing/2014/main" id="{02F44A0F-6C10-4479-A306-A314C0CC88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6429" y="842369"/>
            <a:ext cx="848815" cy="9537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Qt (software) - Wikipedia">
            <a:extLst>
              <a:ext uri="{FF2B5EF4-FFF2-40B4-BE49-F238E27FC236}">
                <a16:creationId xmlns:a16="http://schemas.microsoft.com/office/drawing/2014/main" id="{D70F6A69-40B5-4E58-BDFD-4759DF071D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650" y="2184673"/>
            <a:ext cx="1300554" cy="9537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OpenSource">
            <a:extLst>
              <a:ext uri="{FF2B5EF4-FFF2-40B4-BE49-F238E27FC236}">
                <a16:creationId xmlns:a16="http://schemas.microsoft.com/office/drawing/2014/main" id="{2EA43EFF-D07C-4E2F-A866-E0FAE5821E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4433" y="3719603"/>
            <a:ext cx="1088210" cy="94200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osa è git? tutti i comandi da conoscere - Domenico Soriano">
            <a:extLst>
              <a:ext uri="{FF2B5EF4-FFF2-40B4-BE49-F238E27FC236}">
                <a16:creationId xmlns:a16="http://schemas.microsoft.com/office/drawing/2014/main" id="{D9B2307E-43C9-4108-84E0-952210ED9D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84142" y="5061907"/>
            <a:ext cx="2432612" cy="1243863"/>
          </a:xfrm>
          <a:prstGeom prst="rect">
            <a:avLst/>
          </a:prstGeom>
          <a:noFill/>
          <a:extLst>
            <a:ext uri="{909E8E84-426E-40DD-AFC4-6F175D3DCCD1}">
              <a14:hiddenFill xmlns:a14="http://schemas.microsoft.com/office/drawing/2010/main">
                <a:solidFill>
                  <a:srgbClr val="FFFFFF"/>
                </a:solidFill>
              </a14:hiddenFill>
            </a:ext>
          </a:extLst>
        </p:spPr>
      </p:pic>
      <p:sp>
        <p:nvSpPr>
          <p:cNvPr id="2" name="Freccia a destra 1">
            <a:extLst>
              <a:ext uri="{FF2B5EF4-FFF2-40B4-BE49-F238E27FC236}">
                <a16:creationId xmlns:a16="http://schemas.microsoft.com/office/drawing/2014/main" id="{3184EC7E-208E-44FC-8A49-86CEE3594D9F}"/>
              </a:ext>
            </a:extLst>
          </p:cNvPr>
          <p:cNvSpPr/>
          <p:nvPr/>
        </p:nvSpPr>
        <p:spPr>
          <a:xfrm>
            <a:off x="3027872" y="2751827"/>
            <a:ext cx="1300554" cy="1354348"/>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3928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a:t>PAT software</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6/9</a:t>
            </a:r>
            <a:endParaRPr lang="en-US" dirty="0"/>
          </a:p>
        </p:txBody>
      </p:sp>
      <p:sp>
        <p:nvSpPr>
          <p:cNvPr id="88" name="CasellaDiTesto 87">
            <a:extLst>
              <a:ext uri="{FF2B5EF4-FFF2-40B4-BE49-F238E27FC236}">
                <a16:creationId xmlns:a16="http://schemas.microsoft.com/office/drawing/2014/main" id="{A784452C-69B2-4E02-996A-CC354FFD1798}"/>
              </a:ext>
            </a:extLst>
          </p:cNvPr>
          <p:cNvSpPr txBox="1"/>
          <p:nvPr/>
        </p:nvSpPr>
        <p:spPr>
          <a:xfrm>
            <a:off x="5353619" y="857571"/>
            <a:ext cx="1773430"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sz="2400" b="1" dirty="0">
                <a:solidFill>
                  <a:srgbClr val="C00000"/>
                </a:solidFill>
              </a:rPr>
              <a:t>PAT Software</a:t>
            </a:r>
            <a:endParaRPr lang="en-US" sz="2400" b="1" dirty="0">
              <a:solidFill>
                <a:srgbClr val="C00000"/>
              </a:solidFill>
            </a:endParaRPr>
          </a:p>
        </p:txBody>
      </p:sp>
      <p:pic>
        <p:nvPicPr>
          <p:cNvPr id="7" name="Immagine 6" descr="Immagine che contiene screenshot&#10;&#10;Descrizione generata automaticamente">
            <a:extLst>
              <a:ext uri="{FF2B5EF4-FFF2-40B4-BE49-F238E27FC236}">
                <a16:creationId xmlns:a16="http://schemas.microsoft.com/office/drawing/2014/main" id="{FDFF9A3A-87E2-48A6-BFAD-49D7130C5C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0182" y="1319232"/>
            <a:ext cx="5711636" cy="4726052"/>
          </a:xfrm>
          <a:prstGeom prst="rect">
            <a:avLst/>
          </a:prstGeom>
        </p:spPr>
      </p:pic>
    </p:spTree>
    <p:extLst>
      <p:ext uri="{BB962C8B-B14F-4D97-AF65-F5344CB8AC3E}">
        <p14:creationId xmlns:p14="http://schemas.microsoft.com/office/powerpoint/2010/main" val="1166520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a:t>PATLIC</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7/9</a:t>
            </a:r>
            <a:endParaRPr lang="en-US" dirty="0"/>
          </a:p>
        </p:txBody>
      </p:sp>
      <p:sp>
        <p:nvSpPr>
          <p:cNvPr id="88" name="CasellaDiTesto 87">
            <a:extLst>
              <a:ext uri="{FF2B5EF4-FFF2-40B4-BE49-F238E27FC236}">
                <a16:creationId xmlns:a16="http://schemas.microsoft.com/office/drawing/2014/main" id="{A784452C-69B2-4E02-996A-CC354FFD1798}"/>
              </a:ext>
            </a:extLst>
          </p:cNvPr>
          <p:cNvSpPr txBox="1"/>
          <p:nvPr/>
        </p:nvSpPr>
        <p:spPr>
          <a:xfrm>
            <a:off x="5007821" y="857571"/>
            <a:ext cx="2465031"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sz="2400" b="1" dirty="0">
                <a:solidFill>
                  <a:srgbClr val="C00000"/>
                </a:solidFill>
              </a:rPr>
              <a:t>PATLIC </a:t>
            </a:r>
            <a:r>
              <a:rPr lang="it-IT" sz="2400" b="1" dirty="0" err="1">
                <a:solidFill>
                  <a:srgbClr val="C00000"/>
                </a:solidFill>
              </a:rPr>
              <a:t>experiment</a:t>
            </a:r>
            <a:endParaRPr lang="en-US" sz="2400" b="1" dirty="0">
              <a:solidFill>
                <a:srgbClr val="C00000"/>
              </a:solidFill>
            </a:endParaRPr>
          </a:p>
        </p:txBody>
      </p:sp>
      <p:pic>
        <p:nvPicPr>
          <p:cNvPr id="6" name="Immagine 5">
            <a:extLst>
              <a:ext uri="{FF2B5EF4-FFF2-40B4-BE49-F238E27FC236}">
                <a16:creationId xmlns:a16="http://schemas.microsoft.com/office/drawing/2014/main" id="{C4201112-D7B6-4182-BBE3-AAC6E23AA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905" y="1405497"/>
            <a:ext cx="4394426" cy="2466774"/>
          </a:xfrm>
          <a:prstGeom prst="rect">
            <a:avLst/>
          </a:prstGeom>
        </p:spPr>
      </p:pic>
      <p:pic>
        <p:nvPicPr>
          <p:cNvPr id="9" name="Immagine 8">
            <a:extLst>
              <a:ext uri="{FF2B5EF4-FFF2-40B4-BE49-F238E27FC236}">
                <a16:creationId xmlns:a16="http://schemas.microsoft.com/office/drawing/2014/main" id="{73C0D467-35F3-4336-907D-9BDA1F5E06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905" y="3872271"/>
            <a:ext cx="4394426" cy="2471865"/>
          </a:xfrm>
          <a:prstGeom prst="rect">
            <a:avLst/>
          </a:prstGeom>
        </p:spPr>
      </p:pic>
      <p:pic>
        <p:nvPicPr>
          <p:cNvPr id="11" name="Immagine 10" descr="Immagine che contiene interni, tavolo, sedendo, stanza&#10;&#10;Descrizione generata automaticamente">
            <a:extLst>
              <a:ext uri="{FF2B5EF4-FFF2-40B4-BE49-F238E27FC236}">
                <a16:creationId xmlns:a16="http://schemas.microsoft.com/office/drawing/2014/main" id="{A730D62E-89AF-4BE4-B0B6-662CF8E4CD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6025" y="1566974"/>
            <a:ext cx="3325091" cy="4433455"/>
          </a:xfrm>
          <a:prstGeom prst="rect">
            <a:avLst/>
          </a:prstGeom>
        </p:spPr>
      </p:pic>
    </p:spTree>
    <p:extLst>
      <p:ext uri="{BB962C8B-B14F-4D97-AF65-F5344CB8AC3E}">
        <p14:creationId xmlns:p14="http://schemas.microsoft.com/office/powerpoint/2010/main" val="2362692142"/>
      </p:ext>
    </p:extLst>
  </p:cSld>
  <p:clrMapOvr>
    <a:masterClrMapping/>
  </p:clrMapOvr>
</p:sld>
</file>

<file path=ppt/theme/theme1.xml><?xml version="1.0" encoding="utf-8"?>
<a:theme xmlns:a="http://schemas.openxmlformats.org/drawingml/2006/main" name="UNIPDv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txDef>
      <a:spPr>
        <a:noFill/>
        <a:ln w="12700" cap="flat">
          <a:noFill/>
          <a:miter lim="400000"/>
        </a:ln>
        <a:effectLst/>
        <a:extLst>
          <a:ext uri="{C572A759-6A51-4108-AA02-DFA0A04FC94B}">
            <ma14:wrappingTextBoxFlag xmlns:ma14="http://schemas.microsoft.com/office/mac/drawingml/2011/main" xmlns="" xmlns:p="http://schemas.openxmlformats.org/presentationml/2006/main" xmlns:r="http://schemas.openxmlformats.org/officeDocument/2006/relationships" val="1"/>
          </a:ext>
        </a:extLst>
      </a:spPr>
      <a:bodyPr wrap="square" lIns="45718" tIns="45718" rIns="45718" bIns="45718" numCol="1" anchor="ctr">
        <a:spAutoFit/>
      </a:bodyPr>
      <a:lstStyle>
        <a:defPPr algn="l">
          <a:defRPr dirty="0"/>
        </a:defPPr>
      </a:lstStyle>
    </a:txDef>
  </a:objectDefaults>
  <a:extraClrSchemeLst/>
  <a:extLst>
    <a:ext uri="{05A4C25C-085E-4340-85A3-A5531E510DB2}">
      <thm15:themeFamily xmlns:thm15="http://schemas.microsoft.com/office/thememl/2012/main" name="UNIPDv1" id="{4D68C8A5-DE16-47AB-B9CE-48CDAEB5581B}" vid="{0412E505-7BAF-474C-8A2B-9BA4CB3AE437}"/>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18436</TotalTime>
  <Words>1359</Words>
  <Application>Microsoft Office PowerPoint</Application>
  <PresentationFormat>Widescreen</PresentationFormat>
  <Paragraphs>101</Paragraphs>
  <Slides>13</Slides>
  <Notes>13</Notes>
  <HiddenSlides>0</HiddenSlides>
  <MMClips>0</MMClips>
  <ScaleCrop>false</ScaleCrop>
  <HeadingPairs>
    <vt:vector size="8" baseType="variant">
      <vt:variant>
        <vt:lpstr>Caratteri utilizzati</vt:lpstr>
      </vt:variant>
      <vt:variant>
        <vt:i4>7</vt:i4>
      </vt:variant>
      <vt:variant>
        <vt:lpstr>Tema</vt:lpstr>
      </vt:variant>
      <vt:variant>
        <vt:i4>1</vt:i4>
      </vt:variant>
      <vt:variant>
        <vt:lpstr>Server OLE incorporati</vt:lpstr>
      </vt:variant>
      <vt:variant>
        <vt:i4>1</vt:i4>
      </vt:variant>
      <vt:variant>
        <vt:lpstr>Titoli diapositive</vt:lpstr>
      </vt:variant>
      <vt:variant>
        <vt:i4>13</vt:i4>
      </vt:variant>
    </vt:vector>
  </HeadingPairs>
  <TitlesOfParts>
    <vt:vector size="22" baseType="lpstr">
      <vt:lpstr>Arial</vt:lpstr>
      <vt:lpstr>Calibri</vt:lpstr>
      <vt:lpstr>Calibri Light</vt:lpstr>
      <vt:lpstr>Nunito Black</vt:lpstr>
      <vt:lpstr>Open Sans</vt:lpstr>
      <vt:lpstr>Roboto</vt:lpstr>
      <vt:lpstr>Wingdings 2</vt:lpstr>
      <vt:lpstr>UNIPDv1</vt:lpstr>
      <vt:lpstr>Acrobat Document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federico berra</dc:creator>
  <cp:lastModifiedBy>FEDERICO BERRA</cp:lastModifiedBy>
  <cp:revision>134</cp:revision>
  <dcterms:created xsi:type="dcterms:W3CDTF">2020-06-12T15:12:36Z</dcterms:created>
  <dcterms:modified xsi:type="dcterms:W3CDTF">2020-09-06T10:23:08Z</dcterms:modified>
</cp:coreProperties>
</file>