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1" r:id="rId3"/>
    <p:sldId id="274" r:id="rId4"/>
    <p:sldId id="277" r:id="rId5"/>
    <p:sldId id="275" r:id="rId6"/>
    <p:sldId id="276" r:id="rId7"/>
    <p:sldId id="279" r:id="rId8"/>
    <p:sldId id="278" r:id="rId9"/>
    <p:sldId id="280" r:id="rId10"/>
    <p:sldId id="281" r:id="rId11"/>
    <p:sldId id="262" r:id="rId12"/>
    <p:sldId id="256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ttotitolo 2">
            <a:extLst>
              <a:ext uri="{FF2B5EF4-FFF2-40B4-BE49-F238E27FC236}">
                <a16:creationId xmlns:a16="http://schemas.microsoft.com/office/drawing/2014/main" id="{37736DAA-88CC-44B4-B51B-B72650D41410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98853" y="6130611"/>
            <a:ext cx="3781169" cy="369329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it-IT" dirty="0"/>
              <a:t>Data</a:t>
            </a:r>
            <a:endParaRPr dirty="0"/>
          </a:p>
        </p:txBody>
      </p:sp>
      <p:sp>
        <p:nvSpPr>
          <p:cNvPr id="13" name="CasellaDiTesto 7">
            <a:extLst>
              <a:ext uri="{FF2B5EF4-FFF2-40B4-BE49-F238E27FC236}">
                <a16:creationId xmlns:a16="http://schemas.microsoft.com/office/drawing/2014/main" id="{EDCED21D-3B95-4ACC-8A49-16E2562397CE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endParaRPr b="1" dirty="0"/>
          </a:p>
        </p:txBody>
      </p:sp>
      <p:pic>
        <p:nvPicPr>
          <p:cNvPr id="14" name="Immagine 9" descr="Immagine 9">
            <a:extLst>
              <a:ext uri="{FF2B5EF4-FFF2-40B4-BE49-F238E27FC236}">
                <a16:creationId xmlns:a16="http://schemas.microsoft.com/office/drawing/2014/main" id="{5DB3F0CF-7F42-4346-93C1-95552611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06" y="1321723"/>
            <a:ext cx="4186188" cy="4212905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4FFDA3D4-9D46-4866-A527-5FEA13DE3D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42639" y="6130613"/>
            <a:ext cx="3550508" cy="369328"/>
          </a:xfrm>
          <a:prstGeom prst="rect">
            <a:avLst/>
          </a:prstGeom>
        </p:spPr>
        <p:txBody>
          <a:bodyPr/>
          <a:lstStyle>
            <a:lvl1pPr algn="r">
              <a:defRPr sz="1800"/>
            </a:lvl1pPr>
          </a:lstStyle>
          <a:p>
            <a:pPr lvl="0"/>
            <a:r>
              <a:rPr lang="it-IT" dirty="0"/>
              <a:t>Prof. Giuseppe Vallone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971F3ECA-271F-4852-A35E-07332C5856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997" y="67109"/>
            <a:ext cx="11995150" cy="452437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59489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gener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ttotitolo 2">
            <a:extLst>
              <a:ext uri="{FF2B5EF4-FFF2-40B4-BE49-F238E27FC236}">
                <a16:creationId xmlns:a16="http://schemas.microsoft.com/office/drawing/2014/main" id="{35B98FE8-F84F-47E2-A246-5C4AB85909A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84374" y="1185326"/>
            <a:ext cx="5915612" cy="4729944"/>
          </a:xfrm>
          <a:prstGeom prst="rect">
            <a:avLst/>
          </a:prstGeom>
        </p:spPr>
        <p:txBody>
          <a:bodyPr/>
          <a:lstStyle/>
          <a:p>
            <a:pPr algn="l" defTabSz="905255">
              <a:spcBef>
                <a:spcPts val="900"/>
              </a:spcBef>
              <a:buSzPct val="100000"/>
              <a:defRPr sz="2300"/>
            </a:pPr>
            <a:r>
              <a:rPr lang="it-IT" b="1"/>
              <a:t>Fare clic per modificare lo stile del sottotitolo dello schema</a:t>
            </a:r>
            <a:endParaRPr lang="it-IT" dirty="0"/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08964F74-3032-4C39-9AC2-2A73F6B47E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92075"/>
            <a:ext cx="3814763" cy="350838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D6581C21-EBC6-41F9-9543-426095C65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4039" y="92075"/>
            <a:ext cx="3814763" cy="350838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5765111E-54CE-4335-A510-DD8F189E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74039" y="6527521"/>
            <a:ext cx="3814763" cy="350838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&lt;N&gt;</a:t>
            </a:r>
          </a:p>
        </p:txBody>
      </p:sp>
    </p:spTree>
    <p:extLst>
      <p:ext uri="{BB962C8B-B14F-4D97-AF65-F5344CB8AC3E}">
        <p14:creationId xmlns:p14="http://schemas.microsoft.com/office/powerpoint/2010/main" val="306210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C4A85134-E188-4127-A750-8BB34A84697E}"/>
              </a:ext>
            </a:extLst>
          </p:cNvPr>
          <p:cNvSpPr/>
          <p:nvPr/>
        </p:nvSpPr>
        <p:spPr>
          <a:xfrm>
            <a:off x="0" y="0"/>
            <a:ext cx="12192000" cy="711569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t-IT" sz="540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3DB121-D230-4ED9-9ABD-B1EAAB01B9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71088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3200">
                <a:solidFill>
                  <a:schemeClr val="bg1"/>
                </a:solidFill>
              </a:defRPr>
            </a:lvl2pPr>
            <a:lvl3pPr algn="ctr">
              <a:defRPr sz="3200">
                <a:solidFill>
                  <a:schemeClr val="bg1"/>
                </a:solidFill>
              </a:defRPr>
            </a:lvl3pPr>
            <a:lvl4pPr algn="ctr">
              <a:defRPr sz="3200">
                <a:solidFill>
                  <a:schemeClr val="bg1"/>
                </a:solidFill>
              </a:defRPr>
            </a:lvl4pPr>
            <a:lvl5pPr algn="ctr"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TESTO FINALE</a:t>
            </a:r>
          </a:p>
        </p:txBody>
      </p:sp>
    </p:spTree>
    <p:extLst>
      <p:ext uri="{BB962C8B-B14F-4D97-AF65-F5344CB8AC3E}">
        <p14:creationId xmlns:p14="http://schemas.microsoft.com/office/powerpoint/2010/main" val="321742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EDF74-B75E-4176-8A31-4E6C0D956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1F41BB-C5DB-4A9F-9212-83641C395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E4CFDC-6A09-4D96-9378-EDA2FABC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3411-BE62-4470-90FB-72F9EF20C04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959F94-E3E3-45BF-85EC-2F7F36DE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88542D-403D-4F7A-8068-E5063380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6789-42FC-4213-99FA-DC6D74A44C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5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0D27EAD-BCCC-488B-9323-CA3351F702C4}"/>
              </a:ext>
            </a:extLst>
          </p:cNvPr>
          <p:cNvSpPr txBox="1">
            <a:spLocks/>
          </p:cNvSpPr>
          <p:nvPr/>
        </p:nvSpPr>
        <p:spPr>
          <a:xfrm>
            <a:off x="1524000" y="365903"/>
            <a:ext cx="9144000" cy="615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57783">
              <a:defRPr sz="1200">
                <a:solidFill>
                  <a:srgbClr val="FFFFFF"/>
                </a:solidFill>
              </a:defRPr>
            </a:pPr>
            <a:r>
              <a:rPr lang="it-IT" sz="1200">
                <a:solidFill>
                  <a:srgbClr val="FFFFFF"/>
                </a:solidFill>
              </a:rPr>
              <a:t>SIMULATE ANNEALING</a:t>
            </a:r>
            <a:br>
              <a:rPr lang="it-IT" sz="1200">
                <a:solidFill>
                  <a:srgbClr val="FFFFFF"/>
                </a:solidFill>
              </a:rPr>
            </a:br>
            <a:br>
              <a:rPr lang="it-IT" sz="1200">
                <a:solidFill>
                  <a:srgbClr val="FFFFFF"/>
                </a:solidFill>
              </a:rPr>
            </a:br>
            <a:endParaRPr lang="it-IT" sz="1200">
              <a:solidFill>
                <a:srgbClr val="FFFFFF"/>
              </a:solidFill>
            </a:endParaRPr>
          </a:p>
        </p:txBody>
      </p:sp>
      <p:sp>
        <p:nvSpPr>
          <p:cNvPr id="10" name="Rettangolo">
            <a:extLst>
              <a:ext uri="{FF2B5EF4-FFF2-40B4-BE49-F238E27FC236}">
                <a16:creationId xmlns:a16="http://schemas.microsoft.com/office/drawing/2014/main" id="{2846216B-1485-4B9A-930F-DB3325F28B47}"/>
              </a:ext>
            </a:extLst>
          </p:cNvPr>
          <p:cNvSpPr/>
          <p:nvPr/>
        </p:nvSpPr>
        <p:spPr>
          <a:xfrm>
            <a:off x="0" y="-2"/>
            <a:ext cx="12192000" cy="531849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ttangolo 6">
            <a:extLst>
              <a:ext uri="{FF2B5EF4-FFF2-40B4-BE49-F238E27FC236}">
                <a16:creationId xmlns:a16="http://schemas.microsoft.com/office/drawing/2014/main" id="{B856C62D-2D80-43D6-B265-0834EA0C8A90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CasellaDiTesto 7">
            <a:extLst>
              <a:ext uri="{FF2B5EF4-FFF2-40B4-BE49-F238E27FC236}">
                <a16:creationId xmlns:a16="http://schemas.microsoft.com/office/drawing/2014/main" id="{A2D82E45-2FBE-4247-8C59-2CDCAC6F4FAB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endParaRPr b="1" dirty="0"/>
          </a:p>
        </p:txBody>
      </p:sp>
      <p:sp>
        <p:nvSpPr>
          <p:cNvPr id="17" name="CasellaDiTesto 10">
            <a:extLst>
              <a:ext uri="{FF2B5EF4-FFF2-40B4-BE49-F238E27FC236}">
                <a16:creationId xmlns:a16="http://schemas.microsoft.com/office/drawing/2014/main" id="{CBE105D7-D10B-4013-9746-9DAFF69672B9}"/>
              </a:ext>
            </a:extLst>
          </p:cNvPr>
          <p:cNvSpPr txBox="1"/>
          <p:nvPr/>
        </p:nvSpPr>
        <p:spPr>
          <a:xfrm>
            <a:off x="186611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50126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g"/><Relationship Id="rId11" Type="http://schemas.openxmlformats.org/officeDocument/2006/relationships/image" Target="../media/image16.sv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emf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5EC60D0A-2202-4D29-90FF-C54B20B5C5BB}"/>
              </a:ext>
            </a:extLst>
          </p:cNvPr>
          <p:cNvSpPr/>
          <p:nvPr/>
        </p:nvSpPr>
        <p:spPr>
          <a:xfrm>
            <a:off x="0" y="0"/>
            <a:ext cx="4711700" cy="713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8E69074-E256-4398-8D71-7CC600D2C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20" y="2163590"/>
            <a:ext cx="3266060" cy="3286907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86A81FE-EEBF-4074-AAA7-6E1B182A2149}"/>
              </a:ext>
            </a:extLst>
          </p:cNvPr>
          <p:cNvSpPr txBox="1">
            <a:spLocks/>
          </p:cNvSpPr>
          <p:nvPr/>
        </p:nvSpPr>
        <p:spPr>
          <a:xfrm>
            <a:off x="4711700" y="2020994"/>
            <a:ext cx="7480300" cy="22944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dirty="0">
                <a:solidFill>
                  <a:schemeClr val="bg1"/>
                </a:solidFill>
                <a:latin typeface="Nunito Black" panose="00000A00000000000000" pitchFamily="2" charset="0"/>
                <a:cs typeface="Aharoni" panose="020B0604020202020204" pitchFamily="2" charset="-79"/>
              </a:rPr>
              <a:t>DEVELOPMENT OF 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dirty="0">
                <a:solidFill>
                  <a:schemeClr val="bg1"/>
                </a:solidFill>
                <a:latin typeface="Nunito Black" panose="00000A00000000000000" pitchFamily="2" charset="0"/>
                <a:cs typeface="Aharoni" panose="020B0604020202020204" pitchFamily="2" charset="-79"/>
              </a:rPr>
              <a:t>A POINTING-ACQUISITION-TRACKING SYSTEM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dirty="0">
                <a:solidFill>
                  <a:schemeClr val="bg1"/>
                </a:solidFill>
                <a:latin typeface="Nunito Black" panose="00000A00000000000000" pitchFamily="2" charset="0"/>
                <a:cs typeface="Aharoni" panose="020B0604020202020204" pitchFamily="2" charset="-79"/>
              </a:rPr>
              <a:t> FOR FREE-SPACE QUANTUM COMMUNICATION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607B06-29B6-4B9F-BA02-01159659B211}"/>
              </a:ext>
            </a:extLst>
          </p:cNvPr>
          <p:cNvSpPr txBox="1">
            <a:spLocks/>
          </p:cNvSpPr>
          <p:nvPr/>
        </p:nvSpPr>
        <p:spPr>
          <a:xfrm>
            <a:off x="4711700" y="586905"/>
            <a:ext cx="7480300" cy="369328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Presentation of the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Master’s Degree Thesis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910A5E-E79D-4333-9F09-1DBB68795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20" y="5955365"/>
            <a:ext cx="3512870" cy="355365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C00000"/>
                </a:solidFill>
              </a:rPr>
              <a:t>07/09/2020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C94D50-F912-4CFF-8EBB-BA6CEEA17EAE}"/>
              </a:ext>
            </a:extLst>
          </p:cNvPr>
          <p:cNvSpPr txBox="1">
            <a:spLocks/>
          </p:cNvSpPr>
          <p:nvPr/>
        </p:nvSpPr>
        <p:spPr>
          <a:xfrm>
            <a:off x="5139794" y="4837006"/>
            <a:ext cx="5164581" cy="1430182"/>
          </a:xfrm>
          <a:prstGeom prst="rect">
            <a:avLst/>
          </a:prstGeom>
        </p:spPr>
        <p:txBody>
          <a:bodyPr anchor="b" anchorCtr="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Wingdings 2" pitchFamily="18" charset="2"/>
              <a:buNone/>
            </a:pPr>
            <a:r>
              <a:rPr lang="it-IT" sz="2000" dirty="0"/>
              <a:t>Author: Federico Berra</a:t>
            </a:r>
          </a:p>
          <a:p>
            <a:pPr marL="0" indent="0" algn="l">
              <a:buFont typeface="Wingdings 2" pitchFamily="18" charset="2"/>
              <a:buNone/>
            </a:pPr>
            <a:r>
              <a:rPr lang="it-IT" sz="2000" dirty="0"/>
              <a:t>Supervisor: Prof. Giuseppe Vallone</a:t>
            </a:r>
          </a:p>
          <a:p>
            <a:pPr marL="0" indent="0" algn="l">
              <a:buFont typeface="Wingdings 2" pitchFamily="18" charset="2"/>
              <a:buNone/>
            </a:pPr>
            <a:r>
              <a:rPr lang="it-IT" sz="2000" dirty="0"/>
              <a:t>Co-Supervisor: Dr. Francesco Vedovato</a:t>
            </a:r>
            <a:endParaRPr lang="en-US" sz="20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D31D00F-FB8C-4937-AE05-063C746D8DBA}"/>
              </a:ext>
            </a:extLst>
          </p:cNvPr>
          <p:cNvSpPr txBox="1">
            <a:spLocks/>
          </p:cNvSpPr>
          <p:nvPr/>
        </p:nvSpPr>
        <p:spPr>
          <a:xfrm>
            <a:off x="599415" y="533840"/>
            <a:ext cx="3512870" cy="355365"/>
          </a:xfrm>
          <a:prstGeom prst="rect">
            <a:avLst/>
          </a:prstGeom>
        </p:spPr>
        <p:txBody>
          <a:bodyPr anchor="t" anchorCtr="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it-IT" dirty="0">
                <a:solidFill>
                  <a:srgbClr val="C00000"/>
                </a:solidFill>
              </a:rPr>
              <a:t>University of Padua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669670-3DD8-482C-A88E-A11B39D74CA5}"/>
              </a:ext>
            </a:extLst>
          </p:cNvPr>
          <p:cNvSpPr txBox="1">
            <a:spLocks/>
          </p:cNvSpPr>
          <p:nvPr/>
        </p:nvSpPr>
        <p:spPr>
          <a:xfrm>
            <a:off x="594920" y="1161039"/>
            <a:ext cx="3512870" cy="1406278"/>
          </a:xfrm>
          <a:prstGeom prst="rect">
            <a:avLst/>
          </a:prstGeom>
        </p:spPr>
        <p:txBody>
          <a:bodyPr anchor="t" anchorCtr="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1800" dirty="0">
                <a:solidFill>
                  <a:srgbClr val="C00000"/>
                </a:solidFill>
              </a:rPr>
              <a:t>Department of Information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352425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4F5E87-CB5E-4EB6-BECA-B9871D823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00" y="92075"/>
            <a:ext cx="5042131" cy="3508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Hammer – </a:t>
            </a:r>
            <a:r>
              <a:rPr lang="it-IT" dirty="0" err="1"/>
              <a:t>Coarse</a:t>
            </a:r>
            <a:r>
              <a:rPr lang="it-IT" dirty="0"/>
              <a:t> + Fine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DE4312-D457-4BA6-8574-66930017DE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0F37A7-C674-404B-8F00-A4B15C4504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9/9</a:t>
            </a:r>
            <a:endParaRPr lang="en-US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A784452C-69B2-4E02-996A-CC354FFD1798}"/>
              </a:ext>
            </a:extLst>
          </p:cNvPr>
          <p:cNvSpPr txBox="1"/>
          <p:nvPr/>
        </p:nvSpPr>
        <p:spPr>
          <a:xfrm>
            <a:off x="4022145" y="857571"/>
            <a:ext cx="443640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rtlCol="0" anchor="ctr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PATLIC </a:t>
            </a:r>
            <a:r>
              <a:rPr lang="it-IT" sz="2400" b="1" dirty="0" err="1">
                <a:solidFill>
                  <a:srgbClr val="C00000"/>
                </a:solidFill>
              </a:rPr>
              <a:t>hammer</a:t>
            </a:r>
            <a:r>
              <a:rPr lang="it-IT" sz="2400" b="1" dirty="0">
                <a:solidFill>
                  <a:srgbClr val="C00000"/>
                </a:solidFill>
              </a:rPr>
              <a:t> </a:t>
            </a:r>
            <a:r>
              <a:rPr lang="it-IT" sz="2400" b="1" dirty="0" err="1">
                <a:solidFill>
                  <a:srgbClr val="C00000"/>
                </a:solidFill>
              </a:rPr>
              <a:t>impulse</a:t>
            </a:r>
            <a:r>
              <a:rPr lang="it-IT" sz="2400" b="1" dirty="0">
                <a:solidFill>
                  <a:srgbClr val="C00000"/>
                </a:solidFill>
              </a:rPr>
              <a:t> </a:t>
            </a:r>
            <a:r>
              <a:rPr lang="it-IT" sz="2400" b="1" dirty="0" err="1">
                <a:solidFill>
                  <a:srgbClr val="C00000"/>
                </a:solidFill>
              </a:rPr>
              <a:t>sequence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387575-9E28-47F8-92F3-3262D09E9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81" y="1319232"/>
            <a:ext cx="10159998" cy="51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4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ED655B1-30EF-43E0-9DC2-EDD1CF4FA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THANKS YOU FOR THE ATTENTION</a:t>
            </a:r>
          </a:p>
          <a:p>
            <a:pPr marL="0" indent="0">
              <a:buNone/>
            </a:pPr>
            <a:r>
              <a:rPr lang="it-IT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6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CDE812-22C3-4CE6-B0A6-D21EE1003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42639" y="6130613"/>
            <a:ext cx="3550508" cy="36932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07/09/2020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875A06-1468-453A-87C6-1B64CDE7E4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97" y="67109"/>
            <a:ext cx="11995150" cy="45243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DEVELOPMENT OF A POINTING-ACQUISITION-TRACKING SYSTEM FOR FREE-SPACE QUANTUM COMMUNICATION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7BEAEA-B837-45D1-9569-F61093A90BFB}"/>
              </a:ext>
            </a:extLst>
          </p:cNvPr>
          <p:cNvSpPr txBox="1">
            <a:spLocks/>
          </p:cNvSpPr>
          <p:nvPr/>
        </p:nvSpPr>
        <p:spPr>
          <a:xfrm>
            <a:off x="3294145" y="727340"/>
            <a:ext cx="5602853" cy="369328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Presentation of the </a:t>
            </a:r>
            <a:r>
              <a:rPr lang="en-US" sz="2000" dirty="0">
                <a:latin typeface="Arial" panose="020B0604020202020204" pitchFamily="34" charset="0"/>
              </a:rPr>
              <a:t>Master’s Degree Thesis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929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0023A30F-85EF-4434-A939-B822EB9AB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2069" y="1366301"/>
            <a:ext cx="3627861" cy="4729944"/>
          </a:xfrm>
        </p:spPr>
        <p:txBody>
          <a:bodyPr/>
          <a:lstStyle/>
          <a:p>
            <a:pPr marL="0" indent="0" algn="ctr">
              <a:buNone/>
            </a:pPr>
            <a:r>
              <a:rPr lang="it-IT" sz="3200" dirty="0">
                <a:latin typeface="Roboto"/>
              </a:rPr>
              <a:t>INDEX</a:t>
            </a:r>
          </a:p>
          <a:p>
            <a:r>
              <a:rPr lang="it-IT" dirty="0">
                <a:latin typeface="Roboto"/>
              </a:rPr>
              <a:t>Who I </a:t>
            </a:r>
            <a:r>
              <a:rPr lang="it-IT" dirty="0" err="1">
                <a:latin typeface="Roboto"/>
              </a:rPr>
              <a:t>am</a:t>
            </a:r>
            <a:endParaRPr lang="it-IT" dirty="0">
              <a:latin typeface="Roboto"/>
            </a:endParaRPr>
          </a:p>
          <a:p>
            <a:r>
              <a:rPr lang="it-IT" dirty="0" err="1">
                <a:latin typeface="Roboto"/>
              </a:rPr>
              <a:t>Why</a:t>
            </a:r>
            <a:r>
              <a:rPr lang="it-IT" dirty="0">
                <a:latin typeface="Roboto"/>
              </a:rPr>
              <a:t> I </a:t>
            </a:r>
            <a:r>
              <a:rPr lang="it-IT" dirty="0" err="1">
                <a:latin typeface="Roboto"/>
              </a:rPr>
              <a:t>chose</a:t>
            </a:r>
            <a:r>
              <a:rPr lang="it-IT" dirty="0">
                <a:latin typeface="Roboto"/>
              </a:rPr>
              <a:t> PhD</a:t>
            </a:r>
          </a:p>
          <a:p>
            <a:r>
              <a:rPr lang="it-IT" dirty="0" err="1">
                <a:latin typeface="Roboto"/>
              </a:rPr>
              <a:t>Why</a:t>
            </a:r>
            <a:r>
              <a:rPr lang="it-IT" dirty="0">
                <a:latin typeface="Roboto"/>
              </a:rPr>
              <a:t> </a:t>
            </a:r>
            <a:r>
              <a:rPr lang="it-IT" dirty="0" err="1">
                <a:latin typeface="Roboto"/>
              </a:rPr>
              <a:t>choose</a:t>
            </a:r>
            <a:r>
              <a:rPr lang="it-IT" dirty="0">
                <a:latin typeface="Roboto"/>
              </a:rPr>
              <a:t> me</a:t>
            </a:r>
          </a:p>
          <a:p>
            <a:r>
              <a:rPr lang="it-IT" dirty="0">
                <a:latin typeface="Roboto"/>
              </a:rPr>
              <a:t>My </a:t>
            </a:r>
            <a:r>
              <a:rPr lang="it-IT" dirty="0" err="1">
                <a:latin typeface="Roboto"/>
              </a:rPr>
              <a:t>proposal</a:t>
            </a:r>
            <a:endParaRPr lang="en-US" dirty="0">
              <a:latin typeface="Roboto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B6510C-2E2D-4ACB-B837-1FC253BF93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INDEX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196C92-54DA-46DD-8C1E-D6E112699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6B86B43-9A1D-42DC-A948-C8F860E121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1/5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3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Key exchange in the BB84 protocol implemented with polarization of ...">
            <a:extLst>
              <a:ext uri="{FF2B5EF4-FFF2-40B4-BE49-F238E27FC236}">
                <a16:creationId xmlns:a16="http://schemas.microsoft.com/office/drawing/2014/main" id="{D2EFF609-53F3-4F37-BC62-34B5C33F6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90" y="1721304"/>
            <a:ext cx="80962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4F5E87-CB5E-4EB6-BECA-B9871D823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00" y="92075"/>
            <a:ext cx="5042131" cy="3508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WHAT IS QKD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DE4312-D457-4BA6-8574-66930017DE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0F37A7-C674-404B-8F00-A4B15C4504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1/9</a:t>
            </a:r>
            <a:endParaRPr lang="en-US" dirty="0"/>
          </a:p>
        </p:txBody>
      </p:sp>
      <p:pic>
        <p:nvPicPr>
          <p:cNvPr id="79" name="Elemento grafico 78">
            <a:extLst>
              <a:ext uri="{FF2B5EF4-FFF2-40B4-BE49-F238E27FC236}">
                <a16:creationId xmlns:a16="http://schemas.microsoft.com/office/drawing/2014/main" id="{D42F68A7-3DEE-4080-976B-462C4D3D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7109" y="3181982"/>
            <a:ext cx="1470769" cy="1470769"/>
          </a:xfrm>
          <a:prstGeom prst="rect">
            <a:avLst/>
          </a:prstGeom>
        </p:spPr>
      </p:pic>
      <p:pic>
        <p:nvPicPr>
          <p:cNvPr id="80" name="Elemento grafico 79">
            <a:extLst>
              <a:ext uri="{FF2B5EF4-FFF2-40B4-BE49-F238E27FC236}">
                <a16:creationId xmlns:a16="http://schemas.microsoft.com/office/drawing/2014/main" id="{D03F9CE2-E49A-4990-AAEC-62484F50A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770" y="1733890"/>
            <a:ext cx="1470769" cy="1470769"/>
          </a:xfrm>
          <a:prstGeom prst="rect">
            <a:avLst/>
          </a:prstGeom>
        </p:spPr>
      </p:pic>
      <p:pic>
        <p:nvPicPr>
          <p:cNvPr id="81" name="Elemento grafico 80">
            <a:extLst>
              <a:ext uri="{FF2B5EF4-FFF2-40B4-BE49-F238E27FC236}">
                <a16:creationId xmlns:a16="http://schemas.microsoft.com/office/drawing/2014/main" id="{3DA55917-38CC-4F8A-90D7-7F2524197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45977" y="3779909"/>
            <a:ext cx="1470769" cy="1470769"/>
          </a:xfrm>
          <a:prstGeom prst="rect">
            <a:avLst/>
          </a:prstGeom>
        </p:spPr>
      </p:pic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9E65E38-F720-44EF-BA97-07994D63C3FE}"/>
              </a:ext>
            </a:extLst>
          </p:cNvPr>
          <p:cNvSpPr txBox="1"/>
          <p:nvPr/>
        </p:nvSpPr>
        <p:spPr>
          <a:xfrm>
            <a:off x="5657298" y="1820613"/>
            <a:ext cx="41652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rtlCol="0" anchor="ctr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A784452C-69B2-4E02-996A-CC354FFD1798}"/>
              </a:ext>
            </a:extLst>
          </p:cNvPr>
          <p:cNvSpPr txBox="1"/>
          <p:nvPr/>
        </p:nvSpPr>
        <p:spPr>
          <a:xfrm>
            <a:off x="4803401" y="857571"/>
            <a:ext cx="287386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rtlCol="0" anchor="ctr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SECRET RANDOM KEY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3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4F5E87-CB5E-4EB6-BECA-B9871D823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00" y="92075"/>
            <a:ext cx="5042131" cy="3508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WHAT IS PAT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DE4312-D457-4BA6-8574-66930017DE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0F37A7-C674-404B-8F00-A4B15C4504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2/9</a:t>
            </a:r>
            <a:endParaRPr lang="en-US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A784452C-69B2-4E02-996A-CC354FFD1798}"/>
              </a:ext>
            </a:extLst>
          </p:cNvPr>
          <p:cNvSpPr txBox="1"/>
          <p:nvPr/>
        </p:nvSpPr>
        <p:spPr>
          <a:xfrm>
            <a:off x="3849435" y="857571"/>
            <a:ext cx="4781819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rtlCol="0" anchor="ctr">
            <a:spAutoFit/>
          </a:bodyPr>
          <a:lstStyle/>
          <a:p>
            <a:pPr algn="ctr"/>
            <a:r>
              <a:rPr lang="it-IT" sz="2400" b="1" dirty="0" err="1">
                <a:solidFill>
                  <a:srgbClr val="C00000"/>
                </a:solidFill>
              </a:rPr>
              <a:t>Pointing</a:t>
            </a:r>
            <a:r>
              <a:rPr lang="it-IT" sz="2400" b="1" dirty="0">
                <a:solidFill>
                  <a:srgbClr val="C00000"/>
                </a:solidFill>
              </a:rPr>
              <a:t>-</a:t>
            </a:r>
            <a:r>
              <a:rPr lang="it-IT" sz="2400" b="1" dirty="0" err="1">
                <a:solidFill>
                  <a:srgbClr val="C00000"/>
                </a:solidFill>
              </a:rPr>
              <a:t>Acquisition</a:t>
            </a:r>
            <a:r>
              <a:rPr lang="it-IT" sz="2400" b="1" dirty="0">
                <a:solidFill>
                  <a:srgbClr val="C00000"/>
                </a:solidFill>
              </a:rPr>
              <a:t>-Tracking system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Oggetto 6">
            <a:extLst>
              <a:ext uri="{FF2B5EF4-FFF2-40B4-BE49-F238E27FC236}">
                <a16:creationId xmlns:a16="http://schemas.microsoft.com/office/drawing/2014/main" id="{6DD8696D-96CC-4361-8026-F1B0A93C77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31032"/>
              </p:ext>
            </p:extLst>
          </p:nvPr>
        </p:nvGraphicFramePr>
        <p:xfrm>
          <a:off x="3575731" y="2059781"/>
          <a:ext cx="4848225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crobat Document" r:id="rId3" imgW="4848186" imgH="2533096" progId="AcroExch.Document.DC">
                  <p:embed/>
                </p:oleObj>
              </mc:Choice>
              <mc:Fallback>
                <p:oleObj name="Acrobat Document" r:id="rId3" imgW="4848186" imgH="25330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5731" y="2059781"/>
                        <a:ext cx="4848225" cy="253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magine 8" descr="Immagine che contiene oggetto, treppiede&#10;&#10;Descrizione generata automaticamente">
            <a:extLst>
              <a:ext uri="{FF2B5EF4-FFF2-40B4-BE49-F238E27FC236}">
                <a16:creationId xmlns:a16="http://schemas.microsoft.com/office/drawing/2014/main" id="{91A88D26-BD2D-4B06-8386-ADDCAC786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540" y="1575157"/>
            <a:ext cx="1131499" cy="1131499"/>
          </a:xfrm>
          <a:prstGeom prst="rect">
            <a:avLst/>
          </a:prstGeom>
        </p:spPr>
      </p:pic>
      <p:pic>
        <p:nvPicPr>
          <p:cNvPr id="11" name="Immagine 10" descr="Immagine che contiene elettronico, fotocamera&#10;&#10;Descrizione generata automaticamente">
            <a:extLst>
              <a:ext uri="{FF2B5EF4-FFF2-40B4-BE49-F238E27FC236}">
                <a16:creationId xmlns:a16="http://schemas.microsoft.com/office/drawing/2014/main" id="{9ED2E65E-063C-4E1D-9A75-3828F9597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59" y="5145227"/>
            <a:ext cx="3583353" cy="1135948"/>
          </a:xfrm>
          <a:prstGeom prst="rect">
            <a:avLst/>
          </a:prstGeom>
        </p:spPr>
      </p:pic>
      <p:pic>
        <p:nvPicPr>
          <p:cNvPr id="13" name="Immagine 12" descr="Immagine che contiene elettronico, fotocamera&#10;&#10;Descrizione generata automaticamente">
            <a:extLst>
              <a:ext uri="{FF2B5EF4-FFF2-40B4-BE49-F238E27FC236}">
                <a16:creationId xmlns:a16="http://schemas.microsoft.com/office/drawing/2014/main" id="{92271450-61D2-49FF-814F-D7276DF34B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85" y="1700760"/>
            <a:ext cx="1263755" cy="972120"/>
          </a:xfrm>
          <a:prstGeom prst="rect">
            <a:avLst/>
          </a:prstGeom>
        </p:spPr>
      </p:pic>
      <p:pic>
        <p:nvPicPr>
          <p:cNvPr id="15" name="Immagine 14" descr="Immagine che contiene orologio, metro&#10;&#10;Descrizione generata automaticamente">
            <a:extLst>
              <a:ext uri="{FF2B5EF4-FFF2-40B4-BE49-F238E27FC236}">
                <a16:creationId xmlns:a16="http://schemas.microsoft.com/office/drawing/2014/main" id="{D2F77ED3-08D0-4C33-AC27-CD25D248F9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19" y="1820289"/>
            <a:ext cx="1339857" cy="88636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017DB41-DC4E-4F84-A642-AACAC23450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5" y="5270017"/>
            <a:ext cx="886367" cy="886367"/>
          </a:xfrm>
          <a:prstGeom prst="rect">
            <a:avLst/>
          </a:prstGeom>
        </p:spPr>
      </p:pic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F87FFB57-5D66-428C-86E8-00DDA96C69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2482" y="1861368"/>
            <a:ext cx="858981" cy="858981"/>
          </a:xfrm>
          <a:prstGeom prst="rect">
            <a:avLst/>
          </a:prstGeom>
        </p:spPr>
      </p:pic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7CD4A817-8E93-46A3-B99C-662D55A1B9AE}"/>
              </a:ext>
            </a:extLst>
          </p:cNvPr>
          <p:cNvCxnSpPr>
            <a:cxnSpLocks/>
          </p:cNvCxnSpPr>
          <p:nvPr/>
        </p:nvCxnSpPr>
        <p:spPr>
          <a:xfrm>
            <a:off x="4272176" y="2672880"/>
            <a:ext cx="696639" cy="4671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1C39F3B-7CD6-41DC-82F9-210009680D97}"/>
              </a:ext>
            </a:extLst>
          </p:cNvPr>
          <p:cNvCxnSpPr/>
          <p:nvPr/>
        </p:nvCxnSpPr>
        <p:spPr>
          <a:xfrm>
            <a:off x="2501660" y="2672880"/>
            <a:ext cx="2242868" cy="5706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4676E72-3C82-4A32-BE69-3B80FDE8E1D1}"/>
              </a:ext>
            </a:extLst>
          </p:cNvPr>
          <p:cNvCxnSpPr>
            <a:cxnSpLocks/>
          </p:cNvCxnSpPr>
          <p:nvPr/>
        </p:nvCxnSpPr>
        <p:spPr>
          <a:xfrm flipH="1">
            <a:off x="6685472" y="2458528"/>
            <a:ext cx="1646073" cy="7088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1EAD221B-8C2B-4D57-BB9E-1E8A80167D68}"/>
              </a:ext>
            </a:extLst>
          </p:cNvPr>
          <p:cNvCxnSpPr>
            <a:cxnSpLocks/>
          </p:cNvCxnSpPr>
          <p:nvPr/>
        </p:nvCxnSpPr>
        <p:spPr>
          <a:xfrm flipH="1">
            <a:off x="6800094" y="2621046"/>
            <a:ext cx="2883946" cy="6322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7493A27F-AA5E-4DA2-9450-8CE1AD8F7639}"/>
              </a:ext>
            </a:extLst>
          </p:cNvPr>
          <p:cNvCxnSpPr/>
          <p:nvPr/>
        </p:nvCxnSpPr>
        <p:spPr>
          <a:xfrm flipV="1">
            <a:off x="3804249" y="4593431"/>
            <a:ext cx="2009955" cy="6765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B9C709FC-2A4A-42E8-9344-9617D50079ED}"/>
              </a:ext>
            </a:extLst>
          </p:cNvPr>
          <p:cNvCxnSpPr>
            <a:cxnSpLocks/>
          </p:cNvCxnSpPr>
          <p:nvPr/>
        </p:nvCxnSpPr>
        <p:spPr>
          <a:xfrm flipH="1" flipV="1">
            <a:off x="6240335" y="4642818"/>
            <a:ext cx="100080" cy="4036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6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4F5E87-CB5E-4EB6-BECA-B9871D823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00" y="92075"/>
            <a:ext cx="5042131" cy="3508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QKD Software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DE4312-D457-4BA6-8574-66930017DE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0F37A7-C674-404B-8F00-A4B15C4504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3/9</a:t>
            </a:r>
            <a:endParaRPr lang="en-US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A784452C-69B2-4E02-996A-CC354FFD1798}"/>
              </a:ext>
            </a:extLst>
          </p:cNvPr>
          <p:cNvSpPr txBox="1"/>
          <p:nvPr/>
        </p:nvSpPr>
        <p:spPr>
          <a:xfrm>
            <a:off x="5492986" y="857571"/>
            <a:ext cx="149470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rtlCol="0" anchor="ctr">
            <a:spAutoFit/>
          </a:bodyPr>
          <a:lstStyle/>
          <a:p>
            <a:pPr algn="ctr"/>
            <a:r>
              <a:rPr lang="it-IT" sz="2400" b="1" dirty="0" err="1">
                <a:solidFill>
                  <a:srgbClr val="C00000"/>
                </a:solidFill>
              </a:rPr>
              <a:t>Boilerplate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0A870A5-B01D-469B-89D4-CFD3F89BA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4" y="1586325"/>
            <a:ext cx="6051550" cy="3797783"/>
          </a:xfrm>
          <a:prstGeom prst="rect">
            <a:avLst/>
          </a:prstGeom>
        </p:spPr>
      </p:pic>
      <p:pic>
        <p:nvPicPr>
          <p:cNvPr id="2050" name="Picture 2" descr="C++ - Wikipedia">
            <a:extLst>
              <a:ext uri="{FF2B5EF4-FFF2-40B4-BE49-F238E27FC236}">
                <a16:creationId xmlns:a16="http://schemas.microsoft.com/office/drawing/2014/main" id="{02F44A0F-6C10-4479-A306-A314C0CC8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29" y="842369"/>
            <a:ext cx="848815" cy="95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t (software) - Wikipedia">
            <a:extLst>
              <a:ext uri="{FF2B5EF4-FFF2-40B4-BE49-F238E27FC236}">
                <a16:creationId xmlns:a16="http://schemas.microsoft.com/office/drawing/2014/main" id="{D70F6A69-40B5-4E58-BDFD-4759DF071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50" y="2184673"/>
            <a:ext cx="1300554" cy="95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penSource">
            <a:extLst>
              <a:ext uri="{FF2B5EF4-FFF2-40B4-BE49-F238E27FC236}">
                <a16:creationId xmlns:a16="http://schemas.microsoft.com/office/drawing/2014/main" id="{2EA43EFF-D07C-4E2F-A866-E0FAE5821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3" y="3719603"/>
            <a:ext cx="1088210" cy="94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sa è git? tutti i comandi da conoscere - Domenico Soriano">
            <a:extLst>
              <a:ext uri="{FF2B5EF4-FFF2-40B4-BE49-F238E27FC236}">
                <a16:creationId xmlns:a16="http://schemas.microsoft.com/office/drawing/2014/main" id="{D9B2307E-43C9-4108-84E0-952210ED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42" y="5061907"/>
            <a:ext cx="2432612" cy="124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3184EC7E-208E-44FC-8A49-86CEE3594D9F}"/>
              </a:ext>
            </a:extLst>
          </p:cNvPr>
          <p:cNvSpPr/>
          <p:nvPr/>
        </p:nvSpPr>
        <p:spPr>
          <a:xfrm>
            <a:off x="3027872" y="2751827"/>
            <a:ext cx="1300554" cy="13543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5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4F5E87-CB5E-4EB6-BECA-B9871D823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00" y="92075"/>
            <a:ext cx="5042131" cy="3508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WHAT IS QKD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DE4312-D457-4BA6-8574-66930017DE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0F37A7-C674-404B-8F00-A4B15C4504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4/9</a:t>
            </a:r>
            <a:endParaRPr lang="en-US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A784452C-69B2-4E02-996A-CC354FFD1798}"/>
              </a:ext>
            </a:extLst>
          </p:cNvPr>
          <p:cNvSpPr txBox="1"/>
          <p:nvPr/>
        </p:nvSpPr>
        <p:spPr>
          <a:xfrm>
            <a:off x="5353619" y="857571"/>
            <a:ext cx="1773430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rtlCol="0" anchor="ctr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PAT Software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DFF9A3A-87E2-48A6-BFAD-49D7130C5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82" y="1319232"/>
            <a:ext cx="5711636" cy="472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2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4F5E87-CB5E-4EB6-BECA-B9871D823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00" y="92075"/>
            <a:ext cx="5042131" cy="3508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PATLIC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DE4312-D457-4BA6-8574-66930017DE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0F37A7-C674-404B-8F00-A4B15C4504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5/9</a:t>
            </a:r>
            <a:endParaRPr lang="en-US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A784452C-69B2-4E02-996A-CC354FFD1798}"/>
              </a:ext>
            </a:extLst>
          </p:cNvPr>
          <p:cNvSpPr txBox="1"/>
          <p:nvPr/>
        </p:nvSpPr>
        <p:spPr>
          <a:xfrm>
            <a:off x="5007821" y="857571"/>
            <a:ext cx="246503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rtlCol="0" anchor="ctr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PATLIC </a:t>
            </a:r>
            <a:r>
              <a:rPr lang="it-IT" sz="2400" b="1" dirty="0" err="1">
                <a:solidFill>
                  <a:srgbClr val="C00000"/>
                </a:solidFill>
              </a:rPr>
              <a:t>experiment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4201112-D7B6-4182-BBE3-AAC6E23AA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5" y="1405497"/>
            <a:ext cx="4394426" cy="246677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3C0D467-35F3-4336-907D-9BDA1F5E0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5" y="3872271"/>
            <a:ext cx="4394426" cy="2471865"/>
          </a:xfrm>
          <a:prstGeom prst="rect">
            <a:avLst/>
          </a:prstGeom>
        </p:spPr>
      </p:pic>
      <p:pic>
        <p:nvPicPr>
          <p:cNvPr id="11" name="Immagine 10" descr="Immagine che contiene interni, tavolo, sedendo, stanza&#10;&#10;Descrizione generata automaticamente">
            <a:extLst>
              <a:ext uri="{FF2B5EF4-FFF2-40B4-BE49-F238E27FC236}">
                <a16:creationId xmlns:a16="http://schemas.microsoft.com/office/drawing/2014/main" id="{A730D62E-89AF-4BE4-B0B6-662CF8E4C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025" y="1566974"/>
            <a:ext cx="3325091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9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FD90BF-462B-40BC-BB97-3EF543309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08" y="1723030"/>
            <a:ext cx="7410743" cy="3755549"/>
          </a:xfrm>
          <a:prstGeom prst="rect">
            <a:avLst/>
          </a:prstGeom>
        </p:spPr>
      </p:pic>
      <p:pic>
        <p:nvPicPr>
          <p:cNvPr id="10" name="Immagine 9" descr="Immagine che contiene interni, guardando, sedendo, largo&#10;&#10;Descrizione generata automaticamente">
            <a:extLst>
              <a:ext uri="{FF2B5EF4-FFF2-40B4-BE49-F238E27FC236}">
                <a16:creationId xmlns:a16="http://schemas.microsoft.com/office/drawing/2014/main" id="{CE4190A1-B415-4C05-BE42-41B0CAF0F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25" y="3748628"/>
            <a:ext cx="4843588" cy="2454589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4F5E87-CB5E-4EB6-BECA-B9871D823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00" y="92075"/>
            <a:ext cx="5042131" cy="35083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Heat</a:t>
            </a:r>
            <a:r>
              <a:rPr lang="it-IT" dirty="0"/>
              <a:t> – PIDKPA101 – Fine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DE4312-D457-4BA6-8574-66930017DE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0F37A7-C674-404B-8F00-A4B15C4504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6/9</a:t>
            </a:r>
            <a:endParaRPr lang="en-US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A784452C-69B2-4E02-996A-CC354FFD1798}"/>
              </a:ext>
            </a:extLst>
          </p:cNvPr>
          <p:cNvSpPr txBox="1"/>
          <p:nvPr/>
        </p:nvSpPr>
        <p:spPr>
          <a:xfrm>
            <a:off x="3989160" y="857571"/>
            <a:ext cx="450238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rtlCol="0" anchor="ctr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PATLIC </a:t>
            </a:r>
            <a:r>
              <a:rPr lang="it-IT" sz="2400" b="1" dirty="0" err="1">
                <a:solidFill>
                  <a:srgbClr val="C00000"/>
                </a:solidFill>
              </a:rPr>
              <a:t>heat</a:t>
            </a:r>
            <a:r>
              <a:rPr lang="it-IT" sz="2400" b="1" dirty="0">
                <a:solidFill>
                  <a:srgbClr val="C00000"/>
                </a:solidFill>
              </a:rPr>
              <a:t> </a:t>
            </a:r>
            <a:r>
              <a:rPr lang="it-IT" sz="2400" b="1" dirty="0" err="1">
                <a:solidFill>
                  <a:srgbClr val="C00000"/>
                </a:solidFill>
              </a:rPr>
              <a:t>turbolence</a:t>
            </a:r>
            <a:r>
              <a:rPr lang="it-IT" sz="2400" b="1" dirty="0">
                <a:solidFill>
                  <a:srgbClr val="C00000"/>
                </a:solidFill>
              </a:rPr>
              <a:t> PIDKPA101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7" name="Immagine 6" descr="Immagine che contiene acqua&#10;&#10;Descrizione generata automaticamente">
            <a:extLst>
              <a:ext uri="{FF2B5EF4-FFF2-40B4-BE49-F238E27FC236}">
                <a16:creationId xmlns:a16="http://schemas.microsoft.com/office/drawing/2014/main" id="{09B7A6B4-8FEF-4027-B782-7C4910EF0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0920"/>
            <a:ext cx="5066638" cy="25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4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mappa, mucchio, largo, molti&#10;&#10;Descrizione generata automaticamente">
            <a:extLst>
              <a:ext uri="{FF2B5EF4-FFF2-40B4-BE49-F238E27FC236}">
                <a16:creationId xmlns:a16="http://schemas.microsoft.com/office/drawing/2014/main" id="{70272291-7E4F-40F9-A06C-D68AB0E25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1" y="1536720"/>
            <a:ext cx="6457770" cy="4303362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4F5E87-CB5E-4EB6-BECA-B9871D823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00" y="92075"/>
            <a:ext cx="5042131" cy="35083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Calibration</a:t>
            </a:r>
            <a:r>
              <a:rPr lang="it-IT" dirty="0"/>
              <a:t> One shot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DE4312-D457-4BA6-8574-66930017DE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0F37A7-C674-404B-8F00-A4B15C4504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7/9</a:t>
            </a:r>
            <a:endParaRPr lang="en-US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A784452C-69B2-4E02-996A-CC354FFD1798}"/>
              </a:ext>
            </a:extLst>
          </p:cNvPr>
          <p:cNvSpPr txBox="1"/>
          <p:nvPr/>
        </p:nvSpPr>
        <p:spPr>
          <a:xfrm>
            <a:off x="5045656" y="857571"/>
            <a:ext cx="2389368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rtlCol="0" anchor="ctr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PATLIC </a:t>
            </a:r>
            <a:r>
              <a:rPr lang="it-IT" sz="2400" b="1" dirty="0" err="1">
                <a:solidFill>
                  <a:srgbClr val="C00000"/>
                </a:solidFill>
              </a:rPr>
              <a:t>Calibration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1C40E37-C34D-4980-818C-D77BDE1A1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21" y="3923778"/>
            <a:ext cx="3663844" cy="2348780"/>
          </a:xfrm>
          <a:prstGeom prst="rect">
            <a:avLst/>
          </a:prstGeom>
        </p:spPr>
      </p:pic>
      <p:pic>
        <p:nvPicPr>
          <p:cNvPr id="11" name="Immagine 10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5EEA78B-A216-4370-AFB0-EDAAB7898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97" y="1390071"/>
            <a:ext cx="3798692" cy="242539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55620D3-E437-4FD1-978D-EF1B33641138}"/>
              </a:ext>
            </a:extLst>
          </p:cNvPr>
          <p:cNvSpPr txBox="1"/>
          <p:nvPr/>
        </p:nvSpPr>
        <p:spPr>
          <a:xfrm>
            <a:off x="664234" y="5797279"/>
            <a:ext cx="2389517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numCol="1" rtlCol="0" anchor="ctr">
            <a:spAutoFit/>
          </a:bodyPr>
          <a:lstStyle/>
          <a:p>
            <a:pPr algn="l"/>
            <a:r>
              <a:rPr lang="it-IT" dirty="0"/>
              <a:t>Top: 2V, Bottom: 2V, Left: 3V, </a:t>
            </a:r>
            <a:r>
              <a:rPr lang="it-IT" dirty="0" err="1"/>
              <a:t>Right</a:t>
            </a:r>
            <a:r>
              <a:rPr lang="it-IT" dirty="0"/>
              <a:t>: 3.5V</a:t>
            </a:r>
            <a:endParaRPr lang="en-US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4A32ED3-6251-4A16-B80C-E11FD0AC736C}"/>
              </a:ext>
            </a:extLst>
          </p:cNvPr>
          <p:cNvSpPr txBox="1"/>
          <p:nvPr/>
        </p:nvSpPr>
        <p:spPr>
          <a:xfrm>
            <a:off x="7962121" y="987919"/>
            <a:ext cx="238951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 numCol="1" rtlCol="0" anchor="ctr">
            <a:spAutoFit/>
          </a:bodyPr>
          <a:lstStyle/>
          <a:p>
            <a:pPr algn="l"/>
            <a:r>
              <a:rPr lang="it-IT" dirty="0" err="1"/>
              <a:t>All</a:t>
            </a:r>
            <a:r>
              <a:rPr lang="it-IT" dirty="0"/>
              <a:t>: 1V</a:t>
            </a:r>
            <a:endParaRPr lang="en-US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57A34CF-C067-4A9E-BEC9-18189D0654CB}"/>
              </a:ext>
            </a:extLst>
          </p:cNvPr>
          <p:cNvSpPr txBox="1"/>
          <p:nvPr/>
        </p:nvSpPr>
        <p:spPr>
          <a:xfrm>
            <a:off x="7962121" y="6125490"/>
            <a:ext cx="238951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numCol="1" rtlCol="0" anchor="ctr">
            <a:spAutoFit/>
          </a:bodyPr>
          <a:lstStyle/>
          <a:p>
            <a:pPr algn="l"/>
            <a:r>
              <a:rPr lang="it-IT" dirty="0" err="1"/>
              <a:t>All</a:t>
            </a:r>
            <a:r>
              <a:rPr lang="it-IT" dirty="0"/>
              <a:t>: 4V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sedendo, tavolo&#10;&#10;Descrizione generata automaticamente">
            <a:extLst>
              <a:ext uri="{FF2B5EF4-FFF2-40B4-BE49-F238E27FC236}">
                <a16:creationId xmlns:a16="http://schemas.microsoft.com/office/drawing/2014/main" id="{CC3AADF3-389A-4507-96EE-9BFD4D42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26" y="1771798"/>
            <a:ext cx="7161405" cy="3629191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4F5E87-CB5E-4EB6-BECA-B9871D823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00" y="92075"/>
            <a:ext cx="5042131" cy="35083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Heat</a:t>
            </a:r>
            <a:r>
              <a:rPr lang="it-IT" dirty="0"/>
              <a:t> – One shot – Fine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DE4312-D457-4BA6-8574-66930017DE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0F37A7-C674-404B-8F00-A4B15C4504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8/9</a:t>
            </a:r>
            <a:endParaRPr lang="en-US" dirty="0"/>
          </a:p>
        </p:txBody>
      </p:sp>
      <p:pic>
        <p:nvPicPr>
          <p:cNvPr id="6" name="Immagine 5" descr="Immagine che contiene guardando, sedendo&#10;&#10;Descrizione generata automaticamente">
            <a:extLst>
              <a:ext uri="{FF2B5EF4-FFF2-40B4-BE49-F238E27FC236}">
                <a16:creationId xmlns:a16="http://schemas.microsoft.com/office/drawing/2014/main" id="{DAC8AA75-7D75-4D21-817D-A022D6BA0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14" y="1162817"/>
            <a:ext cx="4820738" cy="2443009"/>
          </a:xfrm>
          <a:prstGeom prst="rect">
            <a:avLst/>
          </a:prstGeom>
        </p:spPr>
      </p:pic>
      <p:pic>
        <p:nvPicPr>
          <p:cNvPr id="9" name="Immagine 8" descr="Immagine che contiene mappa, guardando, tavolo, uomo&#10;&#10;Descrizione generata automaticamente">
            <a:extLst>
              <a:ext uri="{FF2B5EF4-FFF2-40B4-BE49-F238E27FC236}">
                <a16:creationId xmlns:a16="http://schemas.microsoft.com/office/drawing/2014/main" id="{EB5B1C83-4ADE-48B7-AA8C-B8A41CE17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803" y="3862199"/>
            <a:ext cx="4753526" cy="2408948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A784452C-69B2-4E02-996A-CC354FFD1798}"/>
              </a:ext>
            </a:extLst>
          </p:cNvPr>
          <p:cNvSpPr txBox="1"/>
          <p:nvPr/>
        </p:nvSpPr>
        <p:spPr>
          <a:xfrm>
            <a:off x="4110953" y="857571"/>
            <a:ext cx="4258790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rtlCol="0" anchor="ctr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PATLIC </a:t>
            </a:r>
            <a:r>
              <a:rPr lang="it-IT" sz="2400" b="1" dirty="0" err="1">
                <a:solidFill>
                  <a:srgbClr val="C00000"/>
                </a:solidFill>
              </a:rPr>
              <a:t>heat</a:t>
            </a:r>
            <a:r>
              <a:rPr lang="it-IT" sz="2400" b="1" dirty="0">
                <a:solidFill>
                  <a:srgbClr val="C00000"/>
                </a:solidFill>
              </a:rPr>
              <a:t> </a:t>
            </a:r>
            <a:r>
              <a:rPr lang="it-IT" sz="2400" b="1" dirty="0" err="1">
                <a:solidFill>
                  <a:srgbClr val="C00000"/>
                </a:solidFill>
              </a:rPr>
              <a:t>trubolence</a:t>
            </a:r>
            <a:r>
              <a:rPr lang="it-IT" sz="2400" b="1" dirty="0">
                <a:solidFill>
                  <a:srgbClr val="C00000"/>
                </a:solidFill>
              </a:rPr>
              <a:t> One shot</a:t>
            </a:r>
          </a:p>
        </p:txBody>
      </p:sp>
    </p:spTree>
    <p:extLst>
      <p:ext uri="{BB962C8B-B14F-4D97-AF65-F5344CB8AC3E}">
        <p14:creationId xmlns:p14="http://schemas.microsoft.com/office/powerpoint/2010/main" val="163713597"/>
      </p:ext>
    </p:extLst>
  </p:cSld>
  <p:clrMapOvr>
    <a:masterClrMapping/>
  </p:clrMapOvr>
</p:sld>
</file>

<file path=ppt/theme/theme1.xml><?xml version="1.0" encoding="utf-8"?>
<a:theme xmlns:a="http://schemas.openxmlformats.org/drawingml/2006/main" name="UNIPDv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a14="http://schemas.microsoft.com/office/mac/drawingml/2011/main" val="1"/>
          </a:ext>
        </a:extLst>
      </a:spPr>
      <a:bodyPr wrap="square" lIns="45718" tIns="45718" rIns="45718" bIns="45718" numCol="1" anchor="ctr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PDv1" id="{4D68C8A5-DE16-47AB-B9CE-48CDAEB5581B}" vid="{0412E505-7BAF-474C-8A2B-9BA4CB3AE4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14486</TotalTime>
  <Words>166</Words>
  <Application>Microsoft Office PowerPoint</Application>
  <PresentationFormat>Widescreen</PresentationFormat>
  <Paragraphs>53</Paragraphs>
  <Slides>13</Slides>
  <Notes>0</Notes>
  <HiddenSlides>2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Nunito Black</vt:lpstr>
      <vt:lpstr>Roboto</vt:lpstr>
      <vt:lpstr>Wingdings 2</vt:lpstr>
      <vt:lpstr>UNIPDv1</vt:lpstr>
      <vt:lpstr>Adobe Acrobat Document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berra</dc:creator>
  <cp:lastModifiedBy>FEDERICO BERRA</cp:lastModifiedBy>
  <cp:revision>103</cp:revision>
  <dcterms:created xsi:type="dcterms:W3CDTF">2020-06-12T15:12:36Z</dcterms:created>
  <dcterms:modified xsi:type="dcterms:W3CDTF">2020-09-03T16:31:46Z</dcterms:modified>
</cp:coreProperties>
</file>