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1" r:id="rId4"/>
    <p:sldId id="274" r:id="rId5"/>
    <p:sldId id="275" r:id="rId6"/>
    <p:sldId id="260" r:id="rId7"/>
    <p:sldId id="276" r:id="rId8"/>
    <p:sldId id="278" r:id="rId9"/>
    <p:sldId id="280" r:id="rId10"/>
    <p:sldId id="281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455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4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21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2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6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7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7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5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82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82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sp>
        <p:nvSpPr>
          <p:cNvPr id="113" name="Sottotitolo 2"/>
          <p:cNvSpPr txBox="1">
            <a:spLocks noGrp="1"/>
          </p:cNvSpPr>
          <p:nvPr>
            <p:ph type="subTitle" idx="1"/>
          </p:nvPr>
        </p:nvSpPr>
        <p:spPr>
          <a:xfrm>
            <a:off x="1524000" y="1321722"/>
            <a:ext cx="9144000" cy="4729944"/>
          </a:xfrm>
          <a:prstGeom prst="rect">
            <a:avLst/>
          </a:prstGeom>
        </p:spPr>
        <p:txBody>
          <a:bodyPr anchor="b"/>
          <a:lstStyle/>
          <a:p>
            <a:r>
              <a:rPr lang="it-IT" dirty="0"/>
              <a:t>28</a:t>
            </a:r>
            <a:r>
              <a:rPr dirty="0"/>
              <a:t> </a:t>
            </a:r>
            <a:r>
              <a:rPr lang="it-IT" dirty="0"/>
              <a:t>Settembre</a:t>
            </a:r>
            <a:r>
              <a:rPr dirty="0"/>
              <a:t> 2018</a:t>
            </a:r>
          </a:p>
        </p:txBody>
      </p:sp>
      <p:grpSp>
        <p:nvGrpSpPr>
          <p:cNvPr id="116" name="Rettangolo 3"/>
          <p:cNvGrpSpPr/>
          <p:nvPr/>
        </p:nvGrpSpPr>
        <p:grpSpPr>
          <a:xfrm>
            <a:off x="0" y="-26466"/>
            <a:ext cx="12192000" cy="584771"/>
            <a:chOff x="0" y="-11717"/>
            <a:chExt cx="12192000" cy="584769"/>
          </a:xfrm>
        </p:grpSpPr>
        <p:sp>
          <p:nvSpPr>
            <p:cNvPr id="114" name="Rettangolo"/>
            <p:cNvSpPr/>
            <p:nvPr/>
          </p:nvSpPr>
          <p:spPr>
            <a:xfrm>
              <a:off x="0" y="14747"/>
              <a:ext cx="12192000" cy="531847"/>
            </a:xfrm>
            <a:prstGeom prst="rect">
              <a:avLst/>
            </a:pr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SIMULATED ANNEALING"/>
            <p:cNvSpPr txBox="1"/>
            <p:nvPr/>
          </p:nvSpPr>
          <p:spPr>
            <a:xfrm>
              <a:off x="0" y="-11717"/>
              <a:ext cx="12192000" cy="584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lang="it-IT" dirty="0"/>
                <a:t>STUDIO DELLE PRESTAZIONI DEL QUANTUM ANNEALER D-WAVE</a:t>
              </a:r>
              <a:endParaRPr dirty="0"/>
            </a:p>
          </p:txBody>
        </p:sp>
      </p:grpSp>
      <p:sp>
        <p:nvSpPr>
          <p:cNvPr id="117" name="Rettangolo 6"/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CasellaDiTesto 7"/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00/</a:t>
            </a:r>
            <a:r>
              <a:rPr lang="it-IT" b="1" dirty="0"/>
              <a:t>08</a:t>
            </a:r>
            <a:endParaRPr b="1" dirty="0"/>
          </a:p>
        </p:txBody>
      </p:sp>
      <p:pic>
        <p:nvPicPr>
          <p:cNvPr id="119" name="Immagine 9" descr="Immagin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2906" y="1321723"/>
            <a:ext cx="4186188" cy="4212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asellaDiTesto 10"/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959439-AAE4-4B55-847E-EF00F2F0627B}"/>
              </a:ext>
            </a:extLst>
          </p:cNvPr>
          <p:cNvSpPr txBox="1"/>
          <p:nvPr/>
        </p:nvSpPr>
        <p:spPr>
          <a:xfrm>
            <a:off x="9346203" y="6134437"/>
            <a:ext cx="22387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it-IT" dirty="0"/>
              <a:t>Prof. Giuseppe Vallone</a:t>
            </a: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DE037BD2-28BA-464C-9DBB-FF22728E00D6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D4D6DBF4-1790-407E-BDE3-1A2CD52930C8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9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9827C898-70BC-4500-9D93-D81611B1869C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1970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71156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t-IT" sz="5400" dirty="0"/>
              <a:t>Fine</a:t>
            </a:r>
          </a:p>
          <a:p>
            <a:pPr algn="ctr">
              <a:lnSpc>
                <a:spcPct val="150000"/>
              </a:lnSpc>
            </a:pPr>
            <a:r>
              <a:rPr lang="it-IT" sz="5400" dirty="0"/>
              <a:t>Q &amp; 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</p:spTree>
    <p:extLst>
      <p:ext uri="{BB962C8B-B14F-4D97-AF65-F5344CB8AC3E}">
        <p14:creationId xmlns:p14="http://schemas.microsoft.com/office/powerpoint/2010/main" val="193736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71156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Parte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</p:spTree>
    <p:extLst>
      <p:ext uri="{BB962C8B-B14F-4D97-AF65-F5344CB8AC3E}">
        <p14:creationId xmlns:p14="http://schemas.microsoft.com/office/powerpoint/2010/main" val="363610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E350737-11EB-49D4-877A-CF3076507862}"/>
              </a:ext>
            </a:extLst>
          </p:cNvPr>
          <p:cNvSpPr/>
          <p:nvPr/>
        </p:nvSpPr>
        <p:spPr>
          <a:xfrm>
            <a:off x="0" y="6568751"/>
            <a:ext cx="12192000" cy="2892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7E41A5-0E97-49E2-8387-B223A3D0A56F}"/>
              </a:ext>
            </a:extLst>
          </p:cNvPr>
          <p:cNvSpPr txBox="1"/>
          <p:nvPr/>
        </p:nvSpPr>
        <p:spPr>
          <a:xfrm>
            <a:off x="11327362" y="6568751"/>
            <a:ext cx="864637" cy="2880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99/99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761B5F-0817-4C9D-A8B3-00CFFA178085}"/>
              </a:ext>
            </a:extLst>
          </p:cNvPr>
          <p:cNvSpPr txBox="1"/>
          <p:nvPr/>
        </p:nvSpPr>
        <p:spPr>
          <a:xfrm>
            <a:off x="186612" y="6568751"/>
            <a:ext cx="2687217" cy="2880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Federico Berra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Modello di </a:t>
            </a:r>
            <a:r>
              <a:rPr lang="it-IT" dirty="0" err="1">
                <a:solidFill>
                  <a:schemeClr val="bg1"/>
                </a:solidFill>
              </a:rPr>
              <a:t>Ising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990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sp>
        <p:nvSpPr>
          <p:cNvPr id="123" name="Sottotitolo 2"/>
          <p:cNvSpPr txBox="1">
            <a:spLocks noGrp="1"/>
          </p:cNvSpPr>
          <p:nvPr>
            <p:ph type="subTitle" idx="1"/>
          </p:nvPr>
        </p:nvSpPr>
        <p:spPr>
          <a:xfrm>
            <a:off x="3284374" y="1185326"/>
            <a:ext cx="5915612" cy="4729944"/>
          </a:xfrm>
          <a:prstGeom prst="rect">
            <a:avLst/>
          </a:prstGeom>
        </p:spPr>
        <p:txBody>
          <a:bodyPr/>
          <a:lstStyle/>
          <a:p>
            <a:pPr algn="l" defTabSz="905255">
              <a:spcBef>
                <a:spcPts val="900"/>
              </a:spcBef>
              <a:buSzPct val="100000"/>
              <a:defRPr sz="2300"/>
            </a:pPr>
            <a:r>
              <a:rPr lang="it-IT" b="1" dirty="0"/>
              <a:t>Indice</a:t>
            </a:r>
            <a:r>
              <a:rPr lang="it-IT" dirty="0"/>
              <a:t>: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Legge di Moore</a:t>
            </a:r>
            <a:endParaRPr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Architettura del processore</a:t>
            </a:r>
            <a:endParaRPr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Quantum </a:t>
            </a:r>
            <a:r>
              <a:rPr lang="it-IT" dirty="0" err="1"/>
              <a:t>Annealing</a:t>
            </a:r>
            <a:endParaRPr lang="it-IT"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endParaRPr lang="it-IT"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 err="1"/>
              <a:t>Simulated</a:t>
            </a:r>
            <a:r>
              <a:rPr lang="it-IT" dirty="0"/>
              <a:t> Quantum </a:t>
            </a:r>
            <a:r>
              <a:rPr lang="it-IT" dirty="0" err="1"/>
              <a:t>Annealing</a:t>
            </a:r>
            <a:endParaRPr lang="it-IT"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Simulazioni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Confronto tra algoritmi classici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125" name="Rettangolo 6"/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CasellaDiTesto 7"/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01/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27" name="CasellaDiTesto 10"/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610D42F0-4C2C-4597-B2ED-B20C74D5CE02}"/>
              </a:ext>
            </a:extLst>
          </p:cNvPr>
          <p:cNvSpPr/>
          <p:nvPr/>
        </p:nvSpPr>
        <p:spPr>
          <a:xfrm>
            <a:off x="-1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CasellaDiTesto 7">
            <a:extLst>
              <a:ext uri="{FF2B5EF4-FFF2-40B4-BE49-F238E27FC236}">
                <a16:creationId xmlns:a16="http://schemas.microsoft.com/office/drawing/2014/main" id="{915C3A74-09BB-4A90-82B4-ED840220EBF6}"/>
              </a:ext>
            </a:extLst>
          </p:cNvPr>
          <p:cNvSpPr txBox="1"/>
          <p:nvPr/>
        </p:nvSpPr>
        <p:spPr>
          <a:xfrm>
            <a:off x="11327361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01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A9B3C7D0-EF6E-48EC-98C1-4B57184241CE}"/>
              </a:ext>
            </a:extLst>
          </p:cNvPr>
          <p:cNvSpPr txBox="1"/>
          <p:nvPr/>
        </p:nvSpPr>
        <p:spPr>
          <a:xfrm>
            <a:off x="186611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86F7E00-D2CB-43DE-9173-DED524D5D870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557903C-16CE-45BA-92BA-75CE3398DD53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58E0F0-B9CC-46D2-81E8-6B8B810B19F1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Indice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Legge di Moore</a:t>
            </a:r>
          </a:p>
        </p:txBody>
      </p:sp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16F9F1E-898A-47D9-A391-EBD16FF2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3" y="2397538"/>
            <a:ext cx="5809706" cy="4079276"/>
          </a:xfrm>
          <a:prstGeom prst="rect">
            <a:avLst/>
          </a:prstGeom>
        </p:spPr>
      </p:pic>
      <p:sp>
        <p:nvSpPr>
          <p:cNvPr id="16" name="Rettangolo 6">
            <a:extLst>
              <a:ext uri="{FF2B5EF4-FFF2-40B4-BE49-F238E27FC236}">
                <a16:creationId xmlns:a16="http://schemas.microsoft.com/office/drawing/2014/main" id="{1F4B913B-A722-43EF-8ABB-3BE0E740D9B9}"/>
              </a:ext>
            </a:extLst>
          </p:cNvPr>
          <p:cNvSpPr/>
          <p:nvPr/>
        </p:nvSpPr>
        <p:spPr>
          <a:xfrm>
            <a:off x="0" y="6568749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CasellaDiTesto 7">
            <a:extLst>
              <a:ext uri="{FF2B5EF4-FFF2-40B4-BE49-F238E27FC236}">
                <a16:creationId xmlns:a16="http://schemas.microsoft.com/office/drawing/2014/main" id="{348258FA-96AB-452E-AB64-34CC1D73ECCC}"/>
              </a:ext>
            </a:extLst>
          </p:cNvPr>
          <p:cNvSpPr txBox="1"/>
          <p:nvPr/>
        </p:nvSpPr>
        <p:spPr>
          <a:xfrm>
            <a:off x="11327362" y="6568749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2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82D718B0-5574-4F62-AD9B-B96701D9837F}"/>
              </a:ext>
            </a:extLst>
          </p:cNvPr>
          <p:cNvSpPr txBox="1"/>
          <p:nvPr/>
        </p:nvSpPr>
        <p:spPr>
          <a:xfrm>
            <a:off x="186612" y="6568749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C3C90B5-464F-4088-AFBD-882439DAE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89" y="735237"/>
            <a:ext cx="4866778" cy="29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Architettura del processore</a:t>
            </a:r>
          </a:p>
        </p:txBody>
      </p:sp>
      <p:pic>
        <p:nvPicPr>
          <p:cNvPr id="15" name="Immagine 14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47482DDD-17FA-4631-99F0-53A15136E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751155"/>
            <a:ext cx="3629608" cy="2368320"/>
          </a:xfrm>
          <a:prstGeom prst="rect">
            <a:avLst/>
          </a:prstGeom>
        </p:spPr>
      </p:pic>
      <p:pic>
        <p:nvPicPr>
          <p:cNvPr id="17" name="Immagine 16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7542F503-E8DE-405C-9149-059CDD80F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1" y="3294817"/>
            <a:ext cx="3629608" cy="2722207"/>
          </a:xfrm>
          <a:prstGeom prst="rect">
            <a:avLst/>
          </a:prstGeom>
        </p:spPr>
      </p:pic>
      <p:pic>
        <p:nvPicPr>
          <p:cNvPr id="21" name="Immagine 20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AD6DA151-4EAE-4DC1-A1C2-36B3ADC6B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9" y="2811616"/>
            <a:ext cx="5932488" cy="319041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03FCBE0-7E0A-47A5-A633-3AC845DDA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1" y="751155"/>
            <a:ext cx="4061928" cy="3840224"/>
          </a:xfrm>
          <a:prstGeom prst="rect">
            <a:avLst/>
          </a:prstGeom>
        </p:spPr>
      </p:pic>
      <p:sp>
        <p:nvSpPr>
          <p:cNvPr id="22" name="Rettangolo 6">
            <a:extLst>
              <a:ext uri="{FF2B5EF4-FFF2-40B4-BE49-F238E27FC236}">
                <a16:creationId xmlns:a16="http://schemas.microsoft.com/office/drawing/2014/main" id="{774A702E-9072-4231-A457-1F4F490FBFDD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CasellaDiTesto 7">
            <a:extLst>
              <a:ext uri="{FF2B5EF4-FFF2-40B4-BE49-F238E27FC236}">
                <a16:creationId xmlns:a16="http://schemas.microsoft.com/office/drawing/2014/main" id="{1B21EF43-5F5C-45B7-90D0-D422039593A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3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24" name="CasellaDiTesto 10">
            <a:extLst>
              <a:ext uri="{FF2B5EF4-FFF2-40B4-BE49-F238E27FC236}">
                <a16:creationId xmlns:a16="http://schemas.microsoft.com/office/drawing/2014/main" id="{A5EF0981-28A3-461A-BD13-F9B03846A8F7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3202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Quantum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15" name="Immagine 1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2E7D7DEC-17C2-4B55-A5FB-90B7DFEF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186" y="800101"/>
            <a:ext cx="4494094" cy="254940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1B8683C-CE34-4516-B9B7-EDD49D7B7C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" y="3751093"/>
            <a:ext cx="2400373" cy="2400373"/>
          </a:xfrm>
          <a:prstGeom prst="rect">
            <a:avLst/>
          </a:prstGeom>
        </p:spPr>
      </p:pic>
      <p:pic>
        <p:nvPicPr>
          <p:cNvPr id="20" name="Immagine 19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0E376F24-DBCB-452C-8D01-11B4838BB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74" y="3508498"/>
            <a:ext cx="5905867" cy="1624276"/>
          </a:xfrm>
          <a:prstGeom prst="rect">
            <a:avLst/>
          </a:prstGeom>
        </p:spPr>
      </p:pic>
      <p:pic>
        <p:nvPicPr>
          <p:cNvPr id="22" name="Immagine 21" descr="Immagine che contiene oggetto, orologio&#10;&#10;Descrizione generata con affidabilità elevata">
            <a:extLst>
              <a:ext uri="{FF2B5EF4-FFF2-40B4-BE49-F238E27FC236}">
                <a16:creationId xmlns:a16="http://schemas.microsoft.com/office/drawing/2014/main" id="{01174495-82A3-46A5-BE50-6C1B17128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74" y="5057560"/>
            <a:ext cx="6029751" cy="1489563"/>
          </a:xfrm>
          <a:prstGeom prst="rect">
            <a:avLst/>
          </a:prstGeom>
        </p:spPr>
      </p:pic>
      <p:sp>
        <p:nvSpPr>
          <p:cNvPr id="23" name="Rettangolo 6">
            <a:extLst>
              <a:ext uri="{FF2B5EF4-FFF2-40B4-BE49-F238E27FC236}">
                <a16:creationId xmlns:a16="http://schemas.microsoft.com/office/drawing/2014/main" id="{1104211F-43A4-46A8-842F-DC6B4D74EB01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asellaDiTesto 7">
            <a:extLst>
              <a:ext uri="{FF2B5EF4-FFF2-40B4-BE49-F238E27FC236}">
                <a16:creationId xmlns:a16="http://schemas.microsoft.com/office/drawing/2014/main" id="{33CB3899-619F-491F-A20A-0D4F355DDC8C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4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1B945A4A-49F4-4028-82E6-3159B2460CC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27" name="Immagine 2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28F7A64A-A79D-4E1E-A409-CAC7E3C07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1" y="605534"/>
            <a:ext cx="3484476" cy="28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1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6985A537-D1C7-41A1-AC72-5DB1EC64BE4F}"/>
              </a:ext>
            </a:extLst>
          </p:cNvPr>
          <p:cNvGrpSpPr/>
          <p:nvPr/>
        </p:nvGrpSpPr>
        <p:grpSpPr>
          <a:xfrm>
            <a:off x="367748" y="4338504"/>
            <a:ext cx="10967114" cy="2094930"/>
            <a:chOff x="367748" y="4338504"/>
            <a:chExt cx="10967114" cy="2094930"/>
          </a:xfrm>
        </p:grpSpPr>
        <p:pic>
          <p:nvPicPr>
            <p:cNvPr id="160" name="Schermata 2018-04-21 alle 18.12.12.png" descr="Schermata 2018-04-21 alle 18.12.1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79861" y="4338504"/>
              <a:ext cx="4755001" cy="209493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1" name="Ciò significa che, con il progredire dell’algoritmo, le probabilità che una soluzione pessima venga accettata diminuiscono"/>
            <p:cNvSpPr txBox="1"/>
            <p:nvPr/>
          </p:nvSpPr>
          <p:spPr>
            <a:xfrm>
              <a:off x="367748" y="4809702"/>
              <a:ext cx="5991139" cy="967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2000"/>
              </a:lvl1pPr>
            </a:lstStyle>
            <a:p>
              <a:r>
                <a:rPr dirty="0" err="1"/>
                <a:t>Ciò</a:t>
              </a:r>
              <a:r>
                <a:rPr dirty="0"/>
                <a:t> </a:t>
              </a:r>
              <a:r>
                <a:rPr dirty="0" err="1"/>
                <a:t>significa</a:t>
              </a:r>
              <a:r>
                <a:rPr dirty="0"/>
                <a:t> </a:t>
              </a:r>
              <a:r>
                <a:rPr dirty="0" err="1"/>
                <a:t>che</a:t>
              </a:r>
              <a:r>
                <a:rPr dirty="0"/>
                <a:t>, con </a:t>
              </a:r>
              <a:r>
                <a:rPr dirty="0" err="1"/>
                <a:t>il</a:t>
              </a:r>
              <a:r>
                <a:rPr dirty="0"/>
                <a:t> </a:t>
              </a:r>
              <a:r>
                <a:rPr dirty="0" err="1"/>
                <a:t>progredire</a:t>
              </a:r>
              <a:r>
                <a:rPr dirty="0"/>
                <a:t> </a:t>
              </a:r>
              <a:r>
                <a:rPr dirty="0" err="1"/>
                <a:t>dell’algoritmo</a:t>
              </a:r>
              <a:r>
                <a:rPr dirty="0"/>
                <a:t>, le </a:t>
              </a:r>
              <a:r>
                <a:rPr dirty="0" err="1"/>
                <a:t>probabilità</a:t>
              </a:r>
              <a:r>
                <a:rPr dirty="0"/>
                <a:t> </a:t>
              </a:r>
              <a:r>
                <a:rPr dirty="0" err="1"/>
                <a:t>che</a:t>
              </a:r>
              <a:r>
                <a:rPr dirty="0"/>
                <a:t> </a:t>
              </a:r>
              <a:r>
                <a:rPr dirty="0" err="1"/>
                <a:t>una</a:t>
              </a:r>
              <a:r>
                <a:rPr dirty="0"/>
                <a:t> </a:t>
              </a:r>
              <a:r>
                <a:rPr dirty="0" err="1"/>
                <a:t>soluzione</a:t>
              </a:r>
              <a:r>
                <a:rPr dirty="0"/>
                <a:t> </a:t>
              </a:r>
              <a:r>
                <a:rPr dirty="0" err="1"/>
                <a:t>pessima</a:t>
              </a:r>
              <a:r>
                <a:rPr dirty="0"/>
                <a:t> </a:t>
              </a:r>
              <a:r>
                <a:rPr dirty="0" err="1"/>
                <a:t>venga</a:t>
              </a:r>
              <a:r>
                <a:rPr dirty="0"/>
                <a:t> </a:t>
              </a:r>
              <a:r>
                <a:rPr dirty="0" err="1"/>
                <a:t>accettata</a:t>
              </a:r>
              <a:r>
                <a:rPr dirty="0"/>
                <a:t> </a:t>
              </a:r>
              <a:r>
                <a:rPr dirty="0" err="1"/>
                <a:t>diminuiscono</a:t>
              </a:r>
              <a:endParaRPr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AF31B8-DD99-4DE4-BB1D-CA10623484F8}"/>
              </a:ext>
            </a:extLst>
          </p:cNvPr>
          <p:cNvSpPr txBox="1"/>
          <p:nvPr/>
        </p:nvSpPr>
        <p:spPr>
          <a:xfrm>
            <a:off x="4053254" y="980904"/>
            <a:ext cx="7281608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>
              <a:defRPr sz="2000"/>
            </a:pPr>
            <a:r>
              <a:rPr lang="it-IT" dirty="0"/>
              <a:t>Partendo da uno stato iniziale si applicano delle piccole perturbazioni al sistema e si sceglie se accettare la configurazione candidata tramite il </a:t>
            </a:r>
            <a:r>
              <a:rPr lang="it-IT" b="1" dirty="0"/>
              <a:t>criterio di </a:t>
            </a:r>
            <a:r>
              <a:rPr lang="it-IT" b="1" dirty="0" err="1"/>
              <a:t>Metropolis</a:t>
            </a:r>
            <a:r>
              <a:rPr lang="it-IT" dirty="0"/>
              <a:t>: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C81C55D-29E9-43BD-B295-EC052C229B68}"/>
              </a:ext>
            </a:extLst>
          </p:cNvPr>
          <p:cNvGrpSpPr/>
          <p:nvPr/>
        </p:nvGrpSpPr>
        <p:grpSpPr>
          <a:xfrm>
            <a:off x="4053254" y="2182652"/>
            <a:ext cx="5030548" cy="1847715"/>
            <a:chOff x="4053254" y="2186820"/>
            <a:chExt cx="5030548" cy="1847715"/>
          </a:xfrm>
        </p:grpSpPr>
        <p:pic>
          <p:nvPicPr>
            <p:cNvPr id="150" name="Disrtibuzione di Boltzmann.png" descr="Disrtibuzione di Boltzmann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53254" y="3260223"/>
              <a:ext cx="2578102" cy="77431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8A1C713-6095-4001-BE79-7CDAFD463A14}"/>
                </a:ext>
              </a:extLst>
            </p:cNvPr>
            <p:cNvSpPr txBox="1"/>
            <p:nvPr/>
          </p:nvSpPr>
          <p:spPr>
            <a:xfrm>
              <a:off x="4053254" y="2186820"/>
              <a:ext cx="5030548" cy="98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180472" indent="-180472">
                <a:buSzPct val="100000"/>
                <a:buChar char="•"/>
                <a:defRPr sz="2000"/>
              </a:pPr>
              <a:r>
                <a:rPr lang="it-IT" dirty="0"/>
                <a:t>se ∆E ≤ 0 viene tenuta </a:t>
              </a:r>
            </a:p>
            <a:p>
              <a:pPr marL="180472" indent="-180472">
                <a:buSzPct val="100000"/>
                <a:buChar char="•"/>
                <a:defRPr sz="2000"/>
              </a:pPr>
              <a:r>
                <a:rPr lang="it-IT" dirty="0"/>
                <a:t>altrimenti viene tenuta con probabilità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D8A09176-CC23-4EBD-9204-A9D44FE68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980903"/>
            <a:ext cx="3539038" cy="2360670"/>
          </a:xfrm>
          <a:prstGeom prst="rect">
            <a:avLst/>
          </a:prstGeom>
        </p:spPr>
      </p:pic>
      <p:sp>
        <p:nvSpPr>
          <p:cNvPr id="19" name="Rettangolo 6">
            <a:extLst>
              <a:ext uri="{FF2B5EF4-FFF2-40B4-BE49-F238E27FC236}">
                <a16:creationId xmlns:a16="http://schemas.microsoft.com/office/drawing/2014/main" id="{F99AB58C-82C3-4D73-8B12-F5742AE35ED6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CasellaDiTesto 7">
            <a:extLst>
              <a:ext uri="{FF2B5EF4-FFF2-40B4-BE49-F238E27FC236}">
                <a16:creationId xmlns:a16="http://schemas.microsoft.com/office/drawing/2014/main" id="{EAA18F49-0431-4619-9222-1D2DA425DE3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5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21" name="CasellaDiTesto 10">
            <a:extLst>
              <a:ext uri="{FF2B5EF4-FFF2-40B4-BE49-F238E27FC236}">
                <a16:creationId xmlns:a16="http://schemas.microsoft.com/office/drawing/2014/main" id="{802EC07D-B064-413D-9190-CF1D0F9D5D07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487F18D-A2DA-473F-A976-9E4F41645E2D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E480B5-9DD8-4075-BF17-14BD22C39735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CAC8139-8269-4369-97D6-1FB8DF94A92A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Simulated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Simulated</a:t>
            </a:r>
            <a:r>
              <a:rPr lang="it-IT" b="1" dirty="0">
                <a:solidFill>
                  <a:schemeClr val="bg1"/>
                </a:solidFill>
              </a:rPr>
              <a:t> Quantum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C26DB0E-AA8D-451C-8351-4ADE0808E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3" y="1346170"/>
            <a:ext cx="2011366" cy="201136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A7F03F4-48C6-4CFE-94C0-A083B1C2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29" y="1417634"/>
            <a:ext cx="2011366" cy="20113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0032FCB-0952-4DBF-BE7E-286B1B46E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96" y="1417634"/>
            <a:ext cx="2011366" cy="2011366"/>
          </a:xfrm>
          <a:prstGeom prst="rect">
            <a:avLst/>
          </a:prstGeom>
        </p:spPr>
      </p:pic>
      <p:pic>
        <p:nvPicPr>
          <p:cNvPr id="17" name="Immagine 16" descr="Immagine che contiene edificio&#10;&#10;Descrizione generata con affidabilità elevata">
            <a:extLst>
              <a:ext uri="{FF2B5EF4-FFF2-40B4-BE49-F238E27FC236}">
                <a16:creationId xmlns:a16="http://schemas.microsoft.com/office/drawing/2014/main" id="{26022D7F-482A-4416-92F9-B360AB888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070956"/>
            <a:ext cx="3901440" cy="212750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A3B27D-2F1B-4E81-93E7-219280EF9337}"/>
              </a:ext>
            </a:extLst>
          </p:cNvPr>
          <p:cNvSpPr txBox="1"/>
          <p:nvPr/>
        </p:nvSpPr>
        <p:spPr>
          <a:xfrm>
            <a:off x="908577" y="813989"/>
            <a:ext cx="1243285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&lt;PIMC&gt;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056536-6EB3-4EAB-BBCB-E9FD622B99BC}"/>
              </a:ext>
            </a:extLst>
          </p:cNvPr>
          <p:cNvSpPr txBox="1"/>
          <p:nvPr/>
        </p:nvSpPr>
        <p:spPr>
          <a:xfrm>
            <a:off x="5311302" y="813989"/>
            <a:ext cx="1567220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&lt;CT-</a:t>
            </a:r>
            <a:r>
              <a:rPr kumimoji="0" lang="it-IT" sz="2800" b="1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SQA&gt;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E979043-990E-4926-9634-E20378EB4140}"/>
              </a:ext>
            </a:extLst>
          </p:cNvPr>
          <p:cNvSpPr txBox="1"/>
          <p:nvPr/>
        </p:nvSpPr>
        <p:spPr>
          <a:xfrm>
            <a:off x="9395849" y="813103"/>
            <a:ext cx="159568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&lt;DT-SQA&gt;</a:t>
            </a:r>
          </a:p>
        </p:txBody>
      </p:sp>
      <p:sp>
        <p:nvSpPr>
          <p:cNvPr id="21" name="Rettangolo 6">
            <a:extLst>
              <a:ext uri="{FF2B5EF4-FFF2-40B4-BE49-F238E27FC236}">
                <a16:creationId xmlns:a16="http://schemas.microsoft.com/office/drawing/2014/main" id="{45309E97-3A41-4436-AB29-64AAA11B09B0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asellaDiTesto 7">
            <a:extLst>
              <a:ext uri="{FF2B5EF4-FFF2-40B4-BE49-F238E27FC236}">
                <a16:creationId xmlns:a16="http://schemas.microsoft.com/office/drawing/2014/main" id="{D8DA0A7A-67C0-41E4-B437-9AB6B96172E4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6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23" name="CasellaDiTesto 10">
            <a:extLst>
              <a:ext uri="{FF2B5EF4-FFF2-40B4-BE49-F238E27FC236}">
                <a16:creationId xmlns:a16="http://schemas.microsoft.com/office/drawing/2014/main" id="{A5280E4F-311B-4E6A-B7E8-9019B9C6C32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22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Simulazioni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235EB87E-0A24-4038-AA3D-4DBF2540C147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CCDCC8C5-3E01-4A75-875A-69C739355976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7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51B5651-210A-4593-A321-7F995CAC5DE2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274267BB-4334-4E55-A365-31ACB698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765289"/>
            <a:ext cx="6854645" cy="5286375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4321A85-B93F-4722-ADF2-53DA73DF6985}"/>
              </a:ext>
            </a:extLst>
          </p:cNvPr>
          <p:cNvSpPr/>
          <p:nvPr/>
        </p:nvSpPr>
        <p:spPr>
          <a:xfrm>
            <a:off x="6096000" y="982726"/>
            <a:ext cx="2009775" cy="3979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1B8CC701-ED2C-422D-AD1F-DAEB3514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15" y="744023"/>
            <a:ext cx="6002241" cy="1722952"/>
          </a:xfrm>
          <a:prstGeom prst="rect">
            <a:avLst/>
          </a:prstGeom>
        </p:spPr>
      </p:pic>
      <p:pic>
        <p:nvPicPr>
          <p:cNvPr id="20" name="Immagine 19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C7D21BD1-DD72-48F0-9C47-DEBCCBD80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44" y="3408476"/>
            <a:ext cx="7649036" cy="25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Confrontro</a:t>
            </a:r>
            <a:r>
              <a:rPr lang="it-IT" b="1" dirty="0">
                <a:solidFill>
                  <a:schemeClr val="bg1"/>
                </a:solidFill>
              </a:rPr>
              <a:t> tra algoritmi classici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FD4ACBCF-401B-4748-BA32-AC242C28886F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E8315EE5-A589-455E-9C69-F97A8270F20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8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1B6816A-A5CA-4154-8058-23C7E9EBC21D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E19298F9-576D-46B9-B051-902B6221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19" y="1009477"/>
            <a:ext cx="74676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915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235</Words>
  <Application>Microsoft Office PowerPoint</Application>
  <PresentationFormat>Widescreen</PresentationFormat>
  <Paragraphs>77</Paragraphs>
  <Slides>13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 2</vt:lpstr>
      <vt:lpstr>HDOfficeLightV0</vt:lpstr>
      <vt:lpstr>SIMULATE ANNEALING  </vt:lpstr>
      <vt:lpstr>SIMULATE ANNEALING  </vt:lpstr>
      <vt:lpstr>SIMULATE ANNEALING  </vt:lpstr>
      <vt:lpstr>Presentazione standard di PowerPoint</vt:lpstr>
      <vt:lpstr>Presentazione standard di PowerPoint</vt:lpstr>
      <vt:lpstr>SIMULATE ANNEALING  </vt:lpstr>
      <vt:lpstr>Presentazione standard di PowerPoint</vt:lpstr>
      <vt:lpstr>Presentazione standard di PowerPoint</vt:lpstr>
      <vt:lpstr>SIMULATE ANNEALING  </vt:lpstr>
      <vt:lpstr>SIMULATE ANNEALING  </vt:lpstr>
      <vt:lpstr>SIMULATE ANNEALING  </vt:lpstr>
      <vt:lpstr>SIMULATE ANNEALING  </vt:lpstr>
      <vt:lpstr>SIMULATE ANNEALING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 ANNEALING</dc:title>
  <dc:creator>federico berra</dc:creator>
  <cp:lastModifiedBy>federico berra</cp:lastModifiedBy>
  <cp:revision>66</cp:revision>
  <dcterms:modified xsi:type="dcterms:W3CDTF">2018-09-09T14:14:37Z</dcterms:modified>
</cp:coreProperties>
</file>