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1" r:id="rId4"/>
    <p:sldId id="282" r:id="rId5"/>
    <p:sldId id="274" r:id="rId6"/>
    <p:sldId id="275" r:id="rId7"/>
    <p:sldId id="283" r:id="rId8"/>
    <p:sldId id="260" r:id="rId9"/>
    <p:sldId id="276" r:id="rId10"/>
    <p:sldId id="278" r:id="rId11"/>
    <p:sldId id="280" r:id="rId12"/>
    <p:sldId id="284" r:id="rId13"/>
    <p:sldId id="281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455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48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21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2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66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78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7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59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98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82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82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JPG"/><Relationship Id="rId7" Type="http://schemas.openxmlformats.org/officeDocument/2006/relationships/image" Target="../media/image2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olo 1"/>
          <p:cNvSpPr txBox="1">
            <a:spLocks noGrp="1"/>
          </p:cNvSpPr>
          <p:nvPr>
            <p:ph type="ctrTitle"/>
          </p:nvPr>
        </p:nvSpPr>
        <p:spPr>
          <a:xfrm>
            <a:off x="1524000" y="365903"/>
            <a:ext cx="9144000" cy="615000"/>
          </a:xfrm>
          <a:prstGeom prst="rect">
            <a:avLst/>
          </a:prstGeom>
        </p:spPr>
        <p:txBody>
          <a:bodyPr/>
          <a:lstStyle/>
          <a:p>
            <a:pPr defTabSz="557783">
              <a:defRPr sz="1200">
                <a:solidFill>
                  <a:srgbClr val="FFFFFF"/>
                </a:solidFill>
              </a:defRPr>
            </a:pPr>
            <a:r>
              <a:t>SIMULATE ANNEALING</a:t>
            </a:r>
            <a:br/>
            <a:br/>
            <a:endParaRPr/>
          </a:p>
        </p:txBody>
      </p:sp>
      <p:sp>
        <p:nvSpPr>
          <p:cNvPr id="113" name="Sottotitolo 2"/>
          <p:cNvSpPr txBox="1">
            <a:spLocks noGrp="1"/>
          </p:cNvSpPr>
          <p:nvPr>
            <p:ph type="subTitle" idx="1"/>
          </p:nvPr>
        </p:nvSpPr>
        <p:spPr>
          <a:xfrm>
            <a:off x="1524000" y="1321722"/>
            <a:ext cx="9144000" cy="4729944"/>
          </a:xfrm>
          <a:prstGeom prst="rect">
            <a:avLst/>
          </a:prstGeom>
        </p:spPr>
        <p:txBody>
          <a:bodyPr anchor="b"/>
          <a:lstStyle/>
          <a:p>
            <a:r>
              <a:rPr lang="it-IT" dirty="0"/>
              <a:t>28</a:t>
            </a:r>
            <a:r>
              <a:rPr dirty="0"/>
              <a:t> </a:t>
            </a:r>
            <a:r>
              <a:rPr lang="it-IT" dirty="0"/>
              <a:t>Settembre</a:t>
            </a:r>
            <a:r>
              <a:rPr dirty="0"/>
              <a:t> 2018</a:t>
            </a:r>
          </a:p>
        </p:txBody>
      </p:sp>
      <p:grpSp>
        <p:nvGrpSpPr>
          <p:cNvPr id="116" name="Rettangolo 3"/>
          <p:cNvGrpSpPr/>
          <p:nvPr/>
        </p:nvGrpSpPr>
        <p:grpSpPr>
          <a:xfrm>
            <a:off x="0" y="-26466"/>
            <a:ext cx="12192000" cy="584771"/>
            <a:chOff x="0" y="-11717"/>
            <a:chExt cx="12192000" cy="584769"/>
          </a:xfrm>
        </p:grpSpPr>
        <p:sp>
          <p:nvSpPr>
            <p:cNvPr id="114" name="Rettangolo"/>
            <p:cNvSpPr/>
            <p:nvPr/>
          </p:nvSpPr>
          <p:spPr>
            <a:xfrm>
              <a:off x="0" y="14747"/>
              <a:ext cx="12192000" cy="531847"/>
            </a:xfrm>
            <a:prstGeom prst="rect">
              <a:avLst/>
            </a:prstGeom>
            <a:solidFill>
              <a:srgbClr val="C00000"/>
            </a:solidFill>
            <a:ln w="127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5" name="SIMULATED ANNEALING"/>
            <p:cNvSpPr txBox="1"/>
            <p:nvPr/>
          </p:nvSpPr>
          <p:spPr>
            <a:xfrm>
              <a:off x="0" y="-11717"/>
              <a:ext cx="12192000" cy="584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lang="it-IT" dirty="0"/>
                <a:t>STUDIO DELLE PRESTAZIONI DEL QUANTUM ANNEALER D-WAVE</a:t>
              </a:r>
              <a:endParaRPr dirty="0"/>
            </a:p>
          </p:txBody>
        </p:sp>
      </p:grpSp>
      <p:sp>
        <p:nvSpPr>
          <p:cNvPr id="117" name="Rettangolo 6"/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CasellaDiTesto 7"/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00/</a:t>
            </a:r>
            <a:r>
              <a:rPr lang="it-IT" b="1" dirty="0"/>
              <a:t>11</a:t>
            </a:r>
            <a:endParaRPr b="1" dirty="0"/>
          </a:p>
        </p:txBody>
      </p:sp>
      <p:pic>
        <p:nvPicPr>
          <p:cNvPr id="119" name="Immagine 9" descr="Immagin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2906" y="1321723"/>
            <a:ext cx="4186188" cy="4212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CasellaDiTesto 10"/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D959439-AAE4-4B55-847E-EF00F2F0627B}"/>
              </a:ext>
            </a:extLst>
          </p:cNvPr>
          <p:cNvSpPr txBox="1"/>
          <p:nvPr/>
        </p:nvSpPr>
        <p:spPr>
          <a:xfrm>
            <a:off x="9346203" y="6134437"/>
            <a:ext cx="22387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it-IT" dirty="0"/>
              <a:t>Prof. Giuseppe Vallone</a:t>
            </a:r>
            <a:endParaRPr kumimoji="0" lang="it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Simulazioni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235EB87E-0A24-4038-AA3D-4DBF2540C147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CCDCC8C5-3E01-4A75-875A-69C739355976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9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051B5651-210A-4593-A321-7F995CAC5DE2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14" name="Immagine 13" descr="Immagine che contiene mappa, testo&#10;&#10;Descrizione generata con affidabilità molto elevata">
            <a:extLst>
              <a:ext uri="{FF2B5EF4-FFF2-40B4-BE49-F238E27FC236}">
                <a16:creationId xmlns:a16="http://schemas.microsoft.com/office/drawing/2014/main" id="{274267BB-4334-4E55-A365-31ACB6983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2" y="765289"/>
            <a:ext cx="6854645" cy="5286375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4321A85-B93F-4722-ADF2-53DA73DF6985}"/>
              </a:ext>
            </a:extLst>
          </p:cNvPr>
          <p:cNvSpPr/>
          <p:nvPr/>
        </p:nvSpPr>
        <p:spPr>
          <a:xfrm>
            <a:off x="6096000" y="982726"/>
            <a:ext cx="2009775" cy="3979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1B8CC701-ED2C-422D-AD1F-DAEB35141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515" y="744023"/>
            <a:ext cx="6002241" cy="1722952"/>
          </a:xfrm>
          <a:prstGeom prst="rect">
            <a:avLst/>
          </a:prstGeom>
        </p:spPr>
      </p:pic>
      <p:pic>
        <p:nvPicPr>
          <p:cNvPr id="20" name="Immagine 19" descr="Immagine che contiene mappa, testo&#10;&#10;Descrizione generata con affidabilità molto elevata">
            <a:extLst>
              <a:ext uri="{FF2B5EF4-FFF2-40B4-BE49-F238E27FC236}">
                <a16:creationId xmlns:a16="http://schemas.microsoft.com/office/drawing/2014/main" id="{C7D21BD1-DD72-48F0-9C47-DEBCCBD80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44" y="3408476"/>
            <a:ext cx="7649036" cy="25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err="1">
                <a:solidFill>
                  <a:schemeClr val="bg1"/>
                </a:solidFill>
              </a:rPr>
              <a:t>Confrontro</a:t>
            </a:r>
            <a:r>
              <a:rPr lang="it-IT" b="1" dirty="0">
                <a:solidFill>
                  <a:schemeClr val="bg1"/>
                </a:solidFill>
              </a:rPr>
              <a:t> tra algoritmi classici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FD4ACBCF-401B-4748-BA32-AC242C28886F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E8315EE5-A589-455E-9C69-F97A8270F200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10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01B6816A-A5CA-4154-8058-23C7E9EBC21D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14" name="Immagine 13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E19298F9-576D-46B9-B051-902B6221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6" y="980902"/>
            <a:ext cx="74676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9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Conclusioni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FD4ACBCF-401B-4748-BA32-AC242C28886F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E8315EE5-A589-455E-9C69-F97A8270F200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11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01B6816A-A5CA-4154-8058-23C7E9EBC21D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14" name="Immagine 13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E19298F9-576D-46B9-B051-902B6221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0" y="897750"/>
            <a:ext cx="7467600" cy="5286375"/>
          </a:xfrm>
          <a:prstGeom prst="rect">
            <a:avLst/>
          </a:prstGeom>
        </p:spPr>
      </p:pic>
      <p:pic>
        <p:nvPicPr>
          <p:cNvPr id="11" name="Immagine 10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0AAA8F57-5A9C-4341-BCD0-C67AA2E32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6" y="3429000"/>
            <a:ext cx="3005195" cy="244011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7E2013-4ED7-458A-8D38-1C9BF705698B}"/>
              </a:ext>
            </a:extLst>
          </p:cNvPr>
          <p:cNvSpPr txBox="1"/>
          <p:nvPr/>
        </p:nvSpPr>
        <p:spPr>
          <a:xfrm>
            <a:off x="509954" y="1227644"/>
            <a:ext cx="3735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Tunneling</a:t>
            </a:r>
            <a:r>
              <a:rPr lang="it-IT" dirty="0"/>
              <a:t> accorcia le distanze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Meglio del CT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Non testato sopra il 2d</a:t>
            </a:r>
          </a:p>
        </p:txBody>
      </p:sp>
    </p:spTree>
    <p:extLst>
      <p:ext uri="{BB962C8B-B14F-4D97-AF65-F5344CB8AC3E}">
        <p14:creationId xmlns:p14="http://schemas.microsoft.com/office/powerpoint/2010/main" val="155079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Conclusioni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DE037BD2-28BA-464C-9DBB-FF22728E00D6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D4D6DBF4-1790-407E-BDE3-1A2CD52930C8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9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9827C898-70BC-4500-9D93-D81611B1869C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1970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711569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it-IT" sz="5400" dirty="0"/>
              <a:t>Fine</a:t>
            </a:r>
          </a:p>
          <a:p>
            <a:pPr algn="ctr">
              <a:lnSpc>
                <a:spcPct val="150000"/>
              </a:lnSpc>
            </a:pPr>
            <a:r>
              <a:rPr lang="it-IT" sz="5400" dirty="0"/>
              <a:t>Q &amp; 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</p:spTree>
    <p:extLst>
      <p:ext uri="{BB962C8B-B14F-4D97-AF65-F5344CB8AC3E}">
        <p14:creationId xmlns:p14="http://schemas.microsoft.com/office/powerpoint/2010/main" val="193736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711569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Parte 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</p:spTree>
    <p:extLst>
      <p:ext uri="{BB962C8B-B14F-4D97-AF65-F5344CB8AC3E}">
        <p14:creationId xmlns:p14="http://schemas.microsoft.com/office/powerpoint/2010/main" val="363610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E350737-11EB-49D4-877A-CF3076507862}"/>
              </a:ext>
            </a:extLst>
          </p:cNvPr>
          <p:cNvSpPr/>
          <p:nvPr/>
        </p:nvSpPr>
        <p:spPr>
          <a:xfrm>
            <a:off x="0" y="6568751"/>
            <a:ext cx="12192000" cy="2892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7E41A5-0E97-49E2-8387-B223A3D0A56F}"/>
              </a:ext>
            </a:extLst>
          </p:cNvPr>
          <p:cNvSpPr txBox="1"/>
          <p:nvPr/>
        </p:nvSpPr>
        <p:spPr>
          <a:xfrm>
            <a:off x="11327362" y="6568751"/>
            <a:ext cx="864637" cy="28800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it-IT" dirty="0">
                <a:solidFill>
                  <a:schemeClr val="bg1"/>
                </a:solidFill>
              </a:rPr>
              <a:t>99/99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E761B5F-0817-4C9D-A8B3-00CFFA178085}"/>
              </a:ext>
            </a:extLst>
          </p:cNvPr>
          <p:cNvSpPr txBox="1"/>
          <p:nvPr/>
        </p:nvSpPr>
        <p:spPr>
          <a:xfrm>
            <a:off x="186612" y="6568751"/>
            <a:ext cx="2687217" cy="28800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it-IT" dirty="0">
                <a:solidFill>
                  <a:schemeClr val="bg1"/>
                </a:solidFill>
              </a:rPr>
              <a:t>Federico Berra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Modello di </a:t>
            </a:r>
            <a:r>
              <a:rPr lang="it-IT" dirty="0" err="1">
                <a:solidFill>
                  <a:schemeClr val="bg1"/>
                </a:solidFill>
              </a:rPr>
              <a:t>Ising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990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olo 1"/>
          <p:cNvSpPr txBox="1">
            <a:spLocks noGrp="1"/>
          </p:cNvSpPr>
          <p:nvPr>
            <p:ph type="ctrTitle"/>
          </p:nvPr>
        </p:nvSpPr>
        <p:spPr>
          <a:xfrm>
            <a:off x="1524000" y="365903"/>
            <a:ext cx="9144000" cy="615000"/>
          </a:xfrm>
          <a:prstGeom prst="rect">
            <a:avLst/>
          </a:prstGeom>
        </p:spPr>
        <p:txBody>
          <a:bodyPr/>
          <a:lstStyle/>
          <a:p>
            <a:pPr defTabSz="557783">
              <a:defRPr sz="1200">
                <a:solidFill>
                  <a:srgbClr val="FFFFFF"/>
                </a:solidFill>
              </a:defRPr>
            </a:pPr>
            <a:r>
              <a:t>SIMULATE ANNEALING</a:t>
            </a:r>
            <a:br/>
            <a:br/>
            <a:endParaRPr/>
          </a:p>
        </p:txBody>
      </p:sp>
      <p:sp>
        <p:nvSpPr>
          <p:cNvPr id="123" name="Sottotitolo 2"/>
          <p:cNvSpPr txBox="1">
            <a:spLocks noGrp="1"/>
          </p:cNvSpPr>
          <p:nvPr>
            <p:ph type="subTitle" idx="1"/>
          </p:nvPr>
        </p:nvSpPr>
        <p:spPr>
          <a:xfrm>
            <a:off x="3284374" y="1185326"/>
            <a:ext cx="5915612" cy="4729944"/>
          </a:xfrm>
          <a:prstGeom prst="rect">
            <a:avLst/>
          </a:prstGeom>
        </p:spPr>
        <p:txBody>
          <a:bodyPr/>
          <a:lstStyle/>
          <a:p>
            <a:pPr algn="l" defTabSz="905255">
              <a:spcBef>
                <a:spcPts val="900"/>
              </a:spcBef>
              <a:buSzPct val="100000"/>
              <a:defRPr sz="2300"/>
            </a:pPr>
            <a:r>
              <a:rPr lang="it-IT" b="1" dirty="0"/>
              <a:t>Indice</a:t>
            </a:r>
            <a:r>
              <a:rPr lang="it-IT" dirty="0"/>
              <a:t>:</a:t>
            </a:r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Introduzione Computer Quantistico</a:t>
            </a:r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Algoritmi Classici</a:t>
            </a:r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Conclusioni</a:t>
            </a:r>
          </a:p>
        </p:txBody>
      </p:sp>
      <p:sp>
        <p:nvSpPr>
          <p:cNvPr id="125" name="Rettangolo 6"/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CasellaDiTesto 7"/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01/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27" name="CasellaDiTesto 10"/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610D42F0-4C2C-4597-B2ED-B20C74D5CE02}"/>
              </a:ext>
            </a:extLst>
          </p:cNvPr>
          <p:cNvSpPr/>
          <p:nvPr/>
        </p:nvSpPr>
        <p:spPr>
          <a:xfrm>
            <a:off x="-1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CasellaDiTesto 7">
            <a:extLst>
              <a:ext uri="{FF2B5EF4-FFF2-40B4-BE49-F238E27FC236}">
                <a16:creationId xmlns:a16="http://schemas.microsoft.com/office/drawing/2014/main" id="{915C3A74-09BB-4A90-82B4-ED840220EBF6}"/>
              </a:ext>
            </a:extLst>
          </p:cNvPr>
          <p:cNvSpPr txBox="1"/>
          <p:nvPr/>
        </p:nvSpPr>
        <p:spPr>
          <a:xfrm>
            <a:off x="11327361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01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A9B3C7D0-EF6E-48EC-98C1-4B57184241CE}"/>
              </a:ext>
            </a:extLst>
          </p:cNvPr>
          <p:cNvSpPr txBox="1"/>
          <p:nvPr/>
        </p:nvSpPr>
        <p:spPr>
          <a:xfrm>
            <a:off x="186611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86F7E00-D2CB-43DE-9173-DED524D5D870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557903C-16CE-45BA-92BA-75CE3398DD53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858E0F0-B9CC-46D2-81E8-6B8B810B19F1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Indice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Legge di Moore</a:t>
            </a:r>
          </a:p>
        </p:txBody>
      </p:sp>
      <p:pic>
        <p:nvPicPr>
          <p:cNvPr id="13" name="Immagine 1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616F9F1E-898A-47D9-A391-EBD16FF2D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3" y="2397538"/>
            <a:ext cx="5809706" cy="4079276"/>
          </a:xfrm>
          <a:prstGeom prst="rect">
            <a:avLst/>
          </a:prstGeom>
        </p:spPr>
      </p:pic>
      <p:sp>
        <p:nvSpPr>
          <p:cNvPr id="16" name="Rettangolo 6">
            <a:extLst>
              <a:ext uri="{FF2B5EF4-FFF2-40B4-BE49-F238E27FC236}">
                <a16:creationId xmlns:a16="http://schemas.microsoft.com/office/drawing/2014/main" id="{1F4B913B-A722-43EF-8ABB-3BE0E740D9B9}"/>
              </a:ext>
            </a:extLst>
          </p:cNvPr>
          <p:cNvSpPr/>
          <p:nvPr/>
        </p:nvSpPr>
        <p:spPr>
          <a:xfrm>
            <a:off x="0" y="6568749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CasellaDiTesto 7">
            <a:extLst>
              <a:ext uri="{FF2B5EF4-FFF2-40B4-BE49-F238E27FC236}">
                <a16:creationId xmlns:a16="http://schemas.microsoft.com/office/drawing/2014/main" id="{348258FA-96AB-452E-AB64-34CC1D73ECCC}"/>
              </a:ext>
            </a:extLst>
          </p:cNvPr>
          <p:cNvSpPr txBox="1"/>
          <p:nvPr/>
        </p:nvSpPr>
        <p:spPr>
          <a:xfrm>
            <a:off x="11327362" y="6568749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2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18" name="CasellaDiTesto 10">
            <a:extLst>
              <a:ext uri="{FF2B5EF4-FFF2-40B4-BE49-F238E27FC236}">
                <a16:creationId xmlns:a16="http://schemas.microsoft.com/office/drawing/2014/main" id="{82D718B0-5574-4F62-AD9B-B96701D9837F}"/>
              </a:ext>
            </a:extLst>
          </p:cNvPr>
          <p:cNvSpPr txBox="1"/>
          <p:nvPr/>
        </p:nvSpPr>
        <p:spPr>
          <a:xfrm>
            <a:off x="186612" y="6568749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C3C90B5-464F-4088-AFBD-882439DAE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89" y="735237"/>
            <a:ext cx="4866778" cy="29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4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Tipi di Quantum Computer</a:t>
            </a:r>
          </a:p>
        </p:txBody>
      </p:sp>
      <p:sp>
        <p:nvSpPr>
          <p:cNvPr id="16" name="Rettangolo 6">
            <a:extLst>
              <a:ext uri="{FF2B5EF4-FFF2-40B4-BE49-F238E27FC236}">
                <a16:creationId xmlns:a16="http://schemas.microsoft.com/office/drawing/2014/main" id="{1F4B913B-A722-43EF-8ABB-3BE0E740D9B9}"/>
              </a:ext>
            </a:extLst>
          </p:cNvPr>
          <p:cNvSpPr/>
          <p:nvPr/>
        </p:nvSpPr>
        <p:spPr>
          <a:xfrm>
            <a:off x="0" y="6568749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CasellaDiTesto 7">
            <a:extLst>
              <a:ext uri="{FF2B5EF4-FFF2-40B4-BE49-F238E27FC236}">
                <a16:creationId xmlns:a16="http://schemas.microsoft.com/office/drawing/2014/main" id="{348258FA-96AB-452E-AB64-34CC1D73ECCC}"/>
              </a:ext>
            </a:extLst>
          </p:cNvPr>
          <p:cNvSpPr txBox="1"/>
          <p:nvPr/>
        </p:nvSpPr>
        <p:spPr>
          <a:xfrm>
            <a:off x="11327362" y="6568749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3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18" name="CasellaDiTesto 10">
            <a:extLst>
              <a:ext uri="{FF2B5EF4-FFF2-40B4-BE49-F238E27FC236}">
                <a16:creationId xmlns:a16="http://schemas.microsoft.com/office/drawing/2014/main" id="{82D718B0-5574-4F62-AD9B-B96701D9837F}"/>
              </a:ext>
            </a:extLst>
          </p:cNvPr>
          <p:cNvSpPr txBox="1"/>
          <p:nvPr/>
        </p:nvSpPr>
        <p:spPr>
          <a:xfrm>
            <a:off x="186612" y="6568749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D23706F-ED2D-4AA8-A051-4ED3C8DCD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22" y="1866835"/>
            <a:ext cx="3323572" cy="297517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CE0EB4B-CBDE-486D-9C0F-E310E7175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1941414"/>
            <a:ext cx="3323572" cy="29751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C43BD2E-730B-42F6-99A0-87A77DDD68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5" y="1941414"/>
            <a:ext cx="3323572" cy="297517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4BB32BD-0D3E-4287-921E-7AEE8EFFFC3A}"/>
              </a:ext>
            </a:extLst>
          </p:cNvPr>
          <p:cNvSpPr txBox="1"/>
          <p:nvPr/>
        </p:nvSpPr>
        <p:spPr>
          <a:xfrm>
            <a:off x="1031436" y="1463390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Quantum </a:t>
            </a:r>
            <a:r>
              <a:rPr lang="it-IT" dirty="0" err="1"/>
              <a:t>Annealer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9920A1-95E3-4D25-A579-43F5F11E1D98}"/>
              </a:ext>
            </a:extLst>
          </p:cNvPr>
          <p:cNvSpPr txBox="1"/>
          <p:nvPr/>
        </p:nvSpPr>
        <p:spPr>
          <a:xfrm>
            <a:off x="5207231" y="1463390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Analog</a:t>
            </a:r>
            <a:r>
              <a:rPr lang="it-IT" dirty="0"/>
              <a:t> Quantum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12D8349-85CC-4412-A0E6-831C90DEE747}"/>
              </a:ext>
            </a:extLst>
          </p:cNvPr>
          <p:cNvSpPr txBox="1"/>
          <p:nvPr/>
        </p:nvSpPr>
        <p:spPr>
          <a:xfrm>
            <a:off x="9195023" y="1463390"/>
            <a:ext cx="199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Universal Quantum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AF9C6D9-08E4-4673-AC2B-B74145CBCE33}"/>
              </a:ext>
            </a:extLst>
          </p:cNvPr>
          <p:cNvSpPr txBox="1"/>
          <p:nvPr/>
        </p:nvSpPr>
        <p:spPr>
          <a:xfrm>
            <a:off x="1341488" y="5025278"/>
            <a:ext cx="1359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D-</a:t>
            </a:r>
            <a:r>
              <a:rPr lang="it-IT" dirty="0" err="1"/>
              <a:t>Wave</a:t>
            </a:r>
            <a:r>
              <a:rPr lang="it-IT" dirty="0"/>
              <a:t> One</a:t>
            </a:r>
          </a:p>
          <a:p>
            <a:r>
              <a:rPr lang="it-IT" dirty="0"/>
              <a:t>D-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Two</a:t>
            </a:r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A586D32-A06C-491C-84DD-18D4EF2B78BE}"/>
              </a:ext>
            </a:extLst>
          </p:cNvPr>
          <p:cNvSpPr/>
          <p:nvPr/>
        </p:nvSpPr>
        <p:spPr>
          <a:xfrm>
            <a:off x="287814" y="1169377"/>
            <a:ext cx="3481575" cy="482697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45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Architettura del processore</a:t>
            </a:r>
          </a:p>
        </p:txBody>
      </p:sp>
      <p:pic>
        <p:nvPicPr>
          <p:cNvPr id="15" name="Immagine 14" descr="Immagine che contiene oggetto&#10;&#10;Descrizione generata con affidabilità molto elevata">
            <a:extLst>
              <a:ext uri="{FF2B5EF4-FFF2-40B4-BE49-F238E27FC236}">
                <a16:creationId xmlns:a16="http://schemas.microsoft.com/office/drawing/2014/main" id="{47482DDD-17FA-4631-99F0-53A15136E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0" y="751155"/>
            <a:ext cx="3629608" cy="2368320"/>
          </a:xfrm>
          <a:prstGeom prst="rect">
            <a:avLst/>
          </a:prstGeom>
        </p:spPr>
      </p:pic>
      <p:pic>
        <p:nvPicPr>
          <p:cNvPr id="17" name="Immagine 16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7542F503-E8DE-405C-9149-059CDD80F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1" y="3294817"/>
            <a:ext cx="3629608" cy="2722207"/>
          </a:xfrm>
          <a:prstGeom prst="rect">
            <a:avLst/>
          </a:prstGeom>
        </p:spPr>
      </p:pic>
      <p:pic>
        <p:nvPicPr>
          <p:cNvPr id="21" name="Immagine 20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AD6DA151-4EAE-4DC1-A1C2-36B3ADC6B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69" y="2811616"/>
            <a:ext cx="5932488" cy="319041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03FCBE0-7E0A-47A5-A633-3AC845DDAA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1" y="751155"/>
            <a:ext cx="4061928" cy="3840224"/>
          </a:xfrm>
          <a:prstGeom prst="rect">
            <a:avLst/>
          </a:prstGeom>
        </p:spPr>
      </p:pic>
      <p:sp>
        <p:nvSpPr>
          <p:cNvPr id="22" name="Rettangolo 6">
            <a:extLst>
              <a:ext uri="{FF2B5EF4-FFF2-40B4-BE49-F238E27FC236}">
                <a16:creationId xmlns:a16="http://schemas.microsoft.com/office/drawing/2014/main" id="{774A702E-9072-4231-A457-1F4F490FBFDD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CasellaDiTesto 7">
            <a:extLst>
              <a:ext uri="{FF2B5EF4-FFF2-40B4-BE49-F238E27FC236}">
                <a16:creationId xmlns:a16="http://schemas.microsoft.com/office/drawing/2014/main" id="{1B21EF43-5F5C-45B7-90D0-D422039593A0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4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24" name="CasellaDiTesto 10">
            <a:extLst>
              <a:ext uri="{FF2B5EF4-FFF2-40B4-BE49-F238E27FC236}">
                <a16:creationId xmlns:a16="http://schemas.microsoft.com/office/drawing/2014/main" id="{A5EF0981-28A3-461A-BD13-F9B03846A8F7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3202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Computer Adiabatico</a:t>
            </a:r>
          </a:p>
        </p:txBody>
      </p:sp>
      <p:sp>
        <p:nvSpPr>
          <p:cNvPr id="23" name="Rettangolo 6">
            <a:extLst>
              <a:ext uri="{FF2B5EF4-FFF2-40B4-BE49-F238E27FC236}">
                <a16:creationId xmlns:a16="http://schemas.microsoft.com/office/drawing/2014/main" id="{1104211F-43A4-46A8-842F-DC6B4D74EB01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CasellaDiTesto 7">
            <a:extLst>
              <a:ext uri="{FF2B5EF4-FFF2-40B4-BE49-F238E27FC236}">
                <a16:creationId xmlns:a16="http://schemas.microsoft.com/office/drawing/2014/main" id="{33CB3899-619F-491F-A20A-0D4F355DDC8C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5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1B945A4A-49F4-4028-82E6-3159B2460CCF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27" name="Immagine 26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28F7A64A-A79D-4E1E-A409-CAC7E3C077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467060"/>
            <a:ext cx="4638477" cy="3766284"/>
          </a:xfrm>
          <a:prstGeom prst="rect">
            <a:avLst/>
          </a:prstGeom>
        </p:spPr>
      </p:pic>
      <p:pic>
        <p:nvPicPr>
          <p:cNvPr id="9" name="Immagine 8" descr="Immagine che contiene oggetto, arredamento&#10;&#10;Descrizione generata con affidabilità elevata">
            <a:extLst>
              <a:ext uri="{FF2B5EF4-FFF2-40B4-BE49-F238E27FC236}">
                <a16:creationId xmlns:a16="http://schemas.microsoft.com/office/drawing/2014/main" id="{9206D48C-2B42-4883-A6AC-A210FE304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90" y="3320093"/>
            <a:ext cx="3980560" cy="682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36E9C05-90FB-4CEC-9A48-054444C1E9B7}"/>
                  </a:ext>
                </a:extLst>
              </p:cNvPr>
              <p:cNvSpPr txBox="1"/>
              <p:nvPr/>
            </p:nvSpPr>
            <p:spPr>
              <a:xfrm>
                <a:off x="5776389" y="1824905"/>
                <a:ext cx="24791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𝑆𝑒𝑚𝑝𝑙𝑖𝑐𝑒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36E9C05-90FB-4CEC-9A48-054444C1E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389" y="1824905"/>
                <a:ext cx="24791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92234ACE-CC10-42D9-9634-E3795F26EDFD}"/>
                  </a:ext>
                </a:extLst>
              </p:cNvPr>
              <p:cNvSpPr txBox="1"/>
              <p:nvPr/>
            </p:nvSpPr>
            <p:spPr>
              <a:xfrm>
                <a:off x="5712749" y="2572499"/>
                <a:ext cx="2488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𝐷𝑖𝑓𝑓𝑖𝑐𝑖𝑙𝑒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92234ACE-CC10-42D9-9634-E3795F26E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49" y="2572499"/>
                <a:ext cx="248863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81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Quantum </a:t>
            </a:r>
            <a:r>
              <a:rPr lang="it-IT" b="1" dirty="0" err="1">
                <a:solidFill>
                  <a:schemeClr val="bg1"/>
                </a:solidFill>
              </a:rPr>
              <a:t>Annealing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20" name="Immagine 19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0E376F24-DBCB-452C-8D01-11B4838B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70" y="3326924"/>
            <a:ext cx="5905867" cy="1624276"/>
          </a:xfrm>
          <a:prstGeom prst="rect">
            <a:avLst/>
          </a:prstGeom>
        </p:spPr>
      </p:pic>
      <p:pic>
        <p:nvPicPr>
          <p:cNvPr id="22" name="Immagine 21" descr="Immagine che contiene oggetto, orologio&#10;&#10;Descrizione generata con affidabilità elevata">
            <a:extLst>
              <a:ext uri="{FF2B5EF4-FFF2-40B4-BE49-F238E27FC236}">
                <a16:creationId xmlns:a16="http://schemas.microsoft.com/office/drawing/2014/main" id="{01174495-82A3-46A5-BE50-6C1B17128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70" y="4875986"/>
            <a:ext cx="6029751" cy="1489563"/>
          </a:xfrm>
          <a:prstGeom prst="rect">
            <a:avLst/>
          </a:prstGeom>
        </p:spPr>
      </p:pic>
      <p:sp>
        <p:nvSpPr>
          <p:cNvPr id="23" name="Rettangolo 6">
            <a:extLst>
              <a:ext uri="{FF2B5EF4-FFF2-40B4-BE49-F238E27FC236}">
                <a16:creationId xmlns:a16="http://schemas.microsoft.com/office/drawing/2014/main" id="{1104211F-43A4-46A8-842F-DC6B4D74EB01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CasellaDiTesto 7">
            <a:extLst>
              <a:ext uri="{FF2B5EF4-FFF2-40B4-BE49-F238E27FC236}">
                <a16:creationId xmlns:a16="http://schemas.microsoft.com/office/drawing/2014/main" id="{33CB3899-619F-491F-A20A-0D4F355DDC8C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5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1B945A4A-49F4-4028-82E6-3159B2460CCF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grpSp>
        <p:nvGrpSpPr>
          <p:cNvPr id="42" name="Gruppo 32">
            <a:extLst>
              <a:ext uri="{FF2B5EF4-FFF2-40B4-BE49-F238E27FC236}">
                <a16:creationId xmlns:a16="http://schemas.microsoft.com/office/drawing/2014/main" id="{0C756654-8729-4FF5-8DCE-18F8B351061E}"/>
              </a:ext>
            </a:extLst>
          </p:cNvPr>
          <p:cNvGrpSpPr/>
          <p:nvPr/>
        </p:nvGrpSpPr>
        <p:grpSpPr>
          <a:xfrm>
            <a:off x="307910" y="914400"/>
            <a:ext cx="4640335" cy="5074417"/>
            <a:chOff x="0" y="0"/>
            <a:chExt cx="3293154" cy="3293154"/>
          </a:xfrm>
        </p:grpSpPr>
        <p:pic>
          <p:nvPicPr>
            <p:cNvPr id="43" name="Immagine 23" descr="Immagine 23">
              <a:extLst>
                <a:ext uri="{FF2B5EF4-FFF2-40B4-BE49-F238E27FC236}">
                  <a16:creationId xmlns:a16="http://schemas.microsoft.com/office/drawing/2014/main" id="{0DF6CFBA-DB18-4800-9641-64D4A0C62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3293155" cy="32931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Ovale 31">
              <a:extLst>
                <a:ext uri="{FF2B5EF4-FFF2-40B4-BE49-F238E27FC236}">
                  <a16:creationId xmlns:a16="http://schemas.microsoft.com/office/drawing/2014/main" id="{E568960A-C135-412E-9B46-03B62AD4F980}"/>
                </a:ext>
              </a:extLst>
            </p:cNvPr>
            <p:cNvSpPr/>
            <p:nvPr/>
          </p:nvSpPr>
          <p:spPr>
            <a:xfrm>
              <a:off x="716122" y="371917"/>
              <a:ext cx="1047735" cy="554901"/>
            </a:xfrm>
            <a:prstGeom prst="ellips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0F14F5C6-BD36-43CE-A8E7-F8826B757538}"/>
              </a:ext>
            </a:extLst>
          </p:cNvPr>
          <p:cNvGrpSpPr/>
          <p:nvPr/>
        </p:nvGrpSpPr>
        <p:grpSpPr>
          <a:xfrm>
            <a:off x="5902230" y="844256"/>
            <a:ext cx="4291464" cy="2351395"/>
            <a:chOff x="6543233" y="727112"/>
            <a:chExt cx="4291464" cy="2351395"/>
          </a:xfrm>
        </p:grpSpPr>
        <p:sp>
          <p:nvSpPr>
            <p:cNvPr id="14" name="Connettore 2 2">
              <a:extLst>
                <a:ext uri="{FF2B5EF4-FFF2-40B4-BE49-F238E27FC236}">
                  <a16:creationId xmlns:a16="http://schemas.microsoft.com/office/drawing/2014/main" id="{A11CC2DA-5881-46CA-8071-BCE6129F1309}"/>
                </a:ext>
              </a:extLst>
            </p:cNvPr>
            <p:cNvSpPr/>
            <p:nvPr/>
          </p:nvSpPr>
          <p:spPr>
            <a:xfrm flipV="1">
              <a:off x="7441009" y="1294452"/>
              <a:ext cx="2" cy="1784055"/>
            </a:xfrm>
            <a:prstGeom prst="line">
              <a:avLst/>
            </a:prstGeom>
            <a:noFill/>
            <a:ln w="76200" cap="flat">
              <a:solidFill>
                <a:srgbClr val="0070C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" name="Cerchio">
              <a:extLst>
                <a:ext uri="{FF2B5EF4-FFF2-40B4-BE49-F238E27FC236}">
                  <a16:creationId xmlns:a16="http://schemas.microsoft.com/office/drawing/2014/main" id="{B052208A-1255-48B2-8E0A-B94069D4DFE7}"/>
                </a:ext>
              </a:extLst>
            </p:cNvPr>
            <p:cNvSpPr/>
            <p:nvPr/>
          </p:nvSpPr>
          <p:spPr>
            <a:xfrm>
              <a:off x="6866752" y="1621163"/>
              <a:ext cx="1197036" cy="1197037"/>
            </a:xfrm>
            <a:prstGeom prst="ellipse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476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dirty="0"/>
            </a:p>
          </p:txBody>
        </p:sp>
        <p:grpSp>
          <p:nvGrpSpPr>
            <p:cNvPr id="32" name="Ovale 11">
              <a:extLst>
                <a:ext uri="{FF2B5EF4-FFF2-40B4-BE49-F238E27FC236}">
                  <a16:creationId xmlns:a16="http://schemas.microsoft.com/office/drawing/2014/main" id="{17D22BD5-1717-4D21-BE63-A74CEB709137}"/>
                </a:ext>
              </a:extLst>
            </p:cNvPr>
            <p:cNvGrpSpPr/>
            <p:nvPr/>
          </p:nvGrpSpPr>
          <p:grpSpPr>
            <a:xfrm>
              <a:off x="9637662" y="1621163"/>
              <a:ext cx="1197035" cy="1197036"/>
              <a:chOff x="0" y="0"/>
              <a:chExt cx="1197033" cy="1197034"/>
            </a:xfrm>
          </p:grpSpPr>
          <p:sp>
            <p:nvSpPr>
              <p:cNvPr id="34" name="Cerchio">
                <a:extLst>
                  <a:ext uri="{FF2B5EF4-FFF2-40B4-BE49-F238E27FC236}">
                    <a16:creationId xmlns:a16="http://schemas.microsoft.com/office/drawing/2014/main" id="{FE6D36C5-EA67-41A1-A88B-63F7E65D696F}"/>
                  </a:ext>
                </a:extLst>
              </p:cNvPr>
              <p:cNvSpPr/>
              <p:nvPr/>
            </p:nvSpPr>
            <p:spPr>
              <a:xfrm>
                <a:off x="0" y="0"/>
                <a:ext cx="1197034" cy="1197035"/>
              </a:xfrm>
              <a:prstGeom prst="ellipse">
                <a:avLst/>
              </a:prstGeom>
              <a:blipFill rotWithShape="1">
                <a:blip r:embed="rId6"/>
                <a:srcRect/>
                <a:stretch>
                  <a:fillRect/>
                </a:stretch>
              </a:blipFill>
              <a:ln w="476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Testo">
                <a:extLst>
                  <a:ext uri="{FF2B5EF4-FFF2-40B4-BE49-F238E27FC236}">
                    <a16:creationId xmlns:a16="http://schemas.microsoft.com/office/drawing/2014/main" id="{61BDB688-7A0E-4CD9-A51A-9506C4B23D7A}"/>
                  </a:ext>
                </a:extLst>
              </p:cNvPr>
              <p:cNvSpPr txBox="1"/>
              <p:nvPr/>
            </p:nvSpPr>
            <p:spPr>
              <a:xfrm>
                <a:off x="175300" y="175300"/>
                <a:ext cx="846434" cy="3581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  <p:sp>
          <p:nvSpPr>
            <p:cNvPr id="33" name="Connettore diritto 14">
              <a:extLst>
                <a:ext uri="{FF2B5EF4-FFF2-40B4-BE49-F238E27FC236}">
                  <a16:creationId xmlns:a16="http://schemas.microsoft.com/office/drawing/2014/main" id="{010679E6-5667-4D04-830F-C1CCC1BD5A52}"/>
                </a:ext>
              </a:extLst>
            </p:cNvPr>
            <p:cNvSpPr/>
            <p:nvPr/>
          </p:nvSpPr>
          <p:spPr>
            <a:xfrm>
              <a:off x="8063784" y="2219679"/>
              <a:ext cx="1573879" cy="2"/>
            </a:xfrm>
            <a:prstGeom prst="line">
              <a:avLst/>
            </a:prstGeom>
            <a:noFill/>
            <a:ln w="476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Connettore 2 16">
              <a:extLst>
                <a:ext uri="{FF2B5EF4-FFF2-40B4-BE49-F238E27FC236}">
                  <a16:creationId xmlns:a16="http://schemas.microsoft.com/office/drawing/2014/main" id="{BE73C4CE-18B1-475B-A77B-A8BB9AA6D80D}"/>
                </a:ext>
              </a:extLst>
            </p:cNvPr>
            <p:cNvSpPr/>
            <p:nvPr/>
          </p:nvSpPr>
          <p:spPr>
            <a:xfrm>
              <a:off x="6543233" y="1828981"/>
              <a:ext cx="2" cy="781398"/>
            </a:xfrm>
            <a:prstGeom prst="line">
              <a:avLst/>
            </a:prstGeom>
            <a:ln w="76200">
              <a:solidFill>
                <a:srgbClr val="C00000"/>
              </a:solidFill>
              <a:miter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136E4565-2566-4FE6-B26F-36B6B75C855C}"/>
                </a:ext>
              </a:extLst>
            </p:cNvPr>
            <p:cNvSpPr/>
            <p:nvPr/>
          </p:nvSpPr>
          <p:spPr>
            <a:xfrm>
              <a:off x="6869287" y="1626104"/>
              <a:ext cx="1197036" cy="11970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2FB6B04B-38A7-48E4-B6C3-D17055B730B5}"/>
                </a:ext>
              </a:extLst>
            </p:cNvPr>
            <p:cNvSpPr/>
            <p:nvPr/>
          </p:nvSpPr>
          <p:spPr>
            <a:xfrm>
              <a:off x="9637661" y="1617742"/>
              <a:ext cx="1197036" cy="11970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978AD640-4FE9-43A3-A4D7-3AA91111E47F}"/>
                    </a:ext>
                  </a:extLst>
                </p:cNvPr>
                <p:cNvSpPr txBox="1"/>
                <p:nvPr/>
              </p:nvSpPr>
              <p:spPr>
                <a:xfrm>
                  <a:off x="10011064" y="1940256"/>
                  <a:ext cx="45384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3200" dirty="0"/>
                </a:p>
              </p:txBody>
            </p:sp>
          </mc:Choice>
          <mc:Fallback xmlns="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978AD640-4FE9-43A3-A4D7-3AA91111E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064" y="1940256"/>
                  <a:ext cx="453844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96E36357-5C57-4D60-98FD-3D5ACAF530B5}"/>
                    </a:ext>
                  </a:extLst>
                </p:cNvPr>
                <p:cNvSpPr txBox="1"/>
                <p:nvPr/>
              </p:nvSpPr>
              <p:spPr>
                <a:xfrm>
                  <a:off x="7238348" y="1908381"/>
                  <a:ext cx="45384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3200" dirty="0"/>
                </a:p>
              </p:txBody>
            </p:sp>
          </mc:Choice>
          <mc:Fallback xmlns="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96E36357-5C57-4D60-98FD-3D5ACAF5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348" y="1908381"/>
                  <a:ext cx="453844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59A4EFC9-CEA0-4DC4-BD66-B811F55CFF1C}"/>
                    </a:ext>
                  </a:extLst>
                </p:cNvPr>
                <p:cNvSpPr txBox="1"/>
                <p:nvPr/>
              </p:nvSpPr>
              <p:spPr>
                <a:xfrm>
                  <a:off x="7214087" y="727261"/>
                  <a:ext cx="45384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3200" dirty="0"/>
                </a:p>
              </p:txBody>
            </p:sp>
          </mc:Choice>
          <mc:Fallback xmlns="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59A4EFC9-CEA0-4DC4-BD66-B811F55CF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087" y="727261"/>
                  <a:ext cx="453844" cy="492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78283759-042A-4387-93C3-309D42095F1C}"/>
                    </a:ext>
                  </a:extLst>
                </p:cNvPr>
                <p:cNvSpPr txBox="1"/>
                <p:nvPr/>
              </p:nvSpPr>
              <p:spPr>
                <a:xfrm>
                  <a:off x="9966772" y="727112"/>
                  <a:ext cx="45384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3200" dirty="0"/>
                </a:p>
              </p:txBody>
            </p:sp>
          </mc:Choice>
          <mc:Fallback xmlns="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78283759-042A-4387-93C3-309D42095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6772" y="727112"/>
                  <a:ext cx="453844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50">
                  <a:extLst>
                    <a:ext uri="{FF2B5EF4-FFF2-40B4-BE49-F238E27FC236}">
                      <a16:creationId xmlns:a16="http://schemas.microsoft.com/office/drawing/2014/main" id="{B77E1D59-C873-42D1-A5D5-51C383C5DA0F}"/>
                    </a:ext>
                  </a:extLst>
                </p:cNvPr>
                <p:cNvSpPr txBox="1"/>
                <p:nvPr/>
              </p:nvSpPr>
              <p:spPr>
                <a:xfrm>
                  <a:off x="8512963" y="1546664"/>
                  <a:ext cx="45384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</m:sub>
                        </m:sSub>
                      </m:oMath>
                    </m:oMathPara>
                  </a14:m>
                  <a:endParaRPr lang="it-IT" sz="3200" dirty="0"/>
                </a:p>
              </p:txBody>
            </p:sp>
          </mc:Choice>
          <mc:Fallback xmlns="">
            <p:sp>
              <p:nvSpPr>
                <p:cNvPr id="51" name="CasellaDiTesto 50">
                  <a:extLst>
                    <a:ext uri="{FF2B5EF4-FFF2-40B4-BE49-F238E27FC236}">
                      <a16:creationId xmlns:a16="http://schemas.microsoft.com/office/drawing/2014/main" id="{B77E1D59-C873-42D1-A5D5-51C383C5D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2963" y="1546664"/>
                  <a:ext cx="453844" cy="492443"/>
                </a:xfrm>
                <a:prstGeom prst="rect">
                  <a:avLst/>
                </a:prstGeom>
                <a:blipFill>
                  <a:blip r:embed="rId11"/>
                  <a:stretch>
                    <a:fillRect l="-8000" r="-45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198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1"/>
          <p:cNvSpPr txBox="1">
            <a:spLocks noGrp="1"/>
          </p:cNvSpPr>
          <p:nvPr>
            <p:ph type="ctrTitle"/>
          </p:nvPr>
        </p:nvSpPr>
        <p:spPr>
          <a:xfrm>
            <a:off x="1524000" y="365903"/>
            <a:ext cx="9144000" cy="615000"/>
          </a:xfrm>
          <a:prstGeom prst="rect">
            <a:avLst/>
          </a:prstGeom>
        </p:spPr>
        <p:txBody>
          <a:bodyPr/>
          <a:lstStyle/>
          <a:p>
            <a:pPr defTabSz="557783">
              <a:defRPr sz="1200">
                <a:solidFill>
                  <a:srgbClr val="FFFFFF"/>
                </a:solidFill>
              </a:defRPr>
            </a:pPr>
            <a:r>
              <a:t>SIMULATE ANNEALING</a:t>
            </a:r>
            <a:br/>
            <a:br/>
            <a:endParaRPr/>
          </a:p>
        </p:txBody>
      </p:sp>
      <p:pic>
        <p:nvPicPr>
          <p:cNvPr id="160" name="Schermata 2018-04-21 alle 18.12.12.png" descr="Schermata 2018-04-21 alle 18.12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8023" y="3486964"/>
            <a:ext cx="4755001" cy="20949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C81C55D-29E9-43BD-B295-EC052C229B68}"/>
              </a:ext>
            </a:extLst>
          </p:cNvPr>
          <p:cNvGrpSpPr/>
          <p:nvPr/>
        </p:nvGrpSpPr>
        <p:grpSpPr>
          <a:xfrm>
            <a:off x="6304314" y="1581285"/>
            <a:ext cx="5030548" cy="1847715"/>
            <a:chOff x="4053254" y="2186820"/>
            <a:chExt cx="5030548" cy="1847715"/>
          </a:xfrm>
        </p:grpSpPr>
        <p:pic>
          <p:nvPicPr>
            <p:cNvPr id="150" name="Disrtibuzione di Boltzmann.png" descr="Disrtibuzione di Boltzmann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53254" y="3260223"/>
              <a:ext cx="2578102" cy="77431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18A1C713-6095-4001-BE79-7CDAFD463A14}"/>
                </a:ext>
              </a:extLst>
            </p:cNvPr>
            <p:cNvSpPr txBox="1"/>
            <p:nvPr/>
          </p:nvSpPr>
          <p:spPr>
            <a:xfrm>
              <a:off x="4053254" y="2186820"/>
              <a:ext cx="5030548" cy="98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180472" indent="-180472">
                <a:buSzPct val="100000"/>
                <a:buChar char="•"/>
                <a:defRPr sz="2000"/>
              </a:pPr>
              <a:r>
                <a:rPr lang="it-IT" dirty="0"/>
                <a:t>se ∆E ≤ 0 viene tenuta </a:t>
              </a:r>
            </a:p>
            <a:p>
              <a:pPr marL="180472" indent="-180472">
                <a:buSzPct val="100000"/>
                <a:buChar char="•"/>
                <a:defRPr sz="2000"/>
              </a:pPr>
              <a:r>
                <a:rPr lang="it-IT" dirty="0"/>
                <a:t>altrimenti viene tenuta con probabilità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pic>
        <p:nvPicPr>
          <p:cNvPr id="18" name="Immagine 17">
            <a:extLst>
              <a:ext uri="{FF2B5EF4-FFF2-40B4-BE49-F238E27FC236}">
                <a16:creationId xmlns:a16="http://schemas.microsoft.com/office/drawing/2014/main" id="{D8A09176-CC23-4EBD-9204-A9D44FE68D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581285"/>
            <a:ext cx="5579777" cy="3721919"/>
          </a:xfrm>
          <a:prstGeom prst="rect">
            <a:avLst/>
          </a:prstGeom>
        </p:spPr>
      </p:pic>
      <p:sp>
        <p:nvSpPr>
          <p:cNvPr id="19" name="Rettangolo 6">
            <a:extLst>
              <a:ext uri="{FF2B5EF4-FFF2-40B4-BE49-F238E27FC236}">
                <a16:creationId xmlns:a16="http://schemas.microsoft.com/office/drawing/2014/main" id="{F99AB58C-82C3-4D73-8B12-F5742AE35ED6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CasellaDiTesto 7">
            <a:extLst>
              <a:ext uri="{FF2B5EF4-FFF2-40B4-BE49-F238E27FC236}">
                <a16:creationId xmlns:a16="http://schemas.microsoft.com/office/drawing/2014/main" id="{EAA18F49-0431-4619-9222-1D2DA425DE30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7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21" name="CasellaDiTesto 10">
            <a:extLst>
              <a:ext uri="{FF2B5EF4-FFF2-40B4-BE49-F238E27FC236}">
                <a16:creationId xmlns:a16="http://schemas.microsoft.com/office/drawing/2014/main" id="{802EC07D-B064-413D-9190-CF1D0F9D5D07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487F18D-A2DA-473F-A976-9E4F41645E2D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AE480B5-9DD8-4075-BF17-14BD22C39735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CAC8139-8269-4369-97D6-1FB8DF94A92A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err="1">
                <a:solidFill>
                  <a:schemeClr val="bg1"/>
                </a:solidFill>
              </a:rPr>
              <a:t>Simulated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Annealing</a:t>
            </a:r>
            <a:endParaRPr lang="it-IT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err="1">
                <a:solidFill>
                  <a:schemeClr val="bg1"/>
                </a:solidFill>
              </a:rPr>
              <a:t>Simulated</a:t>
            </a:r>
            <a:r>
              <a:rPr lang="it-IT" b="1" dirty="0">
                <a:solidFill>
                  <a:schemeClr val="bg1"/>
                </a:solidFill>
              </a:rPr>
              <a:t> Quantum </a:t>
            </a:r>
            <a:r>
              <a:rPr lang="it-IT" b="1" dirty="0" err="1">
                <a:solidFill>
                  <a:schemeClr val="bg1"/>
                </a:solidFill>
              </a:rPr>
              <a:t>Annealing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C26DB0E-AA8D-451C-8351-4ADE0808E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3" y="1346170"/>
            <a:ext cx="2011366" cy="201136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A7F03F4-48C6-4CFE-94C0-A083B1C2C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29" y="1417634"/>
            <a:ext cx="2011366" cy="20113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0032FCB-0952-4DBF-BE7E-286B1B46E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996" y="1417634"/>
            <a:ext cx="2011366" cy="2011366"/>
          </a:xfrm>
          <a:prstGeom prst="rect">
            <a:avLst/>
          </a:prstGeom>
        </p:spPr>
      </p:pic>
      <p:pic>
        <p:nvPicPr>
          <p:cNvPr id="17" name="Immagine 16" descr="Immagine che contiene edificio&#10;&#10;Descrizione generata con affidabilità elevata">
            <a:extLst>
              <a:ext uri="{FF2B5EF4-FFF2-40B4-BE49-F238E27FC236}">
                <a16:creationId xmlns:a16="http://schemas.microsoft.com/office/drawing/2014/main" id="{26022D7F-482A-4416-92F9-B360AB888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4070956"/>
            <a:ext cx="3901440" cy="212750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1A3B27D-2F1B-4E81-93E7-219280EF9337}"/>
              </a:ext>
            </a:extLst>
          </p:cNvPr>
          <p:cNvSpPr txBox="1"/>
          <p:nvPr/>
        </p:nvSpPr>
        <p:spPr>
          <a:xfrm>
            <a:off x="908577" y="813989"/>
            <a:ext cx="1243285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&lt;PIMC&gt;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0056536-6EB3-4EAB-BBCB-E9FD622B99BC}"/>
              </a:ext>
            </a:extLst>
          </p:cNvPr>
          <p:cNvSpPr txBox="1"/>
          <p:nvPr/>
        </p:nvSpPr>
        <p:spPr>
          <a:xfrm>
            <a:off x="5311302" y="813989"/>
            <a:ext cx="1567220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&lt;CT-</a:t>
            </a:r>
            <a:r>
              <a:rPr kumimoji="0" lang="it-IT" sz="2800" b="1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SQA&gt;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E979043-990E-4926-9634-E20378EB4140}"/>
              </a:ext>
            </a:extLst>
          </p:cNvPr>
          <p:cNvSpPr txBox="1"/>
          <p:nvPr/>
        </p:nvSpPr>
        <p:spPr>
          <a:xfrm>
            <a:off x="9395849" y="813103"/>
            <a:ext cx="159568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&lt;DT-SQA&gt;</a:t>
            </a:r>
          </a:p>
        </p:txBody>
      </p:sp>
      <p:sp>
        <p:nvSpPr>
          <p:cNvPr id="21" name="Rettangolo 6">
            <a:extLst>
              <a:ext uri="{FF2B5EF4-FFF2-40B4-BE49-F238E27FC236}">
                <a16:creationId xmlns:a16="http://schemas.microsoft.com/office/drawing/2014/main" id="{45309E97-3A41-4436-AB29-64AAA11B09B0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CasellaDiTesto 7">
            <a:extLst>
              <a:ext uri="{FF2B5EF4-FFF2-40B4-BE49-F238E27FC236}">
                <a16:creationId xmlns:a16="http://schemas.microsoft.com/office/drawing/2014/main" id="{D8DA0A7A-67C0-41E4-B437-9AB6B96172E4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8</a:t>
            </a:r>
            <a:r>
              <a:rPr b="1" dirty="0"/>
              <a:t>/</a:t>
            </a:r>
            <a:r>
              <a:rPr lang="it-IT" b="1" dirty="0"/>
              <a:t>11</a:t>
            </a:r>
            <a:endParaRPr b="1" dirty="0"/>
          </a:p>
        </p:txBody>
      </p:sp>
      <p:sp>
        <p:nvSpPr>
          <p:cNvPr id="23" name="CasellaDiTesto 10">
            <a:extLst>
              <a:ext uri="{FF2B5EF4-FFF2-40B4-BE49-F238E27FC236}">
                <a16:creationId xmlns:a16="http://schemas.microsoft.com/office/drawing/2014/main" id="{A5280E4F-311B-4E6A-B7E8-9019B9C6C32F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2223410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Words>242</Words>
  <Application>Microsoft Office PowerPoint</Application>
  <PresentationFormat>Widescreen</PresentationFormat>
  <Paragraphs>102</Paragraphs>
  <Slides>16</Slides>
  <Notes>1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Wingdings 2</vt:lpstr>
      <vt:lpstr>HDOfficeLightV0</vt:lpstr>
      <vt:lpstr>SIMULATE ANNEALING  </vt:lpstr>
      <vt:lpstr>SIMULATE ANNEALING  </vt:lpstr>
      <vt:lpstr>SIMULATE ANNEALING  </vt:lpstr>
      <vt:lpstr>SIMULATE ANNEALING  </vt:lpstr>
      <vt:lpstr>Presentazione standard di PowerPoint</vt:lpstr>
      <vt:lpstr>Presentazione standard di PowerPoint</vt:lpstr>
      <vt:lpstr>Presentazione standard di PowerPoint</vt:lpstr>
      <vt:lpstr>SIMULATE ANNEALING  </vt:lpstr>
      <vt:lpstr>Presentazione standard di PowerPoint</vt:lpstr>
      <vt:lpstr>Presentazione standard di PowerPoint</vt:lpstr>
      <vt:lpstr>SIMULATE ANNEALING  </vt:lpstr>
      <vt:lpstr>SIMULATE ANNEALING  </vt:lpstr>
      <vt:lpstr>SIMULATE ANNEALING  </vt:lpstr>
      <vt:lpstr>SIMULATE ANNEALING  </vt:lpstr>
      <vt:lpstr>SIMULATE ANNEALING  </vt:lpstr>
      <vt:lpstr>SIMULATE ANNEALING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 ANNEALING</dc:title>
  <dc:creator>federico berra</dc:creator>
  <cp:lastModifiedBy>federico berra</cp:lastModifiedBy>
  <cp:revision>81</cp:revision>
  <dcterms:modified xsi:type="dcterms:W3CDTF">2018-09-12T18:40:59Z</dcterms:modified>
</cp:coreProperties>
</file>