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6" r:id="rId6"/>
    <p:sldId id="260" r:id="rId7"/>
    <p:sldId id="265" r:id="rId8"/>
    <p:sldId id="262"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 MEHDAOUI" initials="EM" lastIdx="1" clrIdx="0">
    <p:extLst>
      <p:ext uri="{19B8F6BF-5375-455C-9EA6-DF929625EA0E}">
        <p15:presenceInfo xmlns:p15="http://schemas.microsoft.com/office/powerpoint/2012/main" userId="53387694b80cee9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4" d="100"/>
          <a:sy n="64" d="100"/>
        </p:scale>
        <p:origin x="74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9B6AE8-167D-424A-B25A-F274E7247BC6}"/>
              </a:ext>
            </a:extLst>
          </p:cNvPr>
          <p:cNvSpPr>
            <a:spLocks noGrp="1"/>
          </p:cNvSpPr>
          <p:nvPr>
            <p:ph type="ctrTitle"/>
          </p:nvPr>
        </p:nvSpPr>
        <p:spPr>
          <a:xfrm>
            <a:off x="1552575" y="1041400"/>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767CEBD-7F4A-42E4-A746-7A977A89E5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1A67D31-8DF9-4513-BC02-EBFDB5887C0E}"/>
              </a:ext>
            </a:extLst>
          </p:cNvPr>
          <p:cNvSpPr>
            <a:spLocks noGrp="1"/>
          </p:cNvSpPr>
          <p:nvPr>
            <p:ph type="dt" sz="half" idx="10"/>
          </p:nvPr>
        </p:nvSpPr>
        <p:spPr/>
        <p:txBody>
          <a:bodyPr/>
          <a:lstStyle/>
          <a:p>
            <a:fld id="{DE7C42D3-BD04-4794-B00B-50B57CDE65F6}" type="datetimeFigureOut">
              <a:rPr lang="fr-FR" smtClean="0"/>
              <a:t>30/11/2024</a:t>
            </a:fld>
            <a:endParaRPr lang="fr-FR" dirty="0"/>
          </a:p>
        </p:txBody>
      </p:sp>
      <p:sp>
        <p:nvSpPr>
          <p:cNvPr id="5" name="Espace réservé du pied de page 4">
            <a:extLst>
              <a:ext uri="{FF2B5EF4-FFF2-40B4-BE49-F238E27FC236}">
                <a16:creationId xmlns:a16="http://schemas.microsoft.com/office/drawing/2014/main" id="{A8096DBE-ECF0-494C-9473-BB271263D573}"/>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E534F569-FC39-47EA-9A41-13537DD19043}"/>
              </a:ext>
            </a:extLst>
          </p:cNvPr>
          <p:cNvSpPr>
            <a:spLocks noGrp="1"/>
          </p:cNvSpPr>
          <p:nvPr>
            <p:ph type="sldNum" sz="quarter" idx="12"/>
          </p:nvPr>
        </p:nvSpPr>
        <p:spPr/>
        <p:txBody>
          <a:bodyPr/>
          <a:lstStyle/>
          <a:p>
            <a:fld id="{8DB839E1-A7A0-47EF-B342-A68F78FEF65B}" type="slidenum">
              <a:rPr lang="fr-FR" smtClean="0"/>
              <a:t>‹#›</a:t>
            </a:fld>
            <a:endParaRPr lang="fr-FR" dirty="0"/>
          </a:p>
        </p:txBody>
      </p:sp>
    </p:spTree>
    <p:extLst>
      <p:ext uri="{BB962C8B-B14F-4D97-AF65-F5344CB8AC3E}">
        <p14:creationId xmlns:p14="http://schemas.microsoft.com/office/powerpoint/2010/main" val="2524807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33C8EF-B6D0-46BF-86EF-A5B551B8E0E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5AD56E2-7FDB-4631-911C-B1D229692B3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7607D15-7AD4-46F7-B304-7EA8076A1EED}"/>
              </a:ext>
            </a:extLst>
          </p:cNvPr>
          <p:cNvSpPr>
            <a:spLocks noGrp="1"/>
          </p:cNvSpPr>
          <p:nvPr>
            <p:ph type="dt" sz="half" idx="10"/>
          </p:nvPr>
        </p:nvSpPr>
        <p:spPr/>
        <p:txBody>
          <a:bodyPr/>
          <a:lstStyle/>
          <a:p>
            <a:fld id="{DE7C42D3-BD04-4794-B00B-50B57CDE65F6}" type="datetimeFigureOut">
              <a:rPr lang="fr-FR" smtClean="0"/>
              <a:t>30/11/2024</a:t>
            </a:fld>
            <a:endParaRPr lang="fr-FR" dirty="0"/>
          </a:p>
        </p:txBody>
      </p:sp>
      <p:sp>
        <p:nvSpPr>
          <p:cNvPr id="5" name="Espace réservé du pied de page 4">
            <a:extLst>
              <a:ext uri="{FF2B5EF4-FFF2-40B4-BE49-F238E27FC236}">
                <a16:creationId xmlns:a16="http://schemas.microsoft.com/office/drawing/2014/main" id="{2810F383-BAC8-4812-B38B-0C9EE558AA1C}"/>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AC1A2AB3-3E07-4E8C-9C08-A37DA2266FFA}"/>
              </a:ext>
            </a:extLst>
          </p:cNvPr>
          <p:cNvSpPr>
            <a:spLocks noGrp="1"/>
          </p:cNvSpPr>
          <p:nvPr>
            <p:ph type="sldNum" sz="quarter" idx="12"/>
          </p:nvPr>
        </p:nvSpPr>
        <p:spPr/>
        <p:txBody>
          <a:bodyPr/>
          <a:lstStyle/>
          <a:p>
            <a:fld id="{8DB839E1-A7A0-47EF-B342-A68F78FEF65B}" type="slidenum">
              <a:rPr lang="fr-FR" smtClean="0"/>
              <a:t>‹#›</a:t>
            </a:fld>
            <a:endParaRPr lang="fr-FR" dirty="0"/>
          </a:p>
        </p:txBody>
      </p:sp>
    </p:spTree>
    <p:extLst>
      <p:ext uri="{BB962C8B-B14F-4D97-AF65-F5344CB8AC3E}">
        <p14:creationId xmlns:p14="http://schemas.microsoft.com/office/powerpoint/2010/main" val="3776397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70310EA-03CF-4576-B450-B54684C77A6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F2A9FDD-DB1C-499B-AB1B-E09BF60E091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CA26206-8E3F-4EFA-B08D-70AEA6063AAB}"/>
              </a:ext>
            </a:extLst>
          </p:cNvPr>
          <p:cNvSpPr>
            <a:spLocks noGrp="1"/>
          </p:cNvSpPr>
          <p:nvPr>
            <p:ph type="dt" sz="half" idx="10"/>
          </p:nvPr>
        </p:nvSpPr>
        <p:spPr/>
        <p:txBody>
          <a:bodyPr/>
          <a:lstStyle/>
          <a:p>
            <a:fld id="{DE7C42D3-BD04-4794-B00B-50B57CDE65F6}" type="datetimeFigureOut">
              <a:rPr lang="fr-FR" smtClean="0"/>
              <a:t>30/11/2024</a:t>
            </a:fld>
            <a:endParaRPr lang="fr-FR" dirty="0"/>
          </a:p>
        </p:txBody>
      </p:sp>
      <p:sp>
        <p:nvSpPr>
          <p:cNvPr id="5" name="Espace réservé du pied de page 4">
            <a:extLst>
              <a:ext uri="{FF2B5EF4-FFF2-40B4-BE49-F238E27FC236}">
                <a16:creationId xmlns:a16="http://schemas.microsoft.com/office/drawing/2014/main" id="{94868710-5F47-4482-A0E7-A9125A1A0BEA}"/>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50702744-3AE3-43CD-AC47-6C9D62885AE4}"/>
              </a:ext>
            </a:extLst>
          </p:cNvPr>
          <p:cNvSpPr>
            <a:spLocks noGrp="1"/>
          </p:cNvSpPr>
          <p:nvPr>
            <p:ph type="sldNum" sz="quarter" idx="12"/>
          </p:nvPr>
        </p:nvSpPr>
        <p:spPr/>
        <p:txBody>
          <a:bodyPr/>
          <a:lstStyle/>
          <a:p>
            <a:fld id="{8DB839E1-A7A0-47EF-B342-A68F78FEF65B}" type="slidenum">
              <a:rPr lang="fr-FR" smtClean="0"/>
              <a:t>‹#›</a:t>
            </a:fld>
            <a:endParaRPr lang="fr-FR" dirty="0"/>
          </a:p>
        </p:txBody>
      </p:sp>
    </p:spTree>
    <p:extLst>
      <p:ext uri="{BB962C8B-B14F-4D97-AF65-F5344CB8AC3E}">
        <p14:creationId xmlns:p14="http://schemas.microsoft.com/office/powerpoint/2010/main" val="2901860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1F86F1-BDAE-4E1B-A0B2-F00D6F34466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05209D1-D643-48A1-93A5-EB80453BC84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F3F8A7D-6178-4533-BAD9-34C67DB89760}"/>
              </a:ext>
            </a:extLst>
          </p:cNvPr>
          <p:cNvSpPr>
            <a:spLocks noGrp="1"/>
          </p:cNvSpPr>
          <p:nvPr>
            <p:ph type="dt" sz="half" idx="10"/>
          </p:nvPr>
        </p:nvSpPr>
        <p:spPr/>
        <p:txBody>
          <a:bodyPr/>
          <a:lstStyle/>
          <a:p>
            <a:fld id="{DE7C42D3-BD04-4794-B00B-50B57CDE65F6}" type="datetimeFigureOut">
              <a:rPr lang="fr-FR" smtClean="0"/>
              <a:t>30/11/2024</a:t>
            </a:fld>
            <a:endParaRPr lang="fr-FR" dirty="0"/>
          </a:p>
        </p:txBody>
      </p:sp>
      <p:sp>
        <p:nvSpPr>
          <p:cNvPr id="5" name="Espace réservé du pied de page 4">
            <a:extLst>
              <a:ext uri="{FF2B5EF4-FFF2-40B4-BE49-F238E27FC236}">
                <a16:creationId xmlns:a16="http://schemas.microsoft.com/office/drawing/2014/main" id="{608FA302-B1E1-490B-9A36-039C44300934}"/>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02DBF2CB-C314-4D1C-82CD-EB580545382E}"/>
              </a:ext>
            </a:extLst>
          </p:cNvPr>
          <p:cNvSpPr>
            <a:spLocks noGrp="1"/>
          </p:cNvSpPr>
          <p:nvPr>
            <p:ph type="sldNum" sz="quarter" idx="12"/>
          </p:nvPr>
        </p:nvSpPr>
        <p:spPr/>
        <p:txBody>
          <a:bodyPr/>
          <a:lstStyle/>
          <a:p>
            <a:fld id="{8DB839E1-A7A0-47EF-B342-A68F78FEF65B}" type="slidenum">
              <a:rPr lang="fr-FR" smtClean="0"/>
              <a:t>‹#›</a:t>
            </a:fld>
            <a:endParaRPr lang="fr-FR" dirty="0"/>
          </a:p>
        </p:txBody>
      </p:sp>
    </p:spTree>
    <p:extLst>
      <p:ext uri="{BB962C8B-B14F-4D97-AF65-F5344CB8AC3E}">
        <p14:creationId xmlns:p14="http://schemas.microsoft.com/office/powerpoint/2010/main" val="152780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0B1BE1-F276-47D5-8E03-75F6DBDA098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BB06220-EF67-4EA2-A5F9-5DD8EC3791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0A60655-0B62-42BA-BFD0-18FB1230DAFE}"/>
              </a:ext>
            </a:extLst>
          </p:cNvPr>
          <p:cNvSpPr>
            <a:spLocks noGrp="1"/>
          </p:cNvSpPr>
          <p:nvPr>
            <p:ph type="dt" sz="half" idx="10"/>
          </p:nvPr>
        </p:nvSpPr>
        <p:spPr/>
        <p:txBody>
          <a:bodyPr/>
          <a:lstStyle/>
          <a:p>
            <a:fld id="{DE7C42D3-BD04-4794-B00B-50B57CDE65F6}" type="datetimeFigureOut">
              <a:rPr lang="fr-FR" smtClean="0"/>
              <a:t>30/11/2024</a:t>
            </a:fld>
            <a:endParaRPr lang="fr-FR" dirty="0"/>
          </a:p>
        </p:txBody>
      </p:sp>
      <p:sp>
        <p:nvSpPr>
          <p:cNvPr id="5" name="Espace réservé du pied de page 4">
            <a:extLst>
              <a:ext uri="{FF2B5EF4-FFF2-40B4-BE49-F238E27FC236}">
                <a16:creationId xmlns:a16="http://schemas.microsoft.com/office/drawing/2014/main" id="{BDF0D680-6DE7-4D21-96E0-EBC1C1977C86}"/>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DABE421A-1E70-4CBA-BBFD-6A45A261B4BA}"/>
              </a:ext>
            </a:extLst>
          </p:cNvPr>
          <p:cNvSpPr>
            <a:spLocks noGrp="1"/>
          </p:cNvSpPr>
          <p:nvPr>
            <p:ph type="sldNum" sz="quarter" idx="12"/>
          </p:nvPr>
        </p:nvSpPr>
        <p:spPr/>
        <p:txBody>
          <a:bodyPr/>
          <a:lstStyle/>
          <a:p>
            <a:fld id="{8DB839E1-A7A0-47EF-B342-A68F78FEF65B}" type="slidenum">
              <a:rPr lang="fr-FR" smtClean="0"/>
              <a:t>‹#›</a:t>
            </a:fld>
            <a:endParaRPr lang="fr-FR" dirty="0"/>
          </a:p>
        </p:txBody>
      </p:sp>
    </p:spTree>
    <p:extLst>
      <p:ext uri="{BB962C8B-B14F-4D97-AF65-F5344CB8AC3E}">
        <p14:creationId xmlns:p14="http://schemas.microsoft.com/office/powerpoint/2010/main" val="223470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25C1D5-67B2-4A37-AAE2-114B03B208E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1ED835C-0C87-4FED-A1DE-B3B58C38665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C037B77-D389-4025-B905-CBB0F8AF29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1B76D47-71DA-499A-9AA4-A7E1FB6F938C}"/>
              </a:ext>
            </a:extLst>
          </p:cNvPr>
          <p:cNvSpPr>
            <a:spLocks noGrp="1"/>
          </p:cNvSpPr>
          <p:nvPr>
            <p:ph type="dt" sz="half" idx="10"/>
          </p:nvPr>
        </p:nvSpPr>
        <p:spPr/>
        <p:txBody>
          <a:bodyPr/>
          <a:lstStyle/>
          <a:p>
            <a:fld id="{DE7C42D3-BD04-4794-B00B-50B57CDE65F6}" type="datetimeFigureOut">
              <a:rPr lang="fr-FR" smtClean="0"/>
              <a:t>30/11/2024</a:t>
            </a:fld>
            <a:endParaRPr lang="fr-FR" dirty="0"/>
          </a:p>
        </p:txBody>
      </p:sp>
      <p:sp>
        <p:nvSpPr>
          <p:cNvPr id="6" name="Espace réservé du pied de page 5">
            <a:extLst>
              <a:ext uri="{FF2B5EF4-FFF2-40B4-BE49-F238E27FC236}">
                <a16:creationId xmlns:a16="http://schemas.microsoft.com/office/drawing/2014/main" id="{EA132878-0D30-442F-99A8-85B02C22AD42}"/>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5A6A72F6-18E9-40B2-9E44-6B245D9B5E3A}"/>
              </a:ext>
            </a:extLst>
          </p:cNvPr>
          <p:cNvSpPr>
            <a:spLocks noGrp="1"/>
          </p:cNvSpPr>
          <p:nvPr>
            <p:ph type="sldNum" sz="quarter" idx="12"/>
          </p:nvPr>
        </p:nvSpPr>
        <p:spPr/>
        <p:txBody>
          <a:bodyPr/>
          <a:lstStyle/>
          <a:p>
            <a:fld id="{8DB839E1-A7A0-47EF-B342-A68F78FEF65B}" type="slidenum">
              <a:rPr lang="fr-FR" smtClean="0"/>
              <a:t>‹#›</a:t>
            </a:fld>
            <a:endParaRPr lang="fr-FR" dirty="0"/>
          </a:p>
        </p:txBody>
      </p:sp>
    </p:spTree>
    <p:extLst>
      <p:ext uri="{BB962C8B-B14F-4D97-AF65-F5344CB8AC3E}">
        <p14:creationId xmlns:p14="http://schemas.microsoft.com/office/powerpoint/2010/main" val="2361056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C07C03-1AD2-4C26-BAC0-0020A149D9B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5BE8D31-7605-4ED9-A553-5D6E3EC5A9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A518171-53DB-48AB-9106-7C3A854196C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7CDA95C-DB2A-421F-9550-42D889464F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87FDAF8-06AD-47EA-8084-34380C6DB54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19884EB-3D7B-45A7-B760-263442481353}"/>
              </a:ext>
            </a:extLst>
          </p:cNvPr>
          <p:cNvSpPr>
            <a:spLocks noGrp="1"/>
          </p:cNvSpPr>
          <p:nvPr>
            <p:ph type="dt" sz="half" idx="10"/>
          </p:nvPr>
        </p:nvSpPr>
        <p:spPr/>
        <p:txBody>
          <a:bodyPr/>
          <a:lstStyle/>
          <a:p>
            <a:fld id="{DE7C42D3-BD04-4794-B00B-50B57CDE65F6}" type="datetimeFigureOut">
              <a:rPr lang="fr-FR" smtClean="0"/>
              <a:t>30/11/2024</a:t>
            </a:fld>
            <a:endParaRPr lang="fr-FR" dirty="0"/>
          </a:p>
        </p:txBody>
      </p:sp>
      <p:sp>
        <p:nvSpPr>
          <p:cNvPr id="8" name="Espace réservé du pied de page 7">
            <a:extLst>
              <a:ext uri="{FF2B5EF4-FFF2-40B4-BE49-F238E27FC236}">
                <a16:creationId xmlns:a16="http://schemas.microsoft.com/office/drawing/2014/main" id="{06B04E19-4492-4D4F-AF1B-5D3C14F4A128}"/>
              </a:ext>
            </a:extLst>
          </p:cNvPr>
          <p:cNvSpPr>
            <a:spLocks noGrp="1"/>
          </p:cNvSpPr>
          <p:nvPr>
            <p:ph type="ftr" sz="quarter" idx="11"/>
          </p:nvPr>
        </p:nvSpPr>
        <p:spPr/>
        <p:txBody>
          <a:bodyPr/>
          <a:lstStyle/>
          <a:p>
            <a:endParaRPr lang="fr-FR" dirty="0"/>
          </a:p>
        </p:txBody>
      </p:sp>
      <p:sp>
        <p:nvSpPr>
          <p:cNvPr id="9" name="Espace réservé du numéro de diapositive 8">
            <a:extLst>
              <a:ext uri="{FF2B5EF4-FFF2-40B4-BE49-F238E27FC236}">
                <a16:creationId xmlns:a16="http://schemas.microsoft.com/office/drawing/2014/main" id="{2877406B-977B-435E-8C94-E104457F5DC5}"/>
              </a:ext>
            </a:extLst>
          </p:cNvPr>
          <p:cNvSpPr>
            <a:spLocks noGrp="1"/>
          </p:cNvSpPr>
          <p:nvPr>
            <p:ph type="sldNum" sz="quarter" idx="12"/>
          </p:nvPr>
        </p:nvSpPr>
        <p:spPr/>
        <p:txBody>
          <a:bodyPr/>
          <a:lstStyle/>
          <a:p>
            <a:fld id="{8DB839E1-A7A0-47EF-B342-A68F78FEF65B}" type="slidenum">
              <a:rPr lang="fr-FR" smtClean="0"/>
              <a:t>‹#›</a:t>
            </a:fld>
            <a:endParaRPr lang="fr-FR" dirty="0"/>
          </a:p>
        </p:txBody>
      </p:sp>
    </p:spTree>
    <p:extLst>
      <p:ext uri="{BB962C8B-B14F-4D97-AF65-F5344CB8AC3E}">
        <p14:creationId xmlns:p14="http://schemas.microsoft.com/office/powerpoint/2010/main" val="3667391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182FE6-F937-470F-87D9-04A7651F0EB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C5B24D4-47F8-48C8-904E-6BBCD9291301}"/>
              </a:ext>
            </a:extLst>
          </p:cNvPr>
          <p:cNvSpPr>
            <a:spLocks noGrp="1"/>
          </p:cNvSpPr>
          <p:nvPr>
            <p:ph type="dt" sz="half" idx="10"/>
          </p:nvPr>
        </p:nvSpPr>
        <p:spPr/>
        <p:txBody>
          <a:bodyPr/>
          <a:lstStyle/>
          <a:p>
            <a:fld id="{DE7C42D3-BD04-4794-B00B-50B57CDE65F6}" type="datetimeFigureOut">
              <a:rPr lang="fr-FR" smtClean="0"/>
              <a:t>30/11/2024</a:t>
            </a:fld>
            <a:endParaRPr lang="fr-FR" dirty="0"/>
          </a:p>
        </p:txBody>
      </p:sp>
      <p:sp>
        <p:nvSpPr>
          <p:cNvPr id="4" name="Espace réservé du pied de page 3">
            <a:extLst>
              <a:ext uri="{FF2B5EF4-FFF2-40B4-BE49-F238E27FC236}">
                <a16:creationId xmlns:a16="http://schemas.microsoft.com/office/drawing/2014/main" id="{E42C0431-C71E-46D9-A677-C7AE21E3192D}"/>
              </a:ext>
            </a:extLst>
          </p:cNvPr>
          <p:cNvSpPr>
            <a:spLocks noGrp="1"/>
          </p:cNvSpPr>
          <p:nvPr>
            <p:ph type="ftr" sz="quarter" idx="11"/>
          </p:nvPr>
        </p:nvSpPr>
        <p:spPr/>
        <p:txBody>
          <a:bodyPr/>
          <a:lstStyle/>
          <a:p>
            <a:endParaRPr lang="fr-FR" dirty="0"/>
          </a:p>
        </p:txBody>
      </p:sp>
      <p:sp>
        <p:nvSpPr>
          <p:cNvPr id="5" name="Espace réservé du numéro de diapositive 4">
            <a:extLst>
              <a:ext uri="{FF2B5EF4-FFF2-40B4-BE49-F238E27FC236}">
                <a16:creationId xmlns:a16="http://schemas.microsoft.com/office/drawing/2014/main" id="{121DA6A1-1F38-4F97-9EE8-913972F44F99}"/>
              </a:ext>
            </a:extLst>
          </p:cNvPr>
          <p:cNvSpPr>
            <a:spLocks noGrp="1"/>
          </p:cNvSpPr>
          <p:nvPr>
            <p:ph type="sldNum" sz="quarter" idx="12"/>
          </p:nvPr>
        </p:nvSpPr>
        <p:spPr/>
        <p:txBody>
          <a:bodyPr/>
          <a:lstStyle/>
          <a:p>
            <a:fld id="{8DB839E1-A7A0-47EF-B342-A68F78FEF65B}" type="slidenum">
              <a:rPr lang="fr-FR" smtClean="0"/>
              <a:t>‹#›</a:t>
            </a:fld>
            <a:endParaRPr lang="fr-FR" dirty="0"/>
          </a:p>
        </p:txBody>
      </p:sp>
    </p:spTree>
    <p:extLst>
      <p:ext uri="{BB962C8B-B14F-4D97-AF65-F5344CB8AC3E}">
        <p14:creationId xmlns:p14="http://schemas.microsoft.com/office/powerpoint/2010/main" val="1117080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564C5AD-D0DF-49EA-B32C-D0ED849F2E52}"/>
              </a:ext>
            </a:extLst>
          </p:cNvPr>
          <p:cNvSpPr>
            <a:spLocks noGrp="1"/>
          </p:cNvSpPr>
          <p:nvPr>
            <p:ph type="dt" sz="half" idx="10"/>
          </p:nvPr>
        </p:nvSpPr>
        <p:spPr/>
        <p:txBody>
          <a:bodyPr/>
          <a:lstStyle/>
          <a:p>
            <a:fld id="{DE7C42D3-BD04-4794-B00B-50B57CDE65F6}" type="datetimeFigureOut">
              <a:rPr lang="fr-FR" smtClean="0"/>
              <a:t>30/11/2024</a:t>
            </a:fld>
            <a:endParaRPr lang="fr-FR" dirty="0"/>
          </a:p>
        </p:txBody>
      </p:sp>
      <p:sp>
        <p:nvSpPr>
          <p:cNvPr id="3" name="Espace réservé du pied de page 2">
            <a:extLst>
              <a:ext uri="{FF2B5EF4-FFF2-40B4-BE49-F238E27FC236}">
                <a16:creationId xmlns:a16="http://schemas.microsoft.com/office/drawing/2014/main" id="{41871485-329F-4D1B-99BB-E2FE9154BAB0}"/>
              </a:ext>
            </a:extLst>
          </p:cNvPr>
          <p:cNvSpPr>
            <a:spLocks noGrp="1"/>
          </p:cNvSpPr>
          <p:nvPr>
            <p:ph type="ftr" sz="quarter" idx="1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6855782B-E3C0-4127-BD69-969B19F8FE22}"/>
              </a:ext>
            </a:extLst>
          </p:cNvPr>
          <p:cNvSpPr>
            <a:spLocks noGrp="1"/>
          </p:cNvSpPr>
          <p:nvPr>
            <p:ph type="sldNum" sz="quarter" idx="12"/>
          </p:nvPr>
        </p:nvSpPr>
        <p:spPr/>
        <p:txBody>
          <a:bodyPr/>
          <a:lstStyle/>
          <a:p>
            <a:fld id="{8DB839E1-A7A0-47EF-B342-A68F78FEF65B}" type="slidenum">
              <a:rPr lang="fr-FR" smtClean="0"/>
              <a:t>‹#›</a:t>
            </a:fld>
            <a:endParaRPr lang="fr-FR" dirty="0"/>
          </a:p>
        </p:txBody>
      </p:sp>
    </p:spTree>
    <p:extLst>
      <p:ext uri="{BB962C8B-B14F-4D97-AF65-F5344CB8AC3E}">
        <p14:creationId xmlns:p14="http://schemas.microsoft.com/office/powerpoint/2010/main" val="180141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742544-54D7-4641-840D-102817582B4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078A9F0-F6DF-4CC3-8705-E53F7E9BD5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398B702-C4E5-4470-AB07-13A0552F37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07641A7-A843-432E-8795-71DA7D9FB488}"/>
              </a:ext>
            </a:extLst>
          </p:cNvPr>
          <p:cNvSpPr>
            <a:spLocks noGrp="1"/>
          </p:cNvSpPr>
          <p:nvPr>
            <p:ph type="dt" sz="half" idx="10"/>
          </p:nvPr>
        </p:nvSpPr>
        <p:spPr/>
        <p:txBody>
          <a:bodyPr/>
          <a:lstStyle/>
          <a:p>
            <a:fld id="{DE7C42D3-BD04-4794-B00B-50B57CDE65F6}" type="datetimeFigureOut">
              <a:rPr lang="fr-FR" smtClean="0"/>
              <a:t>30/11/2024</a:t>
            </a:fld>
            <a:endParaRPr lang="fr-FR" dirty="0"/>
          </a:p>
        </p:txBody>
      </p:sp>
      <p:sp>
        <p:nvSpPr>
          <p:cNvPr id="6" name="Espace réservé du pied de page 5">
            <a:extLst>
              <a:ext uri="{FF2B5EF4-FFF2-40B4-BE49-F238E27FC236}">
                <a16:creationId xmlns:a16="http://schemas.microsoft.com/office/drawing/2014/main" id="{178CB221-1208-47A9-875F-5603A8E5FB11}"/>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E6F346D4-272F-49D5-95C4-D9912750B1C7}"/>
              </a:ext>
            </a:extLst>
          </p:cNvPr>
          <p:cNvSpPr>
            <a:spLocks noGrp="1"/>
          </p:cNvSpPr>
          <p:nvPr>
            <p:ph type="sldNum" sz="quarter" idx="12"/>
          </p:nvPr>
        </p:nvSpPr>
        <p:spPr/>
        <p:txBody>
          <a:bodyPr/>
          <a:lstStyle/>
          <a:p>
            <a:fld id="{8DB839E1-A7A0-47EF-B342-A68F78FEF65B}" type="slidenum">
              <a:rPr lang="fr-FR" smtClean="0"/>
              <a:t>‹#›</a:t>
            </a:fld>
            <a:endParaRPr lang="fr-FR" dirty="0"/>
          </a:p>
        </p:txBody>
      </p:sp>
    </p:spTree>
    <p:extLst>
      <p:ext uri="{BB962C8B-B14F-4D97-AF65-F5344CB8AC3E}">
        <p14:creationId xmlns:p14="http://schemas.microsoft.com/office/powerpoint/2010/main" val="3103894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AFC2A8-9C03-48FB-9F35-32CB967C08C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D0967D8-0C46-4528-BC40-0E6CA28DB6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a:extLst>
              <a:ext uri="{FF2B5EF4-FFF2-40B4-BE49-F238E27FC236}">
                <a16:creationId xmlns:a16="http://schemas.microsoft.com/office/drawing/2014/main" id="{BAF9E42B-4E30-47AD-A695-75485344EB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DC68B6D-99E5-4A25-A2B1-DFBD8BE8732D}"/>
              </a:ext>
            </a:extLst>
          </p:cNvPr>
          <p:cNvSpPr>
            <a:spLocks noGrp="1"/>
          </p:cNvSpPr>
          <p:nvPr>
            <p:ph type="dt" sz="half" idx="10"/>
          </p:nvPr>
        </p:nvSpPr>
        <p:spPr/>
        <p:txBody>
          <a:bodyPr/>
          <a:lstStyle/>
          <a:p>
            <a:fld id="{DE7C42D3-BD04-4794-B00B-50B57CDE65F6}" type="datetimeFigureOut">
              <a:rPr lang="fr-FR" smtClean="0"/>
              <a:t>30/11/2024</a:t>
            </a:fld>
            <a:endParaRPr lang="fr-FR" dirty="0"/>
          </a:p>
        </p:txBody>
      </p:sp>
      <p:sp>
        <p:nvSpPr>
          <p:cNvPr id="6" name="Espace réservé du pied de page 5">
            <a:extLst>
              <a:ext uri="{FF2B5EF4-FFF2-40B4-BE49-F238E27FC236}">
                <a16:creationId xmlns:a16="http://schemas.microsoft.com/office/drawing/2014/main" id="{5DCFF7F3-88EE-4CC4-90BE-D52AE9EBA1B0}"/>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B0B0E724-EAD7-4497-BF0E-B1AB97360D79}"/>
              </a:ext>
            </a:extLst>
          </p:cNvPr>
          <p:cNvSpPr>
            <a:spLocks noGrp="1"/>
          </p:cNvSpPr>
          <p:nvPr>
            <p:ph type="sldNum" sz="quarter" idx="12"/>
          </p:nvPr>
        </p:nvSpPr>
        <p:spPr/>
        <p:txBody>
          <a:bodyPr/>
          <a:lstStyle/>
          <a:p>
            <a:fld id="{8DB839E1-A7A0-47EF-B342-A68F78FEF65B}" type="slidenum">
              <a:rPr lang="fr-FR" smtClean="0"/>
              <a:t>‹#›</a:t>
            </a:fld>
            <a:endParaRPr lang="fr-FR" dirty="0"/>
          </a:p>
        </p:txBody>
      </p:sp>
    </p:spTree>
    <p:extLst>
      <p:ext uri="{BB962C8B-B14F-4D97-AF65-F5344CB8AC3E}">
        <p14:creationId xmlns:p14="http://schemas.microsoft.com/office/powerpoint/2010/main" val="251105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2ED8CEB-9FA6-4F46-9966-887938319B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DEB11B6-443C-4F41-B030-39A58B636A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ECF7200-9E3A-4DFE-86D3-87E2049F77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7C42D3-BD04-4794-B00B-50B57CDE65F6}" type="datetimeFigureOut">
              <a:rPr lang="fr-FR" smtClean="0"/>
              <a:t>30/11/2024</a:t>
            </a:fld>
            <a:endParaRPr lang="fr-FR" dirty="0"/>
          </a:p>
        </p:txBody>
      </p:sp>
      <p:sp>
        <p:nvSpPr>
          <p:cNvPr id="5" name="Espace réservé du pied de page 4">
            <a:extLst>
              <a:ext uri="{FF2B5EF4-FFF2-40B4-BE49-F238E27FC236}">
                <a16:creationId xmlns:a16="http://schemas.microsoft.com/office/drawing/2014/main" id="{74D1817C-FF5F-445E-BEA5-165B76B287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a:extLst>
              <a:ext uri="{FF2B5EF4-FFF2-40B4-BE49-F238E27FC236}">
                <a16:creationId xmlns:a16="http://schemas.microsoft.com/office/drawing/2014/main" id="{2F35A856-BFE7-4772-B71F-8274B3B73B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B839E1-A7A0-47EF-B342-A68F78FEF65B}" type="slidenum">
              <a:rPr lang="fr-FR" smtClean="0"/>
              <a:t>‹#›</a:t>
            </a:fld>
            <a:endParaRPr lang="fr-FR" dirty="0"/>
          </a:p>
        </p:txBody>
      </p:sp>
    </p:spTree>
    <p:extLst>
      <p:ext uri="{BB962C8B-B14F-4D97-AF65-F5344CB8AC3E}">
        <p14:creationId xmlns:p14="http://schemas.microsoft.com/office/powerpoint/2010/main" val="2100102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1C1CF4B-442A-4C11-A4DE-EE254EAD7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Image 8">
            <a:extLst>
              <a:ext uri="{FF2B5EF4-FFF2-40B4-BE49-F238E27FC236}">
                <a16:creationId xmlns:a16="http://schemas.microsoft.com/office/drawing/2014/main" id="{42254B12-0CDF-4472-AFC6-8ABF9C921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03" y="-106168"/>
            <a:ext cx="2618072" cy="3371539"/>
          </a:xfrm>
          <a:prstGeom prst="rect">
            <a:avLst/>
          </a:prstGeom>
          <a:ln>
            <a:noFill/>
          </a:ln>
          <a:effectLst>
            <a:outerShdw blurRad="292100" dist="139700" dir="2700000" algn="tl" rotWithShape="0">
              <a:srgbClr val="333333">
                <a:alpha val="65000"/>
              </a:srgbClr>
            </a:outerShdw>
          </a:effectLst>
        </p:spPr>
      </p:pic>
      <p:pic>
        <p:nvPicPr>
          <p:cNvPr id="11" name="Image 10">
            <a:extLst>
              <a:ext uri="{FF2B5EF4-FFF2-40B4-BE49-F238E27FC236}">
                <a16:creationId xmlns:a16="http://schemas.microsoft.com/office/drawing/2014/main" id="{B897AF53-93F5-45DE-882D-360990657B0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7050022" y="346509"/>
            <a:ext cx="4845744" cy="1889199"/>
          </a:xfrm>
          <a:prstGeom prst="rect">
            <a:avLst/>
          </a:prstGeom>
          <a:ln>
            <a:noFill/>
          </a:ln>
          <a:effectLst>
            <a:outerShdw blurRad="292100" dist="139700" dir="2700000" algn="tl" rotWithShape="0">
              <a:srgbClr val="333333">
                <a:alpha val="65000"/>
              </a:srgbClr>
            </a:outerShdw>
          </a:effectLst>
        </p:spPr>
      </p:pic>
      <p:sp>
        <p:nvSpPr>
          <p:cNvPr id="12" name="ZoneTexte 11">
            <a:extLst>
              <a:ext uri="{FF2B5EF4-FFF2-40B4-BE49-F238E27FC236}">
                <a16:creationId xmlns:a16="http://schemas.microsoft.com/office/drawing/2014/main" id="{525A68C5-A645-4577-A555-5D51763C6B34}"/>
              </a:ext>
            </a:extLst>
          </p:cNvPr>
          <p:cNvSpPr txBox="1"/>
          <p:nvPr/>
        </p:nvSpPr>
        <p:spPr>
          <a:xfrm>
            <a:off x="1193533" y="2798175"/>
            <a:ext cx="10318281" cy="2646878"/>
          </a:xfrm>
          <a:prstGeom prst="rect">
            <a:avLst/>
          </a:prstGeom>
          <a:noFill/>
        </p:spPr>
        <p:txBody>
          <a:bodyPr wrap="square" rtlCol="0">
            <a:spAutoFit/>
          </a:bodyPr>
          <a:lstStyle/>
          <a:p>
            <a:r>
              <a:rPr lang="en-CA" sz="16600" b="1" i="1" dirty="0">
                <a:solidFill>
                  <a:schemeClr val="bg1"/>
                </a:solidFill>
              </a:rPr>
              <a:t>CRiot FSBM</a:t>
            </a:r>
            <a:endParaRPr lang="fr-FR" sz="16600" b="1" i="1" dirty="0">
              <a:solidFill>
                <a:schemeClr val="bg1"/>
              </a:solidFill>
            </a:endParaRPr>
          </a:p>
        </p:txBody>
      </p:sp>
    </p:spTree>
    <p:extLst>
      <p:ext uri="{BB962C8B-B14F-4D97-AF65-F5344CB8AC3E}">
        <p14:creationId xmlns:p14="http://schemas.microsoft.com/office/powerpoint/2010/main" val="402920756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1C1CF4B-442A-4C11-A4DE-EE254EAD7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ZoneTexte 1">
            <a:extLst>
              <a:ext uri="{FF2B5EF4-FFF2-40B4-BE49-F238E27FC236}">
                <a16:creationId xmlns:a16="http://schemas.microsoft.com/office/drawing/2014/main" id="{C364233E-5616-4494-853A-501DB9F6FEA9}"/>
              </a:ext>
            </a:extLst>
          </p:cNvPr>
          <p:cNvSpPr txBox="1"/>
          <p:nvPr/>
        </p:nvSpPr>
        <p:spPr>
          <a:xfrm>
            <a:off x="1659276" y="2133056"/>
            <a:ext cx="9419401" cy="3785652"/>
          </a:xfrm>
          <a:prstGeom prst="rect">
            <a:avLst/>
          </a:prstGeom>
          <a:noFill/>
        </p:spPr>
        <p:txBody>
          <a:bodyPr wrap="square" rtlCol="0">
            <a:spAutoFit/>
          </a:bodyPr>
          <a:lstStyle/>
          <a:p>
            <a:pPr>
              <a:buClr>
                <a:schemeClr val="bg1"/>
              </a:buClr>
              <a:buSzPct val="106000"/>
            </a:pPr>
            <a:r>
              <a:rPr lang="fr-FR" sz="2000" b="1" i="1" dirty="0" err="1">
                <a:solidFill>
                  <a:schemeClr val="bg1"/>
                </a:solidFill>
              </a:rPr>
              <a:t>CRiot</a:t>
            </a:r>
            <a:r>
              <a:rPr lang="fr-FR" sz="2000" b="1" i="1" dirty="0">
                <a:solidFill>
                  <a:schemeClr val="bg1"/>
                </a:solidFill>
              </a:rPr>
              <a:t> FSBM et son objectif : </a:t>
            </a:r>
          </a:p>
          <a:p>
            <a:pPr marL="285750" indent="-285750">
              <a:buClr>
                <a:schemeClr val="bg1"/>
              </a:buClr>
              <a:buSzPct val="106000"/>
              <a:buFont typeface="Arial" panose="020B0604020202020204" pitchFamily="34" charset="0"/>
              <a:buChar char="•"/>
            </a:pPr>
            <a:r>
              <a:rPr lang="fr-FR" sz="2000" b="1" i="1" dirty="0" err="1">
                <a:solidFill>
                  <a:schemeClr val="bg1"/>
                </a:solidFill>
              </a:rPr>
              <a:t>CRiot</a:t>
            </a:r>
            <a:r>
              <a:rPr lang="fr-FR" sz="2000" b="1" i="1" dirty="0">
                <a:solidFill>
                  <a:schemeClr val="bg1"/>
                </a:solidFill>
              </a:rPr>
              <a:t> FSBM est un club scolaire axé sur la robotique et l'Internet des objets (IoT), visant à promouvoir l'innovation à travers des projets pratiques et des ateliers. Nous cherchons à inspirer la créativité, développer des compétences techniques et résoudre des défis réels.  </a:t>
            </a:r>
          </a:p>
          <a:p>
            <a:pPr marL="285750" indent="-285750">
              <a:buClr>
                <a:schemeClr val="bg1"/>
              </a:buClr>
              <a:buSzPct val="106000"/>
              <a:buFont typeface="Arial" panose="020B0604020202020204" pitchFamily="34" charset="0"/>
              <a:buChar char="•"/>
            </a:pPr>
            <a:endParaRPr lang="fr-FR" sz="2000" b="1" i="1" dirty="0">
              <a:solidFill>
                <a:schemeClr val="bg1"/>
              </a:solidFill>
            </a:endParaRPr>
          </a:p>
          <a:p>
            <a:pPr>
              <a:buClr>
                <a:schemeClr val="bg1"/>
              </a:buClr>
              <a:buSzPct val="106000"/>
            </a:pPr>
            <a:r>
              <a:rPr lang="fr-FR" sz="2000" b="1" i="1" dirty="0">
                <a:solidFill>
                  <a:schemeClr val="bg1"/>
                </a:solidFill>
              </a:rPr>
              <a:t>Public cible :</a:t>
            </a:r>
          </a:p>
          <a:p>
            <a:pPr marL="285750" indent="-285750">
              <a:buClr>
                <a:schemeClr val="bg1"/>
              </a:buClr>
              <a:buSzPct val="106000"/>
              <a:buFont typeface="Arial" panose="020B0604020202020204" pitchFamily="34" charset="0"/>
              <a:buChar char="•"/>
            </a:pPr>
            <a:r>
              <a:rPr lang="fr-FR" sz="2000" b="1" i="1" dirty="0">
                <a:solidFill>
                  <a:schemeClr val="bg1"/>
                </a:solidFill>
              </a:rPr>
              <a:t>Le public cible de </a:t>
            </a:r>
            <a:r>
              <a:rPr lang="fr-FR" sz="2000" b="1" i="1" dirty="0" err="1">
                <a:solidFill>
                  <a:schemeClr val="bg1"/>
                </a:solidFill>
              </a:rPr>
              <a:t>CRiot</a:t>
            </a:r>
            <a:r>
              <a:rPr lang="fr-FR" sz="2000" b="1" i="1" dirty="0">
                <a:solidFill>
                  <a:schemeClr val="bg1"/>
                </a:solidFill>
              </a:rPr>
              <a:t> FSBM inclut :  </a:t>
            </a:r>
          </a:p>
          <a:p>
            <a:pPr marL="285750" indent="-285750">
              <a:buClr>
                <a:schemeClr val="bg1"/>
              </a:buClr>
              <a:buSzPct val="106000"/>
              <a:buFont typeface="Arial" panose="020B0604020202020204" pitchFamily="34" charset="0"/>
              <a:buChar char="•"/>
            </a:pPr>
            <a:r>
              <a:rPr lang="fr-FR" sz="2000" b="1" i="1" dirty="0">
                <a:solidFill>
                  <a:schemeClr val="bg1"/>
                </a:solidFill>
              </a:rPr>
              <a:t>- Les étudiants passionnés par la robotique et l'IoT.  </a:t>
            </a:r>
          </a:p>
          <a:p>
            <a:pPr marL="285750" indent="-285750">
              <a:buClr>
                <a:schemeClr val="bg1"/>
              </a:buClr>
              <a:buSzPct val="106000"/>
              <a:buFont typeface="Arial" panose="020B0604020202020204" pitchFamily="34" charset="0"/>
              <a:buChar char="•"/>
            </a:pPr>
            <a:r>
              <a:rPr lang="fr-FR" sz="2000" b="1" i="1" dirty="0">
                <a:solidFill>
                  <a:schemeClr val="bg1"/>
                </a:solidFill>
              </a:rPr>
              <a:t>- Les enseignants et mentors intéressés par le soutien à l'innovation technologique.  </a:t>
            </a:r>
          </a:p>
          <a:p>
            <a:pPr marL="285750" indent="-285750">
              <a:buClr>
                <a:schemeClr val="bg1"/>
              </a:buClr>
              <a:buSzPct val="106000"/>
              <a:buFont typeface="Arial" panose="020B0604020202020204" pitchFamily="34" charset="0"/>
              <a:buChar char="•"/>
            </a:pPr>
            <a:r>
              <a:rPr lang="fr-FR" sz="2000" b="1" i="1" dirty="0">
                <a:solidFill>
                  <a:schemeClr val="bg1"/>
                </a:solidFill>
              </a:rPr>
              <a:t>- Les passionnés de technologie recherchant des opportunités de collaboration et d'apprentissage.</a:t>
            </a:r>
          </a:p>
        </p:txBody>
      </p:sp>
      <p:pic>
        <p:nvPicPr>
          <p:cNvPr id="4" name="Image 3">
            <a:extLst>
              <a:ext uri="{FF2B5EF4-FFF2-40B4-BE49-F238E27FC236}">
                <a16:creationId xmlns:a16="http://schemas.microsoft.com/office/drawing/2014/main" id="{54DBBA85-BF99-46E2-A301-C43B4BA3EC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59277" cy="2136808"/>
          </a:xfrm>
          <a:prstGeom prst="rect">
            <a:avLst/>
          </a:prstGeom>
        </p:spPr>
      </p:pic>
      <p:sp>
        <p:nvSpPr>
          <p:cNvPr id="6" name="ZoneTexte 5">
            <a:extLst>
              <a:ext uri="{FF2B5EF4-FFF2-40B4-BE49-F238E27FC236}">
                <a16:creationId xmlns:a16="http://schemas.microsoft.com/office/drawing/2014/main" id="{4C437803-EE4D-429A-BC8E-C56442088FDF}"/>
              </a:ext>
            </a:extLst>
          </p:cNvPr>
          <p:cNvSpPr txBox="1"/>
          <p:nvPr/>
        </p:nvSpPr>
        <p:spPr>
          <a:xfrm>
            <a:off x="3426594" y="578211"/>
            <a:ext cx="5601903" cy="923330"/>
          </a:xfrm>
          <a:prstGeom prst="rect">
            <a:avLst/>
          </a:prstGeom>
          <a:noFill/>
        </p:spPr>
        <p:txBody>
          <a:bodyPr wrap="square" rtlCol="0">
            <a:spAutoFit/>
          </a:bodyPr>
          <a:lstStyle/>
          <a:p>
            <a:pPr algn="ctr"/>
            <a:r>
              <a:rPr lang="en-CA" sz="5400" b="1" i="1" dirty="0">
                <a:solidFill>
                  <a:schemeClr val="bg1"/>
                </a:solidFill>
              </a:rPr>
              <a:t>Introduction :</a:t>
            </a:r>
            <a:endParaRPr lang="fr-FR" sz="5400" b="1" i="1" dirty="0">
              <a:solidFill>
                <a:schemeClr val="bg1"/>
              </a:solidFill>
            </a:endParaRPr>
          </a:p>
        </p:txBody>
      </p:sp>
    </p:spTree>
    <p:extLst>
      <p:ext uri="{BB962C8B-B14F-4D97-AF65-F5344CB8AC3E}">
        <p14:creationId xmlns:p14="http://schemas.microsoft.com/office/powerpoint/2010/main" val="174375724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1C1CF4B-442A-4C11-A4DE-EE254EAD7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ZoneTexte 1">
            <a:extLst>
              <a:ext uri="{FF2B5EF4-FFF2-40B4-BE49-F238E27FC236}">
                <a16:creationId xmlns:a16="http://schemas.microsoft.com/office/drawing/2014/main" id="{C364233E-5616-4494-853A-501DB9F6FEA9}"/>
              </a:ext>
            </a:extLst>
          </p:cNvPr>
          <p:cNvSpPr txBox="1"/>
          <p:nvPr/>
        </p:nvSpPr>
        <p:spPr>
          <a:xfrm>
            <a:off x="638476" y="2376970"/>
            <a:ext cx="10915048" cy="923330"/>
          </a:xfrm>
          <a:prstGeom prst="rect">
            <a:avLst/>
          </a:prstGeom>
          <a:noFill/>
        </p:spPr>
        <p:txBody>
          <a:bodyPr wrap="square" rtlCol="0">
            <a:spAutoFit/>
          </a:bodyPr>
          <a:lstStyle/>
          <a:p>
            <a:endParaRPr lang="en-CA" sz="3600" b="1" i="1" dirty="0">
              <a:solidFill>
                <a:schemeClr val="bg1"/>
              </a:solidFill>
            </a:endParaRPr>
          </a:p>
          <a:p>
            <a:pPr marL="285750" indent="-285750">
              <a:buClr>
                <a:schemeClr val="bg1"/>
              </a:buClr>
              <a:buSzPct val="106000"/>
              <a:buFont typeface="Arial" panose="020B0604020202020204" pitchFamily="34" charset="0"/>
              <a:buChar char="•"/>
            </a:pPr>
            <a:endParaRPr lang="fr-FR" dirty="0"/>
          </a:p>
        </p:txBody>
      </p:sp>
      <p:pic>
        <p:nvPicPr>
          <p:cNvPr id="4" name="Image 3">
            <a:extLst>
              <a:ext uri="{FF2B5EF4-FFF2-40B4-BE49-F238E27FC236}">
                <a16:creationId xmlns:a16="http://schemas.microsoft.com/office/drawing/2014/main" id="{54DBBA85-BF99-46E2-A301-C43B4BA3EC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59277" cy="2136808"/>
          </a:xfrm>
          <a:prstGeom prst="rect">
            <a:avLst/>
          </a:prstGeom>
        </p:spPr>
      </p:pic>
      <p:sp>
        <p:nvSpPr>
          <p:cNvPr id="6" name="ZoneTexte 5">
            <a:extLst>
              <a:ext uri="{FF2B5EF4-FFF2-40B4-BE49-F238E27FC236}">
                <a16:creationId xmlns:a16="http://schemas.microsoft.com/office/drawing/2014/main" id="{4C437803-EE4D-429A-BC8E-C56442088FDF}"/>
              </a:ext>
            </a:extLst>
          </p:cNvPr>
          <p:cNvSpPr txBox="1"/>
          <p:nvPr/>
        </p:nvSpPr>
        <p:spPr>
          <a:xfrm>
            <a:off x="2348564" y="489578"/>
            <a:ext cx="8098054" cy="923330"/>
          </a:xfrm>
          <a:prstGeom prst="rect">
            <a:avLst/>
          </a:prstGeom>
          <a:noFill/>
        </p:spPr>
        <p:txBody>
          <a:bodyPr wrap="square" rtlCol="0">
            <a:spAutoFit/>
          </a:bodyPr>
          <a:lstStyle/>
          <a:p>
            <a:pPr algn="ctr"/>
            <a:r>
              <a:rPr lang="en-CA" sz="5400" b="1" i="1" dirty="0" err="1">
                <a:solidFill>
                  <a:schemeClr val="bg1"/>
                </a:solidFill>
              </a:rPr>
              <a:t>Contexte</a:t>
            </a:r>
            <a:r>
              <a:rPr lang="en-CA" sz="5400" b="1" i="1" dirty="0">
                <a:solidFill>
                  <a:schemeClr val="bg1"/>
                </a:solidFill>
              </a:rPr>
              <a:t> et </a:t>
            </a:r>
            <a:r>
              <a:rPr lang="en-CA" sz="5400" b="1" i="1" dirty="0" err="1">
                <a:solidFill>
                  <a:schemeClr val="bg1"/>
                </a:solidFill>
              </a:rPr>
              <a:t>objectifs</a:t>
            </a:r>
            <a:r>
              <a:rPr lang="en-CA" sz="5400" b="1" i="1" dirty="0">
                <a:solidFill>
                  <a:schemeClr val="bg1"/>
                </a:solidFill>
              </a:rPr>
              <a:t> : </a:t>
            </a:r>
            <a:endParaRPr lang="fr-FR" sz="5400" b="1" i="1" dirty="0">
              <a:solidFill>
                <a:schemeClr val="bg1"/>
              </a:solidFill>
            </a:endParaRPr>
          </a:p>
        </p:txBody>
      </p:sp>
      <p:sp>
        <p:nvSpPr>
          <p:cNvPr id="3" name="ZoneTexte 2">
            <a:extLst>
              <a:ext uri="{FF2B5EF4-FFF2-40B4-BE49-F238E27FC236}">
                <a16:creationId xmlns:a16="http://schemas.microsoft.com/office/drawing/2014/main" id="{0905079F-2299-4886-8BE8-672E0D6D7B4A}"/>
              </a:ext>
            </a:extLst>
          </p:cNvPr>
          <p:cNvSpPr txBox="1"/>
          <p:nvPr/>
        </p:nvSpPr>
        <p:spPr>
          <a:xfrm>
            <a:off x="1885880" y="2123219"/>
            <a:ext cx="9023422" cy="4093428"/>
          </a:xfrm>
          <a:prstGeom prst="rect">
            <a:avLst/>
          </a:prstGeom>
          <a:noFill/>
        </p:spPr>
        <p:txBody>
          <a:bodyPr wrap="square" rtlCol="0">
            <a:spAutoFit/>
          </a:bodyPr>
          <a:lstStyle/>
          <a:p>
            <a:r>
              <a:rPr lang="fr-FR" sz="2000" b="1" i="1" dirty="0">
                <a:solidFill>
                  <a:schemeClr val="bg1"/>
                </a:solidFill>
              </a:rPr>
              <a:t>Contexte :</a:t>
            </a:r>
          </a:p>
          <a:p>
            <a:r>
              <a:rPr lang="fr-FR" sz="2000" b="1" i="1" dirty="0">
                <a:solidFill>
                  <a:schemeClr val="bg1"/>
                </a:solidFill>
              </a:rPr>
              <a:t>Le site web de </a:t>
            </a:r>
            <a:r>
              <a:rPr lang="fr-FR" sz="2000" b="1" i="1" dirty="0" err="1">
                <a:solidFill>
                  <a:schemeClr val="bg1"/>
                </a:solidFill>
              </a:rPr>
              <a:t>CRiot</a:t>
            </a:r>
            <a:r>
              <a:rPr lang="fr-FR" sz="2000" b="1" i="1" dirty="0">
                <a:solidFill>
                  <a:schemeClr val="bg1"/>
                </a:solidFill>
              </a:rPr>
              <a:t> FSBM a été créé pour établir une présence en ligne pour le club, centraliser les informations et mettre en valeur ses projets de robotique et d'IoT. Il sert de plateforme pour attirer de nouveaux membres, partager des mises à jour et mettre en avant les réalisations du club.  </a:t>
            </a:r>
          </a:p>
          <a:p>
            <a:endParaRPr lang="fr-FR" sz="2000" b="1" i="1" dirty="0">
              <a:solidFill>
                <a:schemeClr val="bg1"/>
              </a:solidFill>
            </a:endParaRPr>
          </a:p>
          <a:p>
            <a:r>
              <a:rPr lang="fr-FR" sz="2000" b="1" i="1" dirty="0">
                <a:solidFill>
                  <a:schemeClr val="bg1"/>
                </a:solidFill>
              </a:rPr>
              <a:t>Objectifs :</a:t>
            </a:r>
          </a:p>
          <a:p>
            <a:r>
              <a:rPr lang="fr-FR" sz="2000" b="1" i="1" dirty="0">
                <a:solidFill>
                  <a:schemeClr val="bg1"/>
                </a:solidFill>
              </a:rPr>
              <a:t>Les objectifs du site web de </a:t>
            </a:r>
            <a:r>
              <a:rPr lang="fr-FR" sz="2000" b="1" i="1" dirty="0" err="1">
                <a:solidFill>
                  <a:schemeClr val="bg1"/>
                </a:solidFill>
              </a:rPr>
              <a:t>CRiot</a:t>
            </a:r>
            <a:r>
              <a:rPr lang="fr-FR" sz="2000" b="1" i="1" dirty="0">
                <a:solidFill>
                  <a:schemeClr val="bg1"/>
                </a:solidFill>
              </a:rPr>
              <a:t> FSBM sont :  </a:t>
            </a:r>
          </a:p>
          <a:p>
            <a:r>
              <a:rPr lang="fr-FR" sz="2000" b="1" i="1" dirty="0">
                <a:solidFill>
                  <a:schemeClr val="bg1"/>
                </a:solidFill>
              </a:rPr>
              <a:t>- Mettre en valeur les projets : Souligner les innovations en robotique et IoT.  </a:t>
            </a:r>
          </a:p>
          <a:p>
            <a:r>
              <a:rPr lang="fr-FR" sz="2000" b="1" i="1" dirty="0">
                <a:solidFill>
                  <a:schemeClr val="bg1"/>
                </a:solidFill>
              </a:rPr>
              <a:t>- Attirer des membres : Simplifier le processus de recrutement.  </a:t>
            </a:r>
          </a:p>
          <a:p>
            <a:r>
              <a:rPr lang="fr-FR" sz="2000" b="1" i="1" dirty="0">
                <a:solidFill>
                  <a:schemeClr val="bg1"/>
                </a:solidFill>
              </a:rPr>
              <a:t>- Fournir des informations : Partager les détails sur la mission du club, ses événements et ses activités.  </a:t>
            </a:r>
          </a:p>
          <a:p>
            <a:r>
              <a:rPr lang="fr-FR" sz="2000" b="1" i="1" dirty="0">
                <a:solidFill>
                  <a:schemeClr val="bg1"/>
                </a:solidFill>
              </a:rPr>
              <a:t>- Promouvoir l'engagement : Encourager la collaboration et la participation.</a:t>
            </a:r>
          </a:p>
        </p:txBody>
      </p:sp>
    </p:spTree>
    <p:extLst>
      <p:ext uri="{BB962C8B-B14F-4D97-AF65-F5344CB8AC3E}">
        <p14:creationId xmlns:p14="http://schemas.microsoft.com/office/powerpoint/2010/main" val="3768486069"/>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1C1CF4B-442A-4C11-A4DE-EE254EAD7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ZoneTexte 1">
            <a:extLst>
              <a:ext uri="{FF2B5EF4-FFF2-40B4-BE49-F238E27FC236}">
                <a16:creationId xmlns:a16="http://schemas.microsoft.com/office/drawing/2014/main" id="{C364233E-5616-4494-853A-501DB9F6FEA9}"/>
              </a:ext>
            </a:extLst>
          </p:cNvPr>
          <p:cNvSpPr txBox="1"/>
          <p:nvPr/>
        </p:nvSpPr>
        <p:spPr>
          <a:xfrm>
            <a:off x="1549668" y="2309476"/>
            <a:ext cx="9769641" cy="3170099"/>
          </a:xfrm>
          <a:prstGeom prst="rect">
            <a:avLst/>
          </a:prstGeom>
          <a:noFill/>
        </p:spPr>
        <p:txBody>
          <a:bodyPr wrap="square" rtlCol="0">
            <a:spAutoFit/>
          </a:bodyPr>
          <a:lstStyle/>
          <a:p>
            <a:r>
              <a:rPr lang="fr-FR" sz="2000" b="1" i="1" dirty="0">
                <a:solidFill>
                  <a:schemeClr val="bg1"/>
                </a:solidFill>
              </a:rPr>
              <a:t>- Home :  </a:t>
            </a:r>
          </a:p>
          <a:p>
            <a:r>
              <a:rPr lang="fr-FR" sz="2000" b="1" i="1" dirty="0">
                <a:solidFill>
                  <a:schemeClr val="bg1"/>
                </a:solidFill>
              </a:rPr>
              <a:t>  - Présentation générale du club, avec une introduction accueillante et des liens vers les autres pages.  </a:t>
            </a:r>
          </a:p>
          <a:p>
            <a:r>
              <a:rPr lang="fr-FR" sz="2000" b="1" i="1" dirty="0">
                <a:solidFill>
                  <a:schemeClr val="bg1"/>
                </a:solidFill>
              </a:rPr>
              <a:t>  - Mise en avant des projets clés et des annonces importantes.</a:t>
            </a:r>
          </a:p>
          <a:p>
            <a:r>
              <a:rPr lang="fr-FR" sz="2000" b="1" i="1" dirty="0">
                <a:solidFill>
                  <a:schemeClr val="bg1"/>
                </a:solidFill>
              </a:rPr>
              <a:t>- About Us :</a:t>
            </a:r>
          </a:p>
          <a:p>
            <a:r>
              <a:rPr lang="fr-FR" sz="2000" b="1" i="1" dirty="0">
                <a:solidFill>
                  <a:schemeClr val="bg1"/>
                </a:solidFill>
              </a:rPr>
              <a:t>  - Détaille la mission, la vision et l’histoire du club.  </a:t>
            </a:r>
          </a:p>
          <a:p>
            <a:r>
              <a:rPr lang="fr-FR" sz="2000" b="1" i="1" dirty="0">
                <a:solidFill>
                  <a:schemeClr val="bg1"/>
                </a:solidFill>
              </a:rPr>
              <a:t>  - Explique l’orientation du club vers l’IoT et la robotique.</a:t>
            </a:r>
          </a:p>
          <a:p>
            <a:r>
              <a:rPr lang="fr-FR" sz="2000" b="1" i="1" dirty="0">
                <a:solidFill>
                  <a:schemeClr val="bg1"/>
                </a:solidFill>
              </a:rPr>
              <a:t>- </a:t>
            </a:r>
            <a:r>
              <a:rPr lang="fr-FR" sz="2000" b="1" i="1" dirty="0" err="1">
                <a:solidFill>
                  <a:schemeClr val="bg1"/>
                </a:solidFill>
              </a:rPr>
              <a:t>Projects</a:t>
            </a:r>
            <a:r>
              <a:rPr lang="fr-FR" sz="2000" b="1" i="1" dirty="0">
                <a:solidFill>
                  <a:schemeClr val="bg1"/>
                </a:solidFill>
              </a:rPr>
              <a:t> :  </a:t>
            </a:r>
          </a:p>
          <a:p>
            <a:r>
              <a:rPr lang="fr-FR" sz="2000" b="1" i="1" dirty="0">
                <a:solidFill>
                  <a:schemeClr val="bg1"/>
                </a:solidFill>
              </a:rPr>
              <a:t>  - Présente les projets de robotique et IoT avec des images et des descriptions.  </a:t>
            </a:r>
          </a:p>
          <a:p>
            <a:r>
              <a:rPr lang="fr-FR" sz="2000" b="1" i="1" dirty="0">
                <a:solidFill>
                  <a:schemeClr val="bg1"/>
                </a:solidFill>
              </a:rPr>
              <a:t>  - Met en avant les initiatives terminées et en cours.</a:t>
            </a:r>
          </a:p>
        </p:txBody>
      </p:sp>
      <p:pic>
        <p:nvPicPr>
          <p:cNvPr id="4" name="Image 3">
            <a:extLst>
              <a:ext uri="{FF2B5EF4-FFF2-40B4-BE49-F238E27FC236}">
                <a16:creationId xmlns:a16="http://schemas.microsoft.com/office/drawing/2014/main" id="{54DBBA85-BF99-46E2-A301-C43B4BA3EC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59277" cy="2136808"/>
          </a:xfrm>
          <a:prstGeom prst="rect">
            <a:avLst/>
          </a:prstGeom>
        </p:spPr>
      </p:pic>
      <p:sp>
        <p:nvSpPr>
          <p:cNvPr id="6" name="ZoneTexte 5">
            <a:extLst>
              <a:ext uri="{FF2B5EF4-FFF2-40B4-BE49-F238E27FC236}">
                <a16:creationId xmlns:a16="http://schemas.microsoft.com/office/drawing/2014/main" id="{4C437803-EE4D-429A-BC8E-C56442088FDF}"/>
              </a:ext>
            </a:extLst>
          </p:cNvPr>
          <p:cNvSpPr txBox="1"/>
          <p:nvPr/>
        </p:nvSpPr>
        <p:spPr>
          <a:xfrm>
            <a:off x="3295048" y="435024"/>
            <a:ext cx="5601903" cy="923330"/>
          </a:xfrm>
          <a:prstGeom prst="rect">
            <a:avLst/>
          </a:prstGeom>
          <a:noFill/>
        </p:spPr>
        <p:txBody>
          <a:bodyPr wrap="square" rtlCol="0">
            <a:spAutoFit/>
          </a:bodyPr>
          <a:lstStyle/>
          <a:p>
            <a:pPr algn="ctr"/>
            <a:r>
              <a:rPr lang="en-CA" sz="5400" b="1" i="1" dirty="0">
                <a:solidFill>
                  <a:schemeClr val="bg1"/>
                </a:solidFill>
              </a:rPr>
              <a:t>Structure :</a:t>
            </a:r>
            <a:endParaRPr lang="fr-FR" sz="5400" b="1" i="1" dirty="0">
              <a:solidFill>
                <a:schemeClr val="bg1"/>
              </a:solidFill>
            </a:endParaRPr>
          </a:p>
        </p:txBody>
      </p:sp>
    </p:spTree>
    <p:extLst>
      <p:ext uri="{BB962C8B-B14F-4D97-AF65-F5344CB8AC3E}">
        <p14:creationId xmlns:p14="http://schemas.microsoft.com/office/powerpoint/2010/main" val="221127904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1C1CF4B-442A-4C11-A4DE-EE254EAD7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ZoneTexte 1">
            <a:extLst>
              <a:ext uri="{FF2B5EF4-FFF2-40B4-BE49-F238E27FC236}">
                <a16:creationId xmlns:a16="http://schemas.microsoft.com/office/drawing/2014/main" id="{C364233E-5616-4494-853A-501DB9F6FEA9}"/>
              </a:ext>
            </a:extLst>
          </p:cNvPr>
          <p:cNvSpPr txBox="1"/>
          <p:nvPr/>
        </p:nvSpPr>
        <p:spPr>
          <a:xfrm>
            <a:off x="1659277" y="2571832"/>
            <a:ext cx="11020926" cy="2246769"/>
          </a:xfrm>
          <a:prstGeom prst="rect">
            <a:avLst/>
          </a:prstGeom>
          <a:noFill/>
        </p:spPr>
        <p:txBody>
          <a:bodyPr wrap="square" rtlCol="0">
            <a:spAutoFit/>
          </a:bodyPr>
          <a:lstStyle/>
          <a:p>
            <a:r>
              <a:rPr lang="fr-FR" sz="2000" b="1" i="1" dirty="0">
                <a:solidFill>
                  <a:schemeClr val="bg1"/>
                </a:solidFill>
              </a:rPr>
              <a:t>- </a:t>
            </a:r>
            <a:r>
              <a:rPr lang="fr-FR" sz="2000" b="1" i="1" dirty="0" err="1">
                <a:solidFill>
                  <a:schemeClr val="bg1"/>
                </a:solidFill>
              </a:rPr>
              <a:t>Members</a:t>
            </a:r>
            <a:r>
              <a:rPr lang="fr-FR" sz="2000" b="1" i="1" dirty="0">
                <a:solidFill>
                  <a:schemeClr val="bg1"/>
                </a:solidFill>
              </a:rPr>
              <a:t> :  </a:t>
            </a:r>
          </a:p>
          <a:p>
            <a:r>
              <a:rPr lang="fr-FR" sz="2000" b="1" i="1" dirty="0">
                <a:solidFill>
                  <a:schemeClr val="bg1"/>
                </a:solidFill>
              </a:rPr>
              <a:t>  - Présente l’équipe du club, y compris les rôles clés et les contributeurs.  </a:t>
            </a:r>
          </a:p>
          <a:p>
            <a:r>
              <a:rPr lang="fr-FR" sz="2000" b="1" i="1" dirty="0">
                <a:solidFill>
                  <a:schemeClr val="bg1"/>
                </a:solidFill>
              </a:rPr>
              <a:t>  - Célèbre les efforts des participants actifs.</a:t>
            </a:r>
          </a:p>
          <a:p>
            <a:r>
              <a:rPr lang="fr-FR" sz="2000" b="1" i="1" dirty="0">
                <a:solidFill>
                  <a:schemeClr val="bg1"/>
                </a:solidFill>
              </a:rPr>
              <a:t>- </a:t>
            </a:r>
            <a:r>
              <a:rPr lang="fr-FR" sz="2000" b="1" i="1" dirty="0" err="1">
                <a:solidFill>
                  <a:schemeClr val="bg1"/>
                </a:solidFill>
              </a:rPr>
              <a:t>Join</a:t>
            </a:r>
            <a:r>
              <a:rPr lang="fr-FR" sz="2000" b="1" i="1" dirty="0">
                <a:solidFill>
                  <a:schemeClr val="bg1"/>
                </a:solidFill>
              </a:rPr>
              <a:t> Us :</a:t>
            </a:r>
          </a:p>
          <a:p>
            <a:r>
              <a:rPr lang="fr-FR" sz="2000" b="1" i="1" dirty="0">
                <a:solidFill>
                  <a:schemeClr val="bg1"/>
                </a:solidFill>
              </a:rPr>
              <a:t>  - Fournit un formulaire pour permettre aux étudiants de s'inscrire et de rejoindre le club.  </a:t>
            </a:r>
          </a:p>
          <a:p>
            <a:r>
              <a:rPr lang="fr-FR" sz="2000" b="1" i="1" dirty="0">
                <a:solidFill>
                  <a:schemeClr val="bg1"/>
                </a:solidFill>
              </a:rPr>
              <a:t>  - Décrit les avantages et les exigences pour devenir membre.</a:t>
            </a:r>
          </a:p>
          <a:p>
            <a:r>
              <a:rPr lang="fr-FR" sz="2000" b="1" i="1" dirty="0">
                <a:solidFill>
                  <a:schemeClr val="bg1"/>
                </a:solidFill>
              </a:rPr>
              <a:t>Cette structure garantit une navigation facile et une présentation claire des informations.</a:t>
            </a:r>
          </a:p>
        </p:txBody>
      </p:sp>
      <p:pic>
        <p:nvPicPr>
          <p:cNvPr id="4" name="Image 3">
            <a:extLst>
              <a:ext uri="{FF2B5EF4-FFF2-40B4-BE49-F238E27FC236}">
                <a16:creationId xmlns:a16="http://schemas.microsoft.com/office/drawing/2014/main" id="{54DBBA85-BF99-46E2-A301-C43B4BA3EC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59277" cy="2136808"/>
          </a:xfrm>
          <a:prstGeom prst="rect">
            <a:avLst/>
          </a:prstGeom>
        </p:spPr>
      </p:pic>
      <p:sp>
        <p:nvSpPr>
          <p:cNvPr id="6" name="ZoneTexte 5">
            <a:extLst>
              <a:ext uri="{FF2B5EF4-FFF2-40B4-BE49-F238E27FC236}">
                <a16:creationId xmlns:a16="http://schemas.microsoft.com/office/drawing/2014/main" id="{4C437803-EE4D-429A-BC8E-C56442088FDF}"/>
              </a:ext>
            </a:extLst>
          </p:cNvPr>
          <p:cNvSpPr txBox="1"/>
          <p:nvPr/>
        </p:nvSpPr>
        <p:spPr>
          <a:xfrm>
            <a:off x="3295048" y="435024"/>
            <a:ext cx="5601903" cy="923330"/>
          </a:xfrm>
          <a:prstGeom prst="rect">
            <a:avLst/>
          </a:prstGeom>
          <a:noFill/>
        </p:spPr>
        <p:txBody>
          <a:bodyPr wrap="square" rtlCol="0">
            <a:spAutoFit/>
          </a:bodyPr>
          <a:lstStyle/>
          <a:p>
            <a:pPr algn="ctr"/>
            <a:r>
              <a:rPr lang="en-CA" sz="5400" b="1" i="1" dirty="0">
                <a:solidFill>
                  <a:schemeClr val="bg1"/>
                </a:solidFill>
              </a:rPr>
              <a:t>Structure :</a:t>
            </a:r>
            <a:endParaRPr lang="fr-FR" sz="5400" b="1" i="1" dirty="0">
              <a:solidFill>
                <a:schemeClr val="bg1"/>
              </a:solidFill>
            </a:endParaRPr>
          </a:p>
        </p:txBody>
      </p:sp>
    </p:spTree>
    <p:extLst>
      <p:ext uri="{BB962C8B-B14F-4D97-AF65-F5344CB8AC3E}">
        <p14:creationId xmlns:p14="http://schemas.microsoft.com/office/powerpoint/2010/main" val="239420177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1C1CF4B-442A-4C11-A4DE-EE254EAD7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ZoneTexte 1">
            <a:extLst>
              <a:ext uri="{FF2B5EF4-FFF2-40B4-BE49-F238E27FC236}">
                <a16:creationId xmlns:a16="http://schemas.microsoft.com/office/drawing/2014/main" id="{C364233E-5616-4494-853A-501DB9F6FEA9}"/>
              </a:ext>
            </a:extLst>
          </p:cNvPr>
          <p:cNvSpPr txBox="1"/>
          <p:nvPr/>
        </p:nvSpPr>
        <p:spPr>
          <a:xfrm>
            <a:off x="638476" y="2376970"/>
            <a:ext cx="10915048" cy="923330"/>
          </a:xfrm>
          <a:prstGeom prst="rect">
            <a:avLst/>
          </a:prstGeom>
          <a:noFill/>
        </p:spPr>
        <p:txBody>
          <a:bodyPr wrap="square" rtlCol="0">
            <a:spAutoFit/>
          </a:bodyPr>
          <a:lstStyle/>
          <a:p>
            <a:endParaRPr lang="en-CA" sz="3600" b="1" i="1" dirty="0">
              <a:solidFill>
                <a:schemeClr val="bg1"/>
              </a:solidFill>
            </a:endParaRPr>
          </a:p>
          <a:p>
            <a:pPr marL="285750" indent="-285750">
              <a:buClr>
                <a:schemeClr val="bg1"/>
              </a:buClr>
              <a:buSzPct val="106000"/>
              <a:buFont typeface="Arial" panose="020B0604020202020204" pitchFamily="34" charset="0"/>
              <a:buChar char="•"/>
            </a:pPr>
            <a:endParaRPr lang="fr-FR" dirty="0"/>
          </a:p>
        </p:txBody>
      </p:sp>
      <p:pic>
        <p:nvPicPr>
          <p:cNvPr id="4" name="Image 3">
            <a:extLst>
              <a:ext uri="{FF2B5EF4-FFF2-40B4-BE49-F238E27FC236}">
                <a16:creationId xmlns:a16="http://schemas.microsoft.com/office/drawing/2014/main" id="{54DBBA85-BF99-46E2-A301-C43B4BA3EC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59277" cy="2136808"/>
          </a:xfrm>
          <a:prstGeom prst="rect">
            <a:avLst/>
          </a:prstGeom>
        </p:spPr>
      </p:pic>
      <p:sp>
        <p:nvSpPr>
          <p:cNvPr id="6" name="ZoneTexte 5">
            <a:extLst>
              <a:ext uri="{FF2B5EF4-FFF2-40B4-BE49-F238E27FC236}">
                <a16:creationId xmlns:a16="http://schemas.microsoft.com/office/drawing/2014/main" id="{4C437803-EE4D-429A-BC8E-C56442088FDF}"/>
              </a:ext>
            </a:extLst>
          </p:cNvPr>
          <p:cNvSpPr txBox="1"/>
          <p:nvPr/>
        </p:nvSpPr>
        <p:spPr>
          <a:xfrm>
            <a:off x="1659277" y="502328"/>
            <a:ext cx="8556858" cy="1754326"/>
          </a:xfrm>
          <a:prstGeom prst="rect">
            <a:avLst/>
          </a:prstGeom>
          <a:noFill/>
        </p:spPr>
        <p:txBody>
          <a:bodyPr wrap="square" rtlCol="0">
            <a:spAutoFit/>
          </a:bodyPr>
          <a:lstStyle/>
          <a:p>
            <a:pPr algn="ctr"/>
            <a:r>
              <a:rPr lang="en-CA" sz="5400" b="1" i="1" dirty="0">
                <a:solidFill>
                  <a:schemeClr val="bg1"/>
                </a:solidFill>
              </a:rPr>
              <a:t>Design et procedure du </a:t>
            </a:r>
            <a:r>
              <a:rPr lang="en-CA" sz="5400" b="1" i="1" dirty="0" err="1">
                <a:solidFill>
                  <a:schemeClr val="bg1"/>
                </a:solidFill>
              </a:rPr>
              <a:t>developpement</a:t>
            </a:r>
            <a:r>
              <a:rPr lang="en-CA" sz="5400" b="1" i="1" dirty="0">
                <a:solidFill>
                  <a:schemeClr val="bg1"/>
                </a:solidFill>
              </a:rPr>
              <a:t> </a:t>
            </a:r>
            <a:endParaRPr lang="fr-FR" sz="5400" b="1" i="1" dirty="0">
              <a:solidFill>
                <a:schemeClr val="bg1"/>
              </a:solidFill>
            </a:endParaRPr>
          </a:p>
        </p:txBody>
      </p:sp>
      <p:sp>
        <p:nvSpPr>
          <p:cNvPr id="3" name="ZoneTexte 2">
            <a:extLst>
              <a:ext uri="{FF2B5EF4-FFF2-40B4-BE49-F238E27FC236}">
                <a16:creationId xmlns:a16="http://schemas.microsoft.com/office/drawing/2014/main" id="{21E98E4C-31D3-4CBD-90DA-78DFB3FA846F}"/>
              </a:ext>
            </a:extLst>
          </p:cNvPr>
          <p:cNvSpPr txBox="1"/>
          <p:nvPr/>
        </p:nvSpPr>
        <p:spPr>
          <a:xfrm>
            <a:off x="1659277" y="2667260"/>
            <a:ext cx="9548261" cy="2554545"/>
          </a:xfrm>
          <a:prstGeom prst="rect">
            <a:avLst/>
          </a:prstGeom>
          <a:noFill/>
        </p:spPr>
        <p:txBody>
          <a:bodyPr wrap="square" rtlCol="0">
            <a:spAutoFit/>
          </a:bodyPr>
          <a:lstStyle/>
          <a:p>
            <a:r>
              <a:rPr lang="fr-FR" sz="2000" b="1" i="1" dirty="0">
                <a:solidFill>
                  <a:schemeClr val="bg1"/>
                </a:solidFill>
              </a:rPr>
              <a:t>Approche de conception </a:t>
            </a:r>
          </a:p>
          <a:p>
            <a:r>
              <a:rPr lang="fr-FR" sz="2000" b="1" i="1" dirty="0">
                <a:solidFill>
                  <a:schemeClr val="bg1"/>
                </a:solidFill>
              </a:rPr>
              <a:t>- Interface conviviale : Navigation simple et facile pour un accès rapide aux informations du club et aux projets.  </a:t>
            </a:r>
          </a:p>
          <a:p>
            <a:r>
              <a:rPr lang="fr-FR" sz="2000" b="1" i="1" dirty="0">
                <a:solidFill>
                  <a:schemeClr val="bg1"/>
                </a:solidFill>
              </a:rPr>
              <a:t>- Esthétique moderne : Design épuré, inspiré de la technologie, en accord avec l'orientation robotique et IoT du club.  </a:t>
            </a:r>
          </a:p>
          <a:p>
            <a:r>
              <a:rPr lang="fr-FR" sz="2000" b="1" i="1" dirty="0">
                <a:solidFill>
                  <a:schemeClr val="bg1"/>
                </a:solidFill>
              </a:rPr>
              <a:t>- Fonctionnalités interactives : Transitions fluides et effets au survol pour améliorer l'expérience utilisateur.  </a:t>
            </a:r>
          </a:p>
          <a:p>
            <a:endParaRPr lang="fr-FR" sz="2000" b="1" i="1" dirty="0">
              <a:solidFill>
                <a:schemeClr val="bg1"/>
              </a:solidFill>
            </a:endParaRPr>
          </a:p>
        </p:txBody>
      </p:sp>
    </p:spTree>
    <p:extLst>
      <p:ext uri="{BB962C8B-B14F-4D97-AF65-F5344CB8AC3E}">
        <p14:creationId xmlns:p14="http://schemas.microsoft.com/office/powerpoint/2010/main" val="193184454"/>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1C1CF4B-442A-4C11-A4DE-EE254EAD7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ZoneTexte 1">
            <a:extLst>
              <a:ext uri="{FF2B5EF4-FFF2-40B4-BE49-F238E27FC236}">
                <a16:creationId xmlns:a16="http://schemas.microsoft.com/office/drawing/2014/main" id="{C364233E-5616-4494-853A-501DB9F6FEA9}"/>
              </a:ext>
            </a:extLst>
          </p:cNvPr>
          <p:cNvSpPr txBox="1"/>
          <p:nvPr/>
        </p:nvSpPr>
        <p:spPr>
          <a:xfrm>
            <a:off x="638476" y="2376970"/>
            <a:ext cx="10915048" cy="923330"/>
          </a:xfrm>
          <a:prstGeom prst="rect">
            <a:avLst/>
          </a:prstGeom>
          <a:noFill/>
        </p:spPr>
        <p:txBody>
          <a:bodyPr wrap="square" rtlCol="0">
            <a:spAutoFit/>
          </a:bodyPr>
          <a:lstStyle/>
          <a:p>
            <a:endParaRPr lang="en-CA" sz="3600" b="1" i="1" dirty="0">
              <a:solidFill>
                <a:schemeClr val="bg1"/>
              </a:solidFill>
            </a:endParaRPr>
          </a:p>
          <a:p>
            <a:pPr marL="285750" indent="-285750">
              <a:buClr>
                <a:schemeClr val="bg1"/>
              </a:buClr>
              <a:buSzPct val="106000"/>
              <a:buFont typeface="Arial" panose="020B0604020202020204" pitchFamily="34" charset="0"/>
              <a:buChar char="•"/>
            </a:pPr>
            <a:endParaRPr lang="fr-FR" dirty="0"/>
          </a:p>
        </p:txBody>
      </p:sp>
      <p:pic>
        <p:nvPicPr>
          <p:cNvPr id="4" name="Image 3">
            <a:extLst>
              <a:ext uri="{FF2B5EF4-FFF2-40B4-BE49-F238E27FC236}">
                <a16:creationId xmlns:a16="http://schemas.microsoft.com/office/drawing/2014/main" id="{54DBBA85-BF99-46E2-A301-C43B4BA3EC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59277" cy="2136808"/>
          </a:xfrm>
          <a:prstGeom prst="rect">
            <a:avLst/>
          </a:prstGeom>
        </p:spPr>
      </p:pic>
      <p:sp>
        <p:nvSpPr>
          <p:cNvPr id="6" name="ZoneTexte 5">
            <a:extLst>
              <a:ext uri="{FF2B5EF4-FFF2-40B4-BE49-F238E27FC236}">
                <a16:creationId xmlns:a16="http://schemas.microsoft.com/office/drawing/2014/main" id="{4C437803-EE4D-429A-BC8E-C56442088FDF}"/>
              </a:ext>
            </a:extLst>
          </p:cNvPr>
          <p:cNvSpPr txBox="1"/>
          <p:nvPr/>
        </p:nvSpPr>
        <p:spPr>
          <a:xfrm>
            <a:off x="1659277" y="502328"/>
            <a:ext cx="8556858" cy="1754326"/>
          </a:xfrm>
          <a:prstGeom prst="rect">
            <a:avLst/>
          </a:prstGeom>
          <a:noFill/>
        </p:spPr>
        <p:txBody>
          <a:bodyPr wrap="square" rtlCol="0">
            <a:spAutoFit/>
          </a:bodyPr>
          <a:lstStyle/>
          <a:p>
            <a:pPr algn="ctr"/>
            <a:r>
              <a:rPr lang="en-CA" sz="5400" b="1" i="1" dirty="0">
                <a:solidFill>
                  <a:schemeClr val="bg1"/>
                </a:solidFill>
              </a:rPr>
              <a:t>Design et procedure du </a:t>
            </a:r>
            <a:r>
              <a:rPr lang="en-CA" sz="5400" b="1" i="1" dirty="0" err="1">
                <a:solidFill>
                  <a:schemeClr val="bg1"/>
                </a:solidFill>
              </a:rPr>
              <a:t>developpement</a:t>
            </a:r>
            <a:r>
              <a:rPr lang="en-CA" sz="5400" b="1" i="1" dirty="0">
                <a:solidFill>
                  <a:schemeClr val="bg1"/>
                </a:solidFill>
              </a:rPr>
              <a:t> </a:t>
            </a:r>
            <a:endParaRPr lang="fr-FR" sz="5400" b="1" i="1" dirty="0">
              <a:solidFill>
                <a:schemeClr val="bg1"/>
              </a:solidFill>
            </a:endParaRPr>
          </a:p>
        </p:txBody>
      </p:sp>
      <p:sp>
        <p:nvSpPr>
          <p:cNvPr id="3" name="ZoneTexte 2">
            <a:extLst>
              <a:ext uri="{FF2B5EF4-FFF2-40B4-BE49-F238E27FC236}">
                <a16:creationId xmlns:a16="http://schemas.microsoft.com/office/drawing/2014/main" id="{21E98E4C-31D3-4CBD-90DA-78DFB3FA846F}"/>
              </a:ext>
            </a:extLst>
          </p:cNvPr>
          <p:cNvSpPr txBox="1"/>
          <p:nvPr/>
        </p:nvSpPr>
        <p:spPr>
          <a:xfrm>
            <a:off x="1659277" y="2758982"/>
            <a:ext cx="9548261" cy="2246769"/>
          </a:xfrm>
          <a:prstGeom prst="rect">
            <a:avLst/>
          </a:prstGeom>
          <a:noFill/>
        </p:spPr>
        <p:txBody>
          <a:bodyPr wrap="square" rtlCol="0">
            <a:spAutoFit/>
          </a:bodyPr>
          <a:lstStyle/>
          <a:p>
            <a:r>
              <a:rPr lang="fr-FR" sz="2000" b="1" i="1" dirty="0">
                <a:solidFill>
                  <a:schemeClr val="bg1"/>
                </a:solidFill>
              </a:rPr>
              <a:t>Processus de développement</a:t>
            </a:r>
          </a:p>
          <a:p>
            <a:r>
              <a:rPr lang="fr-FR" sz="2000" b="1" i="1" dirty="0">
                <a:solidFill>
                  <a:schemeClr val="bg1"/>
                </a:solidFill>
              </a:rPr>
              <a:t>- HTML : Contenu structuré avec des éléments sémantiques pour l'accessibilité et le référencement (SEO).  </a:t>
            </a:r>
          </a:p>
          <a:p>
            <a:r>
              <a:rPr lang="fr-FR" sz="2000" b="1" i="1" dirty="0">
                <a:solidFill>
                  <a:schemeClr val="bg1"/>
                </a:solidFill>
              </a:rPr>
              <a:t>- CSS : Mise en forme du site avec des mises en page personnalisées et des éléments interactifs comme des boutons et des barres de navigation.  </a:t>
            </a:r>
          </a:p>
          <a:p>
            <a:r>
              <a:rPr lang="fr-FR" sz="2000" b="1" i="1" dirty="0">
                <a:solidFill>
                  <a:schemeClr val="bg1"/>
                </a:solidFill>
              </a:rPr>
              <a:t>- Organisation du contenu : Sections claires (Accueil, Projets, À propos de nous, Membres, Rejoignez-nous) pour une navigation facile.</a:t>
            </a:r>
          </a:p>
        </p:txBody>
      </p:sp>
    </p:spTree>
    <p:extLst>
      <p:ext uri="{BB962C8B-B14F-4D97-AF65-F5344CB8AC3E}">
        <p14:creationId xmlns:p14="http://schemas.microsoft.com/office/powerpoint/2010/main" val="3286199840"/>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1C1CF4B-442A-4C11-A4DE-EE254EAD7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Image 3">
            <a:extLst>
              <a:ext uri="{FF2B5EF4-FFF2-40B4-BE49-F238E27FC236}">
                <a16:creationId xmlns:a16="http://schemas.microsoft.com/office/drawing/2014/main" id="{54DBBA85-BF99-46E2-A301-C43B4BA3EC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59277" cy="2136808"/>
          </a:xfrm>
          <a:prstGeom prst="rect">
            <a:avLst/>
          </a:prstGeom>
        </p:spPr>
      </p:pic>
      <p:sp>
        <p:nvSpPr>
          <p:cNvPr id="6" name="ZoneTexte 5">
            <a:extLst>
              <a:ext uri="{FF2B5EF4-FFF2-40B4-BE49-F238E27FC236}">
                <a16:creationId xmlns:a16="http://schemas.microsoft.com/office/drawing/2014/main" id="{4C437803-EE4D-429A-BC8E-C56442088FDF}"/>
              </a:ext>
            </a:extLst>
          </p:cNvPr>
          <p:cNvSpPr txBox="1"/>
          <p:nvPr/>
        </p:nvSpPr>
        <p:spPr>
          <a:xfrm>
            <a:off x="1659277" y="622644"/>
            <a:ext cx="8556858" cy="923330"/>
          </a:xfrm>
          <a:prstGeom prst="rect">
            <a:avLst/>
          </a:prstGeom>
          <a:noFill/>
        </p:spPr>
        <p:txBody>
          <a:bodyPr wrap="square" rtlCol="0">
            <a:spAutoFit/>
          </a:bodyPr>
          <a:lstStyle/>
          <a:p>
            <a:pPr algn="ctr"/>
            <a:r>
              <a:rPr lang="en-CA" sz="5400" b="1" i="1" dirty="0">
                <a:solidFill>
                  <a:schemeClr val="bg1"/>
                </a:solidFill>
              </a:rPr>
              <a:t>Notre team :</a:t>
            </a:r>
            <a:endParaRPr lang="fr-FR" sz="5400" b="1" i="1" dirty="0">
              <a:solidFill>
                <a:schemeClr val="bg1"/>
              </a:solidFill>
            </a:endParaRPr>
          </a:p>
        </p:txBody>
      </p:sp>
      <p:sp>
        <p:nvSpPr>
          <p:cNvPr id="3" name="ZoneTexte 2">
            <a:extLst>
              <a:ext uri="{FF2B5EF4-FFF2-40B4-BE49-F238E27FC236}">
                <a16:creationId xmlns:a16="http://schemas.microsoft.com/office/drawing/2014/main" id="{60279FAA-818B-406B-96B8-BF8E6AC528D6}"/>
              </a:ext>
            </a:extLst>
          </p:cNvPr>
          <p:cNvSpPr txBox="1"/>
          <p:nvPr/>
        </p:nvSpPr>
        <p:spPr>
          <a:xfrm>
            <a:off x="1659277" y="2376970"/>
            <a:ext cx="9760016" cy="2862322"/>
          </a:xfrm>
          <a:prstGeom prst="rect">
            <a:avLst/>
          </a:prstGeom>
          <a:noFill/>
        </p:spPr>
        <p:txBody>
          <a:bodyPr wrap="square" rtlCol="0">
            <a:spAutoFit/>
          </a:bodyPr>
          <a:lstStyle/>
          <a:p>
            <a:r>
              <a:rPr lang="fr-FR" sz="2000" b="1" i="1" dirty="0">
                <a:solidFill>
                  <a:schemeClr val="bg1"/>
                </a:solidFill>
              </a:rPr>
              <a:t>L’équipe derrière le site web de </a:t>
            </a:r>
            <a:r>
              <a:rPr lang="fr-FR" sz="2000" b="1" i="1" dirty="0" err="1">
                <a:solidFill>
                  <a:schemeClr val="bg1"/>
                </a:solidFill>
              </a:rPr>
              <a:t>CRiot</a:t>
            </a:r>
            <a:r>
              <a:rPr lang="fr-FR" sz="2000" b="1" i="1" dirty="0">
                <a:solidFill>
                  <a:schemeClr val="bg1"/>
                </a:solidFill>
              </a:rPr>
              <a:t> FSBM :</a:t>
            </a:r>
          </a:p>
          <a:p>
            <a:endParaRPr lang="fr-FR" sz="2000" b="1" i="1" dirty="0">
              <a:solidFill>
                <a:schemeClr val="bg1"/>
              </a:solidFill>
            </a:endParaRPr>
          </a:p>
          <a:p>
            <a:r>
              <a:rPr lang="fr-FR" sz="2000" b="1" i="1" dirty="0">
                <a:solidFill>
                  <a:schemeClr val="bg1"/>
                </a:solidFill>
              </a:rPr>
              <a:t>Chaimaa EL MEHDAOUI : Home Page – A conçu la page d'accueil et introduit le club.  </a:t>
            </a:r>
          </a:p>
          <a:p>
            <a:r>
              <a:rPr lang="fr-FR" sz="2000" b="1" i="1" dirty="0">
                <a:solidFill>
                  <a:schemeClr val="bg1"/>
                </a:solidFill>
              </a:rPr>
              <a:t>Ilham </a:t>
            </a:r>
            <a:r>
              <a:rPr lang="fr-FR" sz="2000" b="1" i="1" dirty="0" err="1">
                <a:solidFill>
                  <a:schemeClr val="bg1"/>
                </a:solidFill>
              </a:rPr>
              <a:t>Elbiti</a:t>
            </a:r>
            <a:r>
              <a:rPr lang="fr-FR" sz="2000" b="1" i="1" dirty="0">
                <a:solidFill>
                  <a:schemeClr val="bg1"/>
                </a:solidFill>
              </a:rPr>
              <a:t> : About Us Page – A expliqué la mission et l'orientation du club.  </a:t>
            </a:r>
          </a:p>
          <a:p>
            <a:r>
              <a:rPr lang="fr-FR" sz="2000" b="1" i="1" dirty="0">
                <a:solidFill>
                  <a:schemeClr val="bg1"/>
                </a:solidFill>
              </a:rPr>
              <a:t>Ahmed Amine EZ-ZAHERY et </a:t>
            </a:r>
            <a:r>
              <a:rPr lang="fr-FR" sz="2000" b="1" i="1" dirty="0" err="1">
                <a:solidFill>
                  <a:schemeClr val="bg1"/>
                </a:solidFill>
              </a:rPr>
              <a:t>Abderahmane</a:t>
            </a:r>
            <a:r>
              <a:rPr lang="fr-FR" sz="2000" b="1" i="1" dirty="0">
                <a:solidFill>
                  <a:schemeClr val="bg1"/>
                </a:solidFill>
              </a:rPr>
              <a:t> HAMMOU : </a:t>
            </a:r>
            <a:r>
              <a:rPr lang="fr-FR" sz="2000" b="1" i="1" dirty="0" err="1">
                <a:solidFill>
                  <a:schemeClr val="bg1"/>
                </a:solidFill>
              </a:rPr>
              <a:t>Activities</a:t>
            </a:r>
            <a:r>
              <a:rPr lang="fr-FR" sz="2000" b="1" i="1" dirty="0">
                <a:solidFill>
                  <a:schemeClr val="bg1"/>
                </a:solidFill>
              </a:rPr>
              <a:t> Page – Ont présenté les </a:t>
            </a:r>
            <a:r>
              <a:rPr lang="fr-FR" sz="2000" b="1" i="1" dirty="0" err="1">
                <a:solidFill>
                  <a:schemeClr val="bg1"/>
                </a:solidFill>
              </a:rPr>
              <a:t>evenements</a:t>
            </a:r>
            <a:r>
              <a:rPr lang="fr-FR" sz="2000" b="1" i="1" dirty="0">
                <a:solidFill>
                  <a:schemeClr val="bg1"/>
                </a:solidFill>
              </a:rPr>
              <a:t> et les formations du club de robotique et IoT.  </a:t>
            </a:r>
          </a:p>
          <a:p>
            <a:r>
              <a:rPr lang="fr-FR" sz="2000" b="1" i="1" dirty="0" err="1">
                <a:solidFill>
                  <a:schemeClr val="bg1"/>
                </a:solidFill>
              </a:rPr>
              <a:t>Hiba</a:t>
            </a:r>
            <a:r>
              <a:rPr lang="fr-FR" sz="2000" b="1" i="1" dirty="0">
                <a:solidFill>
                  <a:schemeClr val="bg1"/>
                </a:solidFill>
              </a:rPr>
              <a:t> Hanane : </a:t>
            </a:r>
            <a:r>
              <a:rPr lang="fr-FR" sz="2000" b="1" i="1" dirty="0" err="1">
                <a:solidFill>
                  <a:schemeClr val="bg1"/>
                </a:solidFill>
              </a:rPr>
              <a:t>Members</a:t>
            </a:r>
            <a:r>
              <a:rPr lang="fr-FR" sz="2000" b="1" i="1" dirty="0">
                <a:solidFill>
                  <a:schemeClr val="bg1"/>
                </a:solidFill>
              </a:rPr>
              <a:t> Page – A mis en valeur les membres clés et leurs rôles.  </a:t>
            </a:r>
          </a:p>
          <a:p>
            <a:r>
              <a:rPr lang="fr-FR" sz="2000" b="1" i="1" dirty="0">
                <a:solidFill>
                  <a:schemeClr val="bg1"/>
                </a:solidFill>
              </a:rPr>
              <a:t>Hamza BELAZRI : </a:t>
            </a:r>
            <a:r>
              <a:rPr lang="fr-FR" sz="2000" b="1" i="1" dirty="0" err="1">
                <a:solidFill>
                  <a:schemeClr val="bg1"/>
                </a:solidFill>
              </a:rPr>
              <a:t>Join</a:t>
            </a:r>
            <a:r>
              <a:rPr lang="fr-FR" sz="2000" b="1" i="1" dirty="0">
                <a:solidFill>
                  <a:schemeClr val="bg1"/>
                </a:solidFill>
              </a:rPr>
              <a:t> Us Page – A créé le formulaire d'inscription pour les nouveaux membres.</a:t>
            </a:r>
          </a:p>
        </p:txBody>
      </p:sp>
    </p:spTree>
    <p:extLst>
      <p:ext uri="{BB962C8B-B14F-4D97-AF65-F5344CB8AC3E}">
        <p14:creationId xmlns:p14="http://schemas.microsoft.com/office/powerpoint/2010/main" val="1929692182"/>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1C1CF4B-442A-4C11-A4DE-EE254EAD7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ZoneTexte 1">
            <a:extLst>
              <a:ext uri="{FF2B5EF4-FFF2-40B4-BE49-F238E27FC236}">
                <a16:creationId xmlns:a16="http://schemas.microsoft.com/office/drawing/2014/main" id="{C364233E-5616-4494-853A-501DB9F6FEA9}"/>
              </a:ext>
            </a:extLst>
          </p:cNvPr>
          <p:cNvSpPr txBox="1"/>
          <p:nvPr/>
        </p:nvSpPr>
        <p:spPr>
          <a:xfrm>
            <a:off x="1659277" y="2459504"/>
            <a:ext cx="9227419" cy="2246769"/>
          </a:xfrm>
          <a:prstGeom prst="rect">
            <a:avLst/>
          </a:prstGeom>
          <a:noFill/>
        </p:spPr>
        <p:txBody>
          <a:bodyPr wrap="square" rtlCol="0">
            <a:spAutoFit/>
          </a:bodyPr>
          <a:lstStyle/>
          <a:p>
            <a:r>
              <a:rPr lang="fr-FR" sz="2000" b="1" i="1" dirty="0">
                <a:solidFill>
                  <a:schemeClr val="bg1"/>
                </a:solidFill>
              </a:rPr>
              <a:t>Le site web de </a:t>
            </a:r>
            <a:r>
              <a:rPr lang="fr-FR" sz="2000" b="1" i="1" dirty="0" err="1">
                <a:solidFill>
                  <a:schemeClr val="bg1"/>
                </a:solidFill>
              </a:rPr>
              <a:t>CRiot</a:t>
            </a:r>
            <a:r>
              <a:rPr lang="fr-FR" sz="2000" b="1" i="1" dirty="0">
                <a:solidFill>
                  <a:schemeClr val="bg1"/>
                </a:solidFill>
              </a:rPr>
              <a:t> FSBM remplit efficacement ses objectifs de présenter les activités du club, d'attirer de nouveaux membres et de fournir des informations essentielles. Son design épuré et sa navigation facile le rendent accessible à tous les utilisateurs, tandis que ses fonctionnalités interactives renforcent l'engagement. Le site met en avant les projets du club et favorise un esprit de communauté, contribuant à renforcer sa présence au sein de l'école et au-delà. Le site constitue une base solide pour le développement et la croissance futurs du club.</a:t>
            </a:r>
          </a:p>
        </p:txBody>
      </p:sp>
      <p:pic>
        <p:nvPicPr>
          <p:cNvPr id="4" name="Image 3">
            <a:extLst>
              <a:ext uri="{FF2B5EF4-FFF2-40B4-BE49-F238E27FC236}">
                <a16:creationId xmlns:a16="http://schemas.microsoft.com/office/drawing/2014/main" id="{54DBBA85-BF99-46E2-A301-C43B4BA3EC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59277" cy="2136808"/>
          </a:xfrm>
          <a:prstGeom prst="rect">
            <a:avLst/>
          </a:prstGeom>
        </p:spPr>
      </p:pic>
      <p:sp>
        <p:nvSpPr>
          <p:cNvPr id="6" name="ZoneTexte 5">
            <a:extLst>
              <a:ext uri="{FF2B5EF4-FFF2-40B4-BE49-F238E27FC236}">
                <a16:creationId xmlns:a16="http://schemas.microsoft.com/office/drawing/2014/main" id="{4C437803-EE4D-429A-BC8E-C56442088FDF}"/>
              </a:ext>
            </a:extLst>
          </p:cNvPr>
          <p:cNvSpPr txBox="1"/>
          <p:nvPr/>
        </p:nvSpPr>
        <p:spPr>
          <a:xfrm>
            <a:off x="1817571" y="606739"/>
            <a:ext cx="8556858" cy="923330"/>
          </a:xfrm>
          <a:prstGeom prst="rect">
            <a:avLst/>
          </a:prstGeom>
          <a:noFill/>
        </p:spPr>
        <p:txBody>
          <a:bodyPr wrap="square" rtlCol="0">
            <a:spAutoFit/>
          </a:bodyPr>
          <a:lstStyle/>
          <a:p>
            <a:pPr algn="ctr"/>
            <a:r>
              <a:rPr lang="en-CA" sz="5400" b="1" i="1" dirty="0">
                <a:solidFill>
                  <a:schemeClr val="bg1"/>
                </a:solidFill>
              </a:rPr>
              <a:t>Conclusion :</a:t>
            </a:r>
            <a:endParaRPr lang="fr-FR" sz="5400" b="1" i="1" dirty="0">
              <a:solidFill>
                <a:schemeClr val="bg1"/>
              </a:solidFill>
            </a:endParaRPr>
          </a:p>
        </p:txBody>
      </p:sp>
    </p:spTree>
    <p:extLst>
      <p:ext uri="{BB962C8B-B14F-4D97-AF65-F5344CB8AC3E}">
        <p14:creationId xmlns:p14="http://schemas.microsoft.com/office/powerpoint/2010/main" val="1099808353"/>
      </p:ext>
    </p:extLst>
  </p:cSld>
  <p:clrMapOvr>
    <a:masterClrMapping/>
  </p:clrMapOvr>
  <p:transition spd="slow">
    <p:cover/>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752</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 MEHDAOUI</dc:creator>
  <cp:lastModifiedBy>XaMiNe ZH</cp:lastModifiedBy>
  <cp:revision>6</cp:revision>
  <dcterms:created xsi:type="dcterms:W3CDTF">2024-11-23T20:47:04Z</dcterms:created>
  <dcterms:modified xsi:type="dcterms:W3CDTF">2024-11-30T19:30:12Z</dcterms:modified>
</cp:coreProperties>
</file>